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theme/themeOverride3.xml" ContentType="application/vnd.openxmlformats-officedocument.themeOverride+xml"/>
  <Override PartName="/ppt/charts/chart24.xml" ContentType="application/vnd.openxmlformats-officedocument.drawingml.chart+xml"/>
  <Override PartName="/ppt/theme/themeOverride4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5.xml" ContentType="application/vnd.openxmlformats-officedocument.themeOverride+xml"/>
  <Override PartName="/ppt/charts/chart27.xml" ContentType="application/vnd.openxmlformats-officedocument.drawingml.chart+xml"/>
  <Override PartName="/ppt/theme/themeOverride6.xml" ContentType="application/vnd.openxmlformats-officedocument.themeOverride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charts/chart29.xml" ContentType="application/vnd.openxmlformats-officedocument.drawingml.chart+xml"/>
  <Override PartName="/ppt/theme/themeOverride8.xml" ContentType="application/vnd.openxmlformats-officedocument.themeOverride+xml"/>
  <Override PartName="/ppt/charts/chart30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1" r:id="rId4"/>
    <p:sldId id="259" r:id="rId5"/>
    <p:sldId id="262" r:id="rId6"/>
    <p:sldId id="276" r:id="rId7"/>
    <p:sldId id="260" r:id="rId8"/>
    <p:sldId id="263" r:id="rId9"/>
    <p:sldId id="267" r:id="rId10"/>
    <p:sldId id="268" r:id="rId11"/>
    <p:sldId id="318" r:id="rId12"/>
    <p:sldId id="269" r:id="rId13"/>
    <p:sldId id="271" r:id="rId14"/>
    <p:sldId id="275" r:id="rId15"/>
    <p:sldId id="274" r:id="rId16"/>
    <p:sldId id="308" r:id="rId17"/>
    <p:sldId id="307" r:id="rId18"/>
    <p:sldId id="278" r:id="rId19"/>
    <p:sldId id="282" r:id="rId20"/>
    <p:sldId id="280" r:id="rId21"/>
    <p:sldId id="281" r:id="rId22"/>
    <p:sldId id="283" r:id="rId23"/>
    <p:sldId id="322" r:id="rId24"/>
    <p:sldId id="290" r:id="rId25"/>
    <p:sldId id="291" r:id="rId26"/>
    <p:sldId id="292" r:id="rId27"/>
    <p:sldId id="293" r:id="rId28"/>
    <p:sldId id="288" r:id="rId29"/>
    <p:sldId id="289" r:id="rId30"/>
    <p:sldId id="296" r:id="rId31"/>
    <p:sldId id="294" r:id="rId32"/>
    <p:sldId id="297" r:id="rId33"/>
    <p:sldId id="287" r:id="rId34"/>
    <p:sldId id="315" r:id="rId35"/>
    <p:sldId id="309" r:id="rId36"/>
    <p:sldId id="320" r:id="rId37"/>
    <p:sldId id="323" r:id="rId38"/>
    <p:sldId id="312" r:id="rId39"/>
    <p:sldId id="313" r:id="rId40"/>
    <p:sldId id="301" r:id="rId41"/>
  </p:sldIdLst>
  <p:sldSz cx="9721850" cy="6121400"/>
  <p:notesSz cx="9906000" cy="6769100"/>
  <p:defaultTextStyle>
    <a:defPPr>
      <a:defRPr lang="en-US"/>
    </a:defPPr>
    <a:lvl1pPr marL="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99FF"/>
    <a:srgbClr val="FF3399"/>
    <a:srgbClr val="FF9933"/>
    <a:srgbClr val="660066"/>
    <a:srgbClr val="0099CC"/>
    <a:srgbClr val="CCFFCC"/>
    <a:srgbClr val="66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8284" autoAdjust="0"/>
  </p:normalViewPr>
  <p:slideViewPr>
    <p:cSldViewPr snapToGrid="0">
      <p:cViewPr>
        <p:scale>
          <a:sx n="100" d="100"/>
          <a:sy n="100" d="100"/>
        </p:scale>
        <p:origin x="-2052" y="-648"/>
      </p:cViewPr>
      <p:guideLst>
        <p:guide orient="horz" pos="1928"/>
        <p:guide pos="3062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Динамика доходов и расходов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534028942002924E-2"/>
          <c:y val="0.18669758333279263"/>
          <c:w val="0.73672039073517703"/>
          <c:h val="0.549280601311787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(оц) </c:v>
                </c:pt>
                <c:pt idx="2">
                  <c:v>2024 год (пр) </c:v>
                </c:pt>
                <c:pt idx="3">
                  <c:v>2025 год (пр) </c:v>
                </c:pt>
                <c:pt idx="4">
                  <c:v>2026 год (пр)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1275935.7504499999</c:v>
                </c:pt>
                <c:pt idx="1">
                  <c:v>1327043.1000000001</c:v>
                </c:pt>
                <c:pt idx="2">
                  <c:v>1075384.8</c:v>
                </c:pt>
                <c:pt idx="3">
                  <c:v>1064050.8</c:v>
                </c:pt>
                <c:pt idx="4">
                  <c:v>1067346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(оц) </c:v>
                </c:pt>
                <c:pt idx="2">
                  <c:v>2024 год (пр) </c:v>
                </c:pt>
                <c:pt idx="3">
                  <c:v>2025 год (пр) </c:v>
                </c:pt>
                <c:pt idx="4">
                  <c:v>2026 год (пр) 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1269299.2244599999</c:v>
                </c:pt>
                <c:pt idx="1">
                  <c:v>1331281.1000000001</c:v>
                </c:pt>
                <c:pt idx="2">
                  <c:v>1071529.8</c:v>
                </c:pt>
                <c:pt idx="3">
                  <c:v>1060195.8</c:v>
                </c:pt>
                <c:pt idx="4">
                  <c:v>1067346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54080"/>
        <c:axId val="140655616"/>
      </c:lineChart>
      <c:catAx>
        <c:axId val="140654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0655616"/>
        <c:crosses val="autoZero"/>
        <c:auto val="1"/>
        <c:lblAlgn val="ctr"/>
        <c:lblOffset val="100"/>
        <c:noMultiLvlLbl val="0"/>
      </c:catAx>
      <c:valAx>
        <c:axId val="140655616"/>
        <c:scaling>
          <c:orientation val="minMax"/>
          <c:min val="900000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0654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совокупный доход,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26667585226898"/>
          <c:y val="0.12972972972972968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4"/>
              <c:layout>
                <c:manualLayout>
                  <c:x val="2.2859007919056314E-2"/>
                  <c:y val="1.3625659154672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8626.4</c:v>
                </c:pt>
                <c:pt idx="1">
                  <c:v>14328</c:v>
                </c:pt>
                <c:pt idx="2">
                  <c:v>14811</c:v>
                </c:pt>
                <c:pt idx="3">
                  <c:v>18160</c:v>
                </c:pt>
                <c:pt idx="4" formatCode="General">
                  <c:v>23607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5843712"/>
        <c:axId val="256166144"/>
        <c:axId val="0"/>
      </c:bar3DChart>
      <c:catAx>
        <c:axId val="255843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166144"/>
        <c:crosses val="autoZero"/>
        <c:auto val="1"/>
        <c:lblAlgn val="ctr"/>
        <c:lblOffset val="100"/>
        <c:noMultiLvlLbl val="0"/>
      </c:catAx>
      <c:valAx>
        <c:axId val="2561661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584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45612208921645"/>
          <c:y val="9.55056179775280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1373.3</c:v>
                </c:pt>
                <c:pt idx="1">
                  <c:v>1287</c:v>
                </c:pt>
                <c:pt idx="2">
                  <c:v>1124</c:v>
                </c:pt>
                <c:pt idx="3">
                  <c:v>1159</c:v>
                </c:pt>
                <c:pt idx="4">
                  <c:v>1197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5796736"/>
        <c:axId val="256188800"/>
        <c:axId val="0"/>
      </c:bar3DChart>
      <c:catAx>
        <c:axId val="255796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188800"/>
        <c:crosses val="autoZero"/>
        <c:auto val="1"/>
        <c:lblAlgn val="ctr"/>
        <c:lblOffset val="100"/>
        <c:noMultiLvlLbl val="0"/>
      </c:catAx>
      <c:valAx>
        <c:axId val="2561888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579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31262098884252E-3"/>
          <c:y val="2.9551491803461319E-3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5012359872045569E-2"/>
                  <c:y val="-0.21947172910659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598331010915469"/>
                  <c:y val="7.2923957325050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78545118043892E-2"/>
                  <c:y val="7.886212578322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503751528158991E-3"/>
                  <c:y val="-2.68854307383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645345135571952"/>
                  <c:y val="-1.49246173648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мат.и немат.активов</c:v>
                </c:pt>
                <c:pt idx="4">
                  <c:v>Штрафы, санкции, возмещение вреда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0.52597005805071795</c:v>
                </c:pt>
                <c:pt idx="1">
                  <c:v>8.5487320501069358E-2</c:v>
                </c:pt>
                <c:pt idx="2">
                  <c:v>0.17454934311029635</c:v>
                </c:pt>
                <c:pt idx="3">
                  <c:v>0.107057745187901</c:v>
                </c:pt>
                <c:pt idx="4">
                  <c:v>0.10693553315001528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960589895995535E-2"/>
          <c:y val="0.68939721102400764"/>
          <c:w val="0.88432752819782956"/>
          <c:h val="0.28166402518800598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использования имущества,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6556.5</c:v>
                </c:pt>
                <c:pt idx="1">
                  <c:v>3707</c:v>
                </c:pt>
                <c:pt idx="2">
                  <c:v>3443</c:v>
                </c:pt>
                <c:pt idx="3">
                  <c:v>3443</c:v>
                </c:pt>
                <c:pt idx="4">
                  <c:v>3443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6267008"/>
        <c:axId val="256269696"/>
        <c:axId val="0"/>
      </c:bar3DChart>
      <c:catAx>
        <c:axId val="256267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269696"/>
        <c:crosses val="autoZero"/>
        <c:auto val="1"/>
        <c:lblAlgn val="ctr"/>
        <c:lblOffset val="100"/>
        <c:noMultiLvlLbl val="0"/>
      </c:catAx>
      <c:valAx>
        <c:axId val="256269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626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378.9</c:v>
                </c:pt>
                <c:pt idx="1">
                  <c:v>470.8</c:v>
                </c:pt>
                <c:pt idx="2">
                  <c:v>559.6</c:v>
                </c:pt>
                <c:pt idx="3">
                  <c:v>545.79999999999995</c:v>
                </c:pt>
                <c:pt idx="4">
                  <c:v>546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6309888"/>
        <c:axId val="256316928"/>
        <c:axId val="0"/>
      </c:bar3DChart>
      <c:catAx>
        <c:axId val="256309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316928"/>
        <c:crosses val="autoZero"/>
        <c:auto val="1"/>
        <c:lblAlgn val="ctr"/>
        <c:lblOffset val="100"/>
        <c:noMultiLvlLbl val="0"/>
      </c:catAx>
      <c:valAx>
        <c:axId val="25631692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563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компенсации затрат государства,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431727065181404"/>
          <c:y val="8.108108108108108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3432</c:v>
                </c:pt>
                <c:pt idx="1">
                  <c:v>2912</c:v>
                </c:pt>
                <c:pt idx="2">
                  <c:v>1142.5999999999999</c:v>
                </c:pt>
                <c:pt idx="3">
                  <c:v>1159.5999999999999</c:v>
                </c:pt>
                <c:pt idx="4">
                  <c:v>1177.5999999999999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6377600"/>
        <c:axId val="256380288"/>
        <c:axId val="0"/>
      </c:bar3DChart>
      <c:catAx>
        <c:axId val="256377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380288"/>
        <c:crosses val="autoZero"/>
        <c:auto val="1"/>
        <c:lblAlgn val="ctr"/>
        <c:lblOffset val="100"/>
        <c:noMultiLvlLbl val="0"/>
      </c:catAx>
      <c:valAx>
        <c:axId val="2563802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637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активов, тыс. 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774</c:v>
                </c:pt>
                <c:pt idx="1">
                  <c:v>1338.1</c:v>
                </c:pt>
                <c:pt idx="2">
                  <c:v>700.8</c:v>
                </c:pt>
                <c:pt idx="3">
                  <c:v>699.3</c:v>
                </c:pt>
                <c:pt idx="4">
                  <c:v>624.6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6424576"/>
        <c:axId val="256460288"/>
        <c:axId val="0"/>
      </c:bar3DChart>
      <c:catAx>
        <c:axId val="256424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460288"/>
        <c:crosses val="autoZero"/>
        <c:auto val="1"/>
        <c:lblAlgn val="ctr"/>
        <c:lblOffset val="100"/>
        <c:noMultiLvlLbl val="0"/>
      </c:catAx>
      <c:valAx>
        <c:axId val="2564602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642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06819119041819"/>
          <c:y val="1.7527674212903754E-2"/>
          <c:w val="0.60088487461364803"/>
          <c:h val="0.64102996452473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dLbl>
              <c:idx val="0"/>
              <c:layout>
                <c:manualLayout>
                  <c:x val="-1.9723567853686451E-17"/>
                  <c:y val="-3.80790711566604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92915931974311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2026 год (прогноз)</c:v>
                </c:pt>
                <c:pt idx="1">
                  <c:v>2025 год (прогноз)</c:v>
                </c:pt>
                <c:pt idx="2">
                  <c:v>2024 год (прогноз)</c:v>
                </c:pt>
                <c:pt idx="3">
                  <c:v>2023 год                      (оценка)</c:v>
                </c:pt>
                <c:pt idx="4">
                  <c:v>2022 года               (факт)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148823.1</c:v>
                </c:pt>
                <c:pt idx="1">
                  <c:v>162126.79999999999</c:v>
                </c:pt>
                <c:pt idx="2">
                  <c:v>211788.79999999999</c:v>
                </c:pt>
                <c:pt idx="3">
                  <c:v>220250.9</c:v>
                </c:pt>
                <c:pt idx="4">
                  <c:v>219667.8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2026 год (прогноз)</c:v>
                </c:pt>
                <c:pt idx="1">
                  <c:v>2025 год (прогноз)</c:v>
                </c:pt>
                <c:pt idx="2">
                  <c:v>2024 год (прогноз)</c:v>
                </c:pt>
                <c:pt idx="3">
                  <c:v>2023 год                      (оценка)</c:v>
                </c:pt>
                <c:pt idx="4">
                  <c:v>2022 года               (факт)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176078.6</c:v>
                </c:pt>
                <c:pt idx="1">
                  <c:v>178727.3</c:v>
                </c:pt>
                <c:pt idx="2">
                  <c:v>178128.7</c:v>
                </c:pt>
                <c:pt idx="3">
                  <c:v>341147.8</c:v>
                </c:pt>
                <c:pt idx="4">
                  <c:v>322653.7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2026 год (прогноз)</c:v>
                </c:pt>
                <c:pt idx="1">
                  <c:v>2025 год (прогноз)</c:v>
                </c:pt>
                <c:pt idx="2">
                  <c:v>2024 год (прогноз)</c:v>
                </c:pt>
                <c:pt idx="3">
                  <c:v>2023 год                      (оценка)</c:v>
                </c:pt>
                <c:pt idx="4">
                  <c:v>2022 года               (факт)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413893.9</c:v>
                </c:pt>
                <c:pt idx="1">
                  <c:v>414986.6</c:v>
                </c:pt>
                <c:pt idx="2">
                  <c:v>414826.8</c:v>
                </c:pt>
                <c:pt idx="3">
                  <c:v>435628.5</c:v>
                </c:pt>
                <c:pt idx="4">
                  <c:v>425508.8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dLbl>
              <c:idx val="0"/>
              <c:layout>
                <c:manualLayout>
                  <c:x val="-2.1516868038573135E-3"/>
                  <c:y val="-2.05041152382017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16868038573135E-3"/>
                  <c:y val="-3.5149911836917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275302057859702E-2"/>
                  <c:y val="-3.5149911836917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516868038573135E-3"/>
                  <c:y val="-3.22207525171742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929159319743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2026 год (прогноз)</c:v>
                </c:pt>
                <c:pt idx="1">
                  <c:v>2025 год (прогноз)</c:v>
                </c:pt>
                <c:pt idx="2">
                  <c:v>2024 год (прогноз)</c:v>
                </c:pt>
                <c:pt idx="3">
                  <c:v>2023 год                      (оценка)</c:v>
                </c:pt>
                <c:pt idx="4">
                  <c:v>2022 года               (факт)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3442.2</c:v>
                </c:pt>
                <c:pt idx="1">
                  <c:v>7999.4</c:v>
                </c:pt>
                <c:pt idx="2">
                  <c:v>6668.5</c:v>
                </c:pt>
                <c:pt idx="3">
                  <c:v>63052.7</c:v>
                </c:pt>
                <c:pt idx="4">
                  <c:v>62552.1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55465728"/>
        <c:axId val="255492096"/>
      </c:barChart>
      <c:catAx>
        <c:axId val="2554657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492096"/>
        <c:crosses val="autoZero"/>
        <c:auto val="1"/>
        <c:lblAlgn val="ctr"/>
        <c:lblOffset val="100"/>
        <c:noMultiLvlLbl val="0"/>
      </c:catAx>
      <c:valAx>
        <c:axId val="255492096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5546572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1.2785865351135439E-2"/>
          <c:y val="0.79323923197394408"/>
          <c:w val="0.89999993223033692"/>
          <c:h val="5.4751061820253404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1317159747929"/>
          <c:y val="1.4598540145985401E-2"/>
          <c:w val="0.60088487461364826"/>
          <c:h val="0.641029964524731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2026 год (прогноз)</c:v>
                </c:pt>
                <c:pt idx="1">
                  <c:v>2025 год (прогноз)</c:v>
                </c:pt>
                <c:pt idx="2">
                  <c:v>2024 год (прогноз)</c:v>
                </c:pt>
                <c:pt idx="3">
                  <c:v>2023 год            (оценка)</c:v>
                </c:pt>
                <c:pt idx="4">
                  <c:v>2022 года                       (факт)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0.20050595644684224</c:v>
                </c:pt>
                <c:pt idx="1">
                  <c:v>0.21225227635993449</c:v>
                </c:pt>
                <c:pt idx="2">
                  <c:v>0.26101239714236696</c:v>
                </c:pt>
                <c:pt idx="3">
                  <c:v>0.20776820690591344</c:v>
                </c:pt>
                <c:pt idx="4">
                  <c:v>0.21319055915551352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2026 год (прогноз)</c:v>
                </c:pt>
                <c:pt idx="1">
                  <c:v>2025 год (прогноз)</c:v>
                </c:pt>
                <c:pt idx="2">
                  <c:v>2024 год (прогноз)</c:v>
                </c:pt>
                <c:pt idx="3">
                  <c:v>2023 год            (оценка)</c:v>
                </c:pt>
                <c:pt idx="4">
                  <c:v>2022 года                       (факт)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0.23722666778760121</c:v>
                </c:pt>
                <c:pt idx="1">
                  <c:v>0.233985228060166</c:v>
                </c:pt>
                <c:pt idx="2">
                  <c:v>0.21952907324114188</c:v>
                </c:pt>
                <c:pt idx="3">
                  <c:v>0.321813289734104</c:v>
                </c:pt>
                <c:pt idx="4">
                  <c:v>0.31313976248041503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2026 год (прогноз)</c:v>
                </c:pt>
                <c:pt idx="1">
                  <c:v>2025 год (прогноз)</c:v>
                </c:pt>
                <c:pt idx="2">
                  <c:v>2024 год (прогноз)</c:v>
                </c:pt>
                <c:pt idx="3">
                  <c:v>2023 год            (оценка)</c:v>
                </c:pt>
                <c:pt idx="4">
                  <c:v>2022 года                       (факт)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0.55762977848878081</c:v>
                </c:pt>
                <c:pt idx="1">
                  <c:v>0.54328988488559316</c:v>
                </c:pt>
                <c:pt idx="2">
                  <c:v>0.51124014804794793</c:v>
                </c:pt>
                <c:pt idx="3">
                  <c:v>0.41093930749936869</c:v>
                </c:pt>
                <c:pt idx="4">
                  <c:v>0.41296202264324389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2026 год (прогноз)</c:v>
                </c:pt>
                <c:pt idx="1">
                  <c:v>2025 год (прогноз)</c:v>
                </c:pt>
                <c:pt idx="2">
                  <c:v>2024 год (прогноз)</c:v>
                </c:pt>
                <c:pt idx="3">
                  <c:v>2023 год            (оценка)</c:v>
                </c:pt>
                <c:pt idx="4">
                  <c:v>2022 года                       (факт)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4.6375972767757172E-3</c:v>
                </c:pt>
                <c:pt idx="1">
                  <c:v>1.0472610694306309E-2</c:v>
                </c:pt>
                <c:pt idx="2">
                  <c:v>8.2183815685431625E-3</c:v>
                </c:pt>
                <c:pt idx="3">
                  <c:v>5.9479195860613905E-2</c:v>
                </c:pt>
                <c:pt idx="4">
                  <c:v>6.0707655720827529E-2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55623168"/>
        <c:axId val="255624704"/>
      </c:barChart>
      <c:catAx>
        <c:axId val="2556231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624704"/>
        <c:crosses val="autoZero"/>
        <c:auto val="1"/>
        <c:lblAlgn val="ctr"/>
        <c:lblOffset val="100"/>
        <c:noMultiLvlLbl val="0"/>
      </c:catAx>
      <c:valAx>
        <c:axId val="255624704"/>
        <c:scaling>
          <c:orientation val="minMax"/>
        </c:scaling>
        <c:delete val="0"/>
        <c:axPos val="b"/>
        <c:majorGridlines/>
        <c:min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5562316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1039988466239E-2"/>
          <c:y val="0.18728735362748353"/>
          <c:w val="0.55479083318382005"/>
          <c:h val="0.757346580251406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18"/>
          <c:dLbls>
            <c:dLbl>
              <c:idx val="10"/>
              <c:layout>
                <c:manualLayout>
                  <c:x val="9.9219386408860508E-2"/>
                  <c:y val="-8.9060540784413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9"/>
                <c:pt idx="0">
                  <c:v>0.12089999999999999</c:v>
                </c:pt>
                <c:pt idx="1">
                  <c:v>1E-4</c:v>
                </c:pt>
                <c:pt idx="2">
                  <c:v>7.4700000000000003E-2</c:v>
                </c:pt>
                <c:pt idx="3">
                  <c:v>2.35E-2</c:v>
                </c:pt>
                <c:pt idx="4">
                  <c:v>0.54410000000000003</c:v>
                </c:pt>
                <c:pt idx="5">
                  <c:v>0.15229999999999999</c:v>
                </c:pt>
                <c:pt idx="6">
                  <c:v>3.1699999999999999E-2</c:v>
                </c:pt>
                <c:pt idx="7">
                  <c:v>2.0000000000000001E-4</c:v>
                </c:pt>
                <c:pt idx="8">
                  <c:v>5.2400000000000002E-2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452226331047552"/>
          <c:y val="0"/>
          <c:w val="0.40458390524889787"/>
          <c:h val="1"/>
        </c:manualLayout>
      </c:layout>
      <c:overlay val="0"/>
      <c:txPr>
        <a:bodyPr/>
        <a:lstStyle/>
        <a:p>
          <a:pPr>
            <a:defRPr sz="1050" kern="1200" spc="20" baseline="0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3.1281444143194378E-2"/>
                  <c:y val="1.768548665710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1"/>
              <c:layout>
                <c:manualLayout>
                  <c:x val="3.0498567527910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661891759703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49283763955497E-2"/>
                  <c:y val="-0.13295784084841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</c:v>
                </c:pt>
                <c:pt idx="1">
                  <c:v>0.21</c:v>
                </c:pt>
                <c:pt idx="2">
                  <c:v>0.32</c:v>
                </c:pt>
                <c:pt idx="3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Расходы бюджета в </a:t>
            </a:r>
            <a:r>
              <a:rPr lang="ru-RU" dirty="0" smtClean="0"/>
              <a:t>2024 </a:t>
            </a:r>
            <a:r>
              <a:rPr lang="ru-RU" dirty="0"/>
              <a:t>году</a:t>
            </a:r>
          </a:p>
        </c:rich>
      </c:tx>
      <c:layout>
        <c:manualLayout>
          <c:xMode val="edge"/>
          <c:yMode val="edge"/>
          <c:x val="0.11816754207931492"/>
          <c:y val="1.91806912008135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877334054145945"/>
          <c:y val="0.13556231995767171"/>
          <c:w val="0.39678700641199405"/>
          <c:h val="0.57818822400759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2020 году</c:v>
                </c:pt>
              </c:strCache>
            </c:strRef>
          </c:tx>
          <c:dPt>
            <c:idx val="0"/>
            <c:bubble3D val="0"/>
            <c:spPr>
              <a:solidFill>
                <a:srgbClr val="0099CC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85554375016965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бюджета</c:v>
                </c:pt>
                <c:pt idx="1">
                  <c:v>Непрограммные расходы бюджета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0.90900000000000003</c:v>
                </c:pt>
                <c:pt idx="1">
                  <c:v>9.0999999999999998E-2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9405218830180984E-2"/>
          <c:y val="0.60464697873083972"/>
          <c:w val="0.70403785181073686"/>
          <c:h val="0.3671441930165013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41085516172942"/>
          <c:y val="4.3464620603406168E-2"/>
          <c:w val="0.82948694808564405"/>
          <c:h val="0.8511615112528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662515.19999999995</c:v>
                </c:pt>
                <c:pt idx="1">
                  <c:v>560090</c:v>
                </c:pt>
                <c:pt idx="2">
                  <c:v>516412.5</c:v>
                </c:pt>
                <c:pt idx="3">
                  <c:v>556846.9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9517824"/>
        <c:axId val="259647744"/>
      </c:barChart>
      <c:catAx>
        <c:axId val="25951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259647744"/>
        <c:crosses val="autoZero"/>
        <c:auto val="1"/>
        <c:lblAlgn val="ctr"/>
        <c:lblOffset val="100"/>
        <c:noMultiLvlLbl val="0"/>
      </c:catAx>
      <c:valAx>
        <c:axId val="25964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51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0066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1.9960079840319601E-2"/>
                  <c:y val="-3.00542976189334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189011</c:v>
                </c:pt>
                <c:pt idx="1">
                  <c:v>180744</c:v>
                </c:pt>
                <c:pt idx="2">
                  <c:v>177845.9</c:v>
                </c:pt>
                <c:pt idx="3">
                  <c:v>176561.3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9588096"/>
        <c:axId val="260224896"/>
      </c:barChart>
      <c:catAx>
        <c:axId val="25958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60224896"/>
        <c:crosses val="autoZero"/>
        <c:auto val="1"/>
        <c:lblAlgn val="ctr"/>
        <c:lblOffset val="100"/>
        <c:noMultiLvlLbl val="0"/>
      </c:catAx>
      <c:valAx>
        <c:axId val="26022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58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2.0359303927078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868341142720732E-3"/>
                  <c:y val="-2.0359303927078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37497</c:v>
                </c:pt>
                <c:pt idx="1">
                  <c:v>27303.8</c:v>
                </c:pt>
                <c:pt idx="2">
                  <c:v>27136.799999999999</c:v>
                </c:pt>
                <c:pt idx="3">
                  <c:v>27136.799999999999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249856"/>
        <c:axId val="260289664"/>
      </c:barChart>
      <c:catAx>
        <c:axId val="26024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60289664"/>
        <c:crosses val="autoZero"/>
        <c:auto val="1"/>
        <c:lblAlgn val="ctr"/>
        <c:lblOffset val="100"/>
        <c:noMultiLvlLbl val="0"/>
      </c:catAx>
      <c:valAx>
        <c:axId val="2602896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60249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13959.1</c:v>
                </c:pt>
                <c:pt idx="1">
                  <c:v>10410.700000000001</c:v>
                </c:pt>
                <c:pt idx="2">
                  <c:v>10410.700000000001</c:v>
                </c:pt>
                <c:pt idx="3">
                  <c:v>9205.7000000000007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324736"/>
        <c:axId val="260604288"/>
      </c:barChart>
      <c:catAx>
        <c:axId val="260324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60604288"/>
        <c:crosses val="autoZero"/>
        <c:auto val="1"/>
        <c:lblAlgn val="ctr"/>
        <c:lblOffset val="100"/>
        <c:noMultiLvlLbl val="0"/>
      </c:catAx>
      <c:valAx>
        <c:axId val="26060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32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8520670801835"/>
          <c:y val="9.2553115035000896E-2"/>
          <c:w val="0.86288919197291358"/>
          <c:h val="0.73305289014750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-2.03665987780040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155465037338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0549898167006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9805</c:v>
                </c:pt>
                <c:pt idx="1">
                  <c:v>7587.3</c:v>
                </c:pt>
                <c:pt idx="2">
                  <c:v>7602.3</c:v>
                </c:pt>
                <c:pt idx="3">
                  <c:v>7602.3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264704"/>
        <c:axId val="260267392"/>
      </c:barChart>
      <c:catAx>
        <c:axId val="26026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60267392"/>
        <c:crosses val="autoZero"/>
        <c:auto val="1"/>
        <c:lblAlgn val="ctr"/>
        <c:lblOffset val="100"/>
        <c:noMultiLvlLbl val="0"/>
      </c:catAx>
      <c:valAx>
        <c:axId val="260267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6026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2.39520958083832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203211.1</c:v>
                </c:pt>
                <c:pt idx="1">
                  <c:v>89821</c:v>
                </c:pt>
                <c:pt idx="2">
                  <c:v>87386.9</c:v>
                </c:pt>
                <c:pt idx="3">
                  <c:v>84505.7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415488"/>
        <c:axId val="260418176"/>
      </c:barChart>
      <c:catAx>
        <c:axId val="26041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260418176"/>
        <c:crosses val="autoZero"/>
        <c:auto val="1"/>
        <c:lblAlgn val="ctr"/>
        <c:lblOffset val="100"/>
        <c:noMultiLvlLbl val="0"/>
      </c:catAx>
      <c:valAx>
        <c:axId val="26041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41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11316037134621"/>
          <c:y val="6.2799395333062683E-2"/>
          <c:w val="0.76048405261145435"/>
          <c:h val="0.7628553363391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1F497D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1F497D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406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457216"/>
        <c:axId val="260778624"/>
      </c:barChart>
      <c:catAx>
        <c:axId val="26045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260778624"/>
        <c:crosses val="autoZero"/>
        <c:auto val="1"/>
        <c:lblAlgn val="ctr"/>
        <c:lblOffset val="100"/>
        <c:noMultiLvlLbl val="0"/>
      </c:catAx>
      <c:valAx>
        <c:axId val="2607786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6045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-3.5838576841647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9192884208239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103694.3</c:v>
                </c:pt>
                <c:pt idx="1">
                  <c:v>98256.1</c:v>
                </c:pt>
                <c:pt idx="2">
                  <c:v>94433.1</c:v>
                </c:pt>
                <c:pt idx="3">
                  <c:v>97827.199999999997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463616"/>
        <c:axId val="260687744"/>
      </c:barChart>
      <c:catAx>
        <c:axId val="26046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60687744"/>
        <c:crosses val="autoZero"/>
        <c:auto val="1"/>
        <c:lblAlgn val="ctr"/>
        <c:lblOffset val="100"/>
        <c:noMultiLvlLbl val="0"/>
      </c:catAx>
      <c:valAx>
        <c:axId val="26068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46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49987369830057"/>
          <c:y val="2.5432844241168366E-2"/>
          <c:w val="0.82486949501250428"/>
          <c:h val="0.85673918580387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576578222988119E-3"/>
                  <c:y val="-2.9525316602837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6244725869188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6244725869188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315315644597482E-2"/>
                  <c:y val="-3.93670888037829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
на 11.10.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7003.5</c:v>
                </c:pt>
                <c:pt idx="1">
                  <c:v>3586.3</c:v>
                </c:pt>
                <c:pt idx="2">
                  <c:v>3586.3</c:v>
                </c:pt>
                <c:pt idx="3">
                  <c:v>3586.3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701184"/>
        <c:axId val="260851200"/>
      </c:barChart>
      <c:catAx>
        <c:axId val="26070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60851200"/>
        <c:crosses val="autoZero"/>
        <c:auto val="1"/>
        <c:lblAlgn val="ctr"/>
        <c:lblOffset val="100"/>
        <c:noMultiLvlLbl val="0"/>
      </c:catAx>
      <c:valAx>
        <c:axId val="2608512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6070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2.8073001451733415E-2"/>
                  <c:y val="1.2718705508376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dLbl>
              <c:idx val="2"/>
              <c:layout>
                <c:manualLayout>
                  <c:x val="-1.3530098609915537E-2"/>
                  <c:y val="6.3756684411440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</c:v>
                </c:pt>
                <c:pt idx="1">
                  <c:v>0.21</c:v>
                </c:pt>
                <c:pt idx="2">
                  <c:v>0.32</c:v>
                </c:pt>
                <c:pt idx="3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95036932015869E-3"/>
                  <c:y val="-2.939255539802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24236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554540625217455E-2"/>
                  <c:y val="-2.6453299858221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27402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33051704822214E-2"/>
                  <c:y val="-1.469627769901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25218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73548011620627E-2"/>
                  <c:y val="-2.057478877861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20334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14044318419112E-2"/>
                  <c:y val="-1.469627769901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15450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230570170830146E-2"/>
                  <c:y val="-2.6453299858221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11565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92555398023802E-2"/>
                  <c:y val="-2.3514044318419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7710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73548011620627E-2"/>
                  <c:y val="-2.057478877861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3855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1549440"/>
        <c:axId val="260715648"/>
        <c:axId val="0"/>
      </c:bar3DChart>
      <c:catAx>
        <c:axId val="2615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0715648"/>
        <c:crosses val="autoZero"/>
        <c:auto val="1"/>
        <c:lblAlgn val="ctr"/>
        <c:lblOffset val="100"/>
        <c:noMultiLvlLbl val="0"/>
      </c:catAx>
      <c:valAx>
        <c:axId val="26071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61549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7.8834181864589174E-3"/>
                  <c:y val="5.64918490404895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35463081817380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0.51</c:v>
                </c:pt>
                <c:pt idx="1">
                  <c:v>0.26</c:v>
                </c:pt>
                <c:pt idx="2">
                  <c:v>0.22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5651911295194"/>
          <c:y val="6.7810002044159143E-2"/>
          <c:w val="0.62367099130896275"/>
          <c:h val="0.771394979332754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2912910498859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437796726223118E-3"/>
                  <c:y val="5.3468004685557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13182493956741E-3"/>
                  <c:y val="1.963329863433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58408582788321E-4"/>
                  <c:y val="-1.514933426429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8947844278103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776 537,85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          (факт)</c:v>
                </c:pt>
                <c:pt idx="1">
                  <c:v>2023 год             (оценка)</c:v>
                </c:pt>
                <c:pt idx="2">
                  <c:v>2024 год           (прогноз)</c:v>
                </c:pt>
                <c:pt idx="3">
                  <c:v>2025 год          (прогноз)</c:v>
                </c:pt>
                <c:pt idx="4">
                  <c:v>2026 год            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1032946.5</c:v>
                </c:pt>
                <c:pt idx="1">
                  <c:v>1064921.5</c:v>
                </c:pt>
                <c:pt idx="2">
                  <c:v>811412.8</c:v>
                </c:pt>
                <c:pt idx="3">
                  <c:v>786095.1</c:v>
                </c:pt>
                <c:pt idx="4">
                  <c:v>776537.8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6.3267232345853713E-2"/>
                  <c:y val="-4.4557333271834833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14861940736805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586769022775894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74519752745486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72168073298708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          (факт)</c:v>
                </c:pt>
                <c:pt idx="1">
                  <c:v>2023 год             (оценка)</c:v>
                </c:pt>
                <c:pt idx="2">
                  <c:v>2024 год           (прогноз)</c:v>
                </c:pt>
                <c:pt idx="3">
                  <c:v>2025 год          (прогноз)</c:v>
                </c:pt>
                <c:pt idx="4">
                  <c:v>2026 год            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11942.51</c:v>
                </c:pt>
                <c:pt idx="1">
                  <c:v>9079.5</c:v>
                </c:pt>
                <c:pt idx="2">
                  <c:v>6546</c:v>
                </c:pt>
                <c:pt idx="3">
                  <c:v>6547.7</c:v>
                </c:pt>
                <c:pt idx="4">
                  <c:v>6491.2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382839719607061E-4"/>
                  <c:y val="-1.099062331756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82839719607061E-4"/>
                  <c:y val="-1.604040140566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77047623731843E-3"/>
                  <c:y val="-1.0693600937111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437796726223118E-3"/>
                  <c:y val="-1.604079902598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603116027283211E-3"/>
                  <c:y val="-2.1387201874223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          (факт)</c:v>
                </c:pt>
                <c:pt idx="1">
                  <c:v>2023 год             (оценка)</c:v>
                </c:pt>
                <c:pt idx="2">
                  <c:v>2024 год           (прогноз)</c:v>
                </c:pt>
                <c:pt idx="3">
                  <c:v>2025 год          (прогноз)</c:v>
                </c:pt>
                <c:pt idx="4">
                  <c:v>2026 год            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231046.76</c:v>
                </c:pt>
                <c:pt idx="1">
                  <c:v>253042.1</c:v>
                </c:pt>
                <c:pt idx="2">
                  <c:v>257426</c:v>
                </c:pt>
                <c:pt idx="3">
                  <c:v>271408</c:v>
                </c:pt>
                <c:pt idx="4">
                  <c:v>284317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0788864"/>
        <c:axId val="140790400"/>
      </c:barChart>
      <c:catAx>
        <c:axId val="140788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790400"/>
        <c:crosses val="autoZero"/>
        <c:auto val="1"/>
        <c:lblAlgn val="ctr"/>
        <c:lblOffset val="100"/>
        <c:noMultiLvlLbl val="0"/>
      </c:catAx>
      <c:valAx>
        <c:axId val="140790400"/>
        <c:scaling>
          <c:orientation val="minMax"/>
          <c:max val="1300000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78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02002928336155"/>
          <c:y val="0.19429398933264241"/>
          <c:w val="0.22502735555698491"/>
          <c:h val="0.35436479755957095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36322261516764E-2"/>
          <c:y val="7.6790858459765701E-2"/>
          <c:w val="0.64960195805149057"/>
          <c:h val="0.720018724793547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33CCFF">
                    <a:tint val="66000"/>
                    <a:satMod val="160000"/>
                  </a:srgbClr>
                </a:gs>
                <a:gs pos="50000">
                  <a:srgbClr val="33CCFF">
                    <a:tint val="44500"/>
                    <a:satMod val="160000"/>
                  </a:srgbClr>
                </a:gs>
                <a:gs pos="100000">
                  <a:srgbClr val="33CC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16573636046428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6573636046428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381136337200974E-3"/>
                  <c:y val="-6.097560975609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933590872081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209818139521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(ф)</c:v>
                </c:pt>
                <c:pt idx="1">
                  <c:v>2023 год (оц.)</c:v>
                </c:pt>
                <c:pt idx="2">
                  <c:v>2024 год (пр.)</c:v>
                </c:pt>
                <c:pt idx="3">
                  <c:v>2025 год (пр.)</c:v>
                </c:pt>
                <c:pt idx="4">
                  <c:v>2026 год (пр.)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0.8095599324041225</c:v>
                </c:pt>
                <c:pt idx="1">
                  <c:v>0.80247695044720091</c:v>
                </c:pt>
                <c:pt idx="2">
                  <c:v>0.75453251710457503</c:v>
                </c:pt>
                <c:pt idx="3">
                  <c:v>0.73877591182676627</c:v>
                </c:pt>
                <c:pt idx="4">
                  <c:v>0.7275408349307535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6.0713260704332001E-2"/>
                  <c:y val="6.0976213051903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627987984593323E-2"/>
                  <c:y val="-6.0980335573236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1395395202364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651091055879336E-2"/>
                  <c:y val="-6.959640516139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5139539520236434E-2"/>
                  <c:y val="-1.2195654862513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(ф)</c:v>
                </c:pt>
                <c:pt idx="1">
                  <c:v>2023 год (оц.)</c:v>
                </c:pt>
                <c:pt idx="2">
                  <c:v>2024 год (пр.)</c:v>
                </c:pt>
                <c:pt idx="3">
                  <c:v>2025 год (пр.)</c:v>
                </c:pt>
                <c:pt idx="4">
                  <c:v>2026 год (пр.)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9.3597969427615391E-3</c:v>
                </c:pt>
                <c:pt idx="1">
                  <c:v>6.8419028741417663E-3</c:v>
                </c:pt>
                <c:pt idx="2">
                  <c:v>6.0871234185195843E-3</c:v>
                </c:pt>
                <c:pt idx="3">
                  <c:v>6.1535595856889551E-3</c:v>
                </c:pt>
                <c:pt idx="4">
                  <c:v>6.0816267639547065E-3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748604540696169E-2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6227267440191E-2"/>
                  <c:y val="-1.829268292682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93359087208141E-2"/>
                  <c:y val="-1.829268292682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657363604642807E-3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748604540696169E-2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(ф)</c:v>
                </c:pt>
                <c:pt idx="1">
                  <c:v>2023 год (оц.)</c:v>
                </c:pt>
                <c:pt idx="2">
                  <c:v>2024 год (пр.)</c:v>
                </c:pt>
                <c:pt idx="3">
                  <c:v>2025 год (пр.)</c:v>
                </c:pt>
                <c:pt idx="4">
                  <c:v>2026 год (пр.)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0.18108027065311591</c:v>
                </c:pt>
                <c:pt idx="1">
                  <c:v>0.19068114667865724</c:v>
                </c:pt>
                <c:pt idx="2">
                  <c:v>0.23938035947690536</c:v>
                </c:pt>
                <c:pt idx="3">
                  <c:v>0.25507052858754492</c:v>
                </c:pt>
                <c:pt idx="4">
                  <c:v>0.26637753830529182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6097280"/>
        <c:axId val="255992576"/>
      </c:barChart>
      <c:catAx>
        <c:axId val="2560972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992576"/>
        <c:crosses val="autoZero"/>
        <c:auto val="1"/>
        <c:lblAlgn val="ctr"/>
        <c:lblOffset val="100"/>
        <c:noMultiLvlLbl val="0"/>
      </c:catAx>
      <c:valAx>
        <c:axId val="255992576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ajorTickMark val="out"/>
        <c:minorTickMark val="in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09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на 2024 год</a:t>
            </a:r>
          </a:p>
        </c:rich>
      </c:tx>
      <c:layout>
        <c:manualLayout>
          <c:xMode val="edge"/>
          <c:yMode val="edge"/>
          <c:x val="0.14757364408274393"/>
          <c:y val="4.3145695769428359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32251747268397E-3"/>
          <c:y val="2.5463196770663193E-2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271240985532969"/>
                  <c:y val="-5.548525514239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0005593518802E-2"/>
                  <c:y val="5.94726304372246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670577833684406E-2"/>
                  <c:y val="-7.9542427860637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31253077079722E-2"/>
                  <c:y val="-3.0830064743895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993372734448745E-2"/>
                  <c:y val="-0.11460267800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РОССИЙСКОЙ ФЕДЕРАЦИИ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0.86683357832925878</c:v>
                </c:pt>
                <c:pt idx="1">
                  <c:v>8.2326491789361148E-2</c:v>
                </c:pt>
                <c:pt idx="2">
                  <c:v>4.6422142391107826E-2</c:v>
                </c:pt>
                <c:pt idx="3">
                  <c:v>4.4177874902722207E-3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9605898959955322E-2"/>
          <c:y val="0.70830940756246774"/>
          <c:w val="0.75346791717468065"/>
          <c:h val="0.25616345370621774"/>
        </c:manualLayout>
      </c:layout>
      <c:overlay val="0"/>
      <c:txPr>
        <a:bodyPr/>
        <a:lstStyle/>
        <a:p>
          <a:pPr>
            <a:defRPr sz="7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прибыль, доходы (НДФЛ),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199046.5</c:v>
                </c:pt>
                <c:pt idx="1">
                  <c:v>216141</c:v>
                </c:pt>
                <c:pt idx="2">
                  <c:v>220545</c:v>
                </c:pt>
                <c:pt idx="3">
                  <c:v>230238</c:v>
                </c:pt>
                <c:pt idx="4">
                  <c:v>237083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050880"/>
        <c:axId val="134322432"/>
        <c:axId val="0"/>
      </c:bar3DChart>
      <c:catAx>
        <c:axId val="131050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322432"/>
        <c:crosses val="autoZero"/>
        <c:auto val="1"/>
        <c:lblAlgn val="ctr"/>
        <c:lblOffset val="100"/>
        <c:noMultiLvlLbl val="0"/>
      </c:catAx>
      <c:valAx>
        <c:axId val="1343224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105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товары (работы, услуги), реализуемые на территории российской федерации (акцизы),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22000.6</c:v>
                </c:pt>
                <c:pt idx="1">
                  <c:v>21286.1</c:v>
                </c:pt>
                <c:pt idx="2">
                  <c:v>20946</c:v>
                </c:pt>
                <c:pt idx="3">
                  <c:v>21851</c:v>
                </c:pt>
                <c:pt idx="4">
                  <c:v>22430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5358464"/>
        <c:axId val="255787392"/>
        <c:axId val="0"/>
      </c:bar3DChart>
      <c:catAx>
        <c:axId val="2553584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787392"/>
        <c:crosses val="autoZero"/>
        <c:auto val="1"/>
        <c:lblAlgn val="ctr"/>
        <c:lblOffset val="100"/>
        <c:noMultiLvlLbl val="0"/>
      </c:catAx>
      <c:valAx>
        <c:axId val="25578739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5535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E28E-B71F-4A0B-A2E2-7EA247FB1B26}" type="doc">
      <dgm:prSet loTypeId="urn:microsoft.com/office/officeart/2005/8/layout/vList4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FF4058C-B69C-4D57-AED7-C963987D1140}">
      <dgm:prSet phldrT="[Текст]" custT="1"/>
      <dgm:spPr/>
      <dgm:t>
        <a:bodyPr/>
        <a:lstStyle/>
        <a:p>
          <a:pPr algn="l"/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02222007-7A3E-4E76-8707-EC7D07A44CE8}" type="par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DFF7FC2-8386-42AA-8EAA-D0CEF7463E6E}" type="sib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70BD6C8-6EBD-4668-86EB-928CFC1A1262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сохранение бюджетной устойчивости, получение необходимого объема доходов бюджета МР «Усть-Цилемский» и обеспечение сбалансированности бюджета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37B3C6CF-5F4F-4241-95B7-E270B52548AB}" type="par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3531A13-0665-415B-BE3B-29EF898CFCDD}" type="sib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093DCC-4C0D-48E0-9593-793587683E4F}">
      <dgm:prSet phldrT="[Текст]" custT="1"/>
      <dgm:spPr/>
      <dgm:t>
        <a:bodyPr/>
        <a:lstStyle/>
        <a:p>
          <a:pPr algn="l"/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83478E25-0374-400F-B764-353B3C7735E9}" type="par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5B3FFE-753A-4416-B639-2986B183DDC0}" type="sib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EE75BBC-CE52-4A4D-881F-42A05A93015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CB2B9DA4-6680-46F8-B9F8-36DE32704970}" type="par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39E57C-2446-4CB5-BC54-5415BC3C692C}" type="sib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D820AE-4242-4B8D-89F0-D8AADA7B9984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Совершенствование системы управления финансами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015AE36A-770E-4B76-8904-A9B4C3647927}" type="sib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44C26F-ADB8-48E0-80BD-6A2F6A825916}" type="par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243DAB-21A8-4423-9B42-B0E3B3036449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Сдерживание роста расходов бюджета, не обеспеченного увеличением доходов и (или) оптимизацией расходов;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E1D46ACF-2B54-4EF5-AEAA-4F376C299B1A}" type="sib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0A475DA-56EA-46F9-A3B0-B20F92DD999D}" type="par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1AA7AE9-E223-4C3F-8737-5A23DDD4CAB7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сохранение условий для постоянного роста экономики района, поддержка предпринимательской и инвестиционной активности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F2A49A03-F967-4F1E-AE48-8DDC68B53811}" type="parTrans" cxnId="{8C42F425-457F-4BB5-A9C6-82CCEAAB669A}">
      <dgm:prSet/>
      <dgm:spPr/>
      <dgm:t>
        <a:bodyPr/>
        <a:lstStyle/>
        <a:p>
          <a:endParaRPr lang="ru-RU"/>
        </a:p>
      </dgm:t>
    </dgm:pt>
    <dgm:pt modelId="{681EBF1E-2152-40ED-B4ED-E933B2FD06E2}" type="sibTrans" cxnId="{8C42F425-457F-4BB5-A9C6-82CCEAAB669A}">
      <dgm:prSet/>
      <dgm:spPr/>
      <dgm:t>
        <a:bodyPr/>
        <a:lstStyle/>
        <a:p>
          <a:endParaRPr lang="ru-RU"/>
        </a:p>
      </dgm:t>
    </dgm:pt>
    <dgm:pt modelId="{E0EF9B0C-34B4-47A6-9FBC-366107DA0CDC}" type="pres">
      <dgm:prSet presAssocID="{90D1E28E-B71F-4A0B-A2E2-7EA247FB1B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31914-BA4E-49C7-B370-3D4470F615F2}" type="pres">
      <dgm:prSet presAssocID="{2FF4058C-B69C-4D57-AED7-C963987D1140}" presName="comp" presStyleCnt="0"/>
      <dgm:spPr/>
      <dgm:t>
        <a:bodyPr/>
        <a:lstStyle/>
        <a:p>
          <a:endParaRPr lang="ru-RU"/>
        </a:p>
      </dgm:t>
    </dgm:pt>
    <dgm:pt modelId="{69CB0D36-9461-41FD-968B-9E0AF3F0A2C6}" type="pres">
      <dgm:prSet presAssocID="{2FF4058C-B69C-4D57-AED7-C963987D1140}" presName="box" presStyleLbl="node1" presStyleIdx="0" presStyleCnt="2" custScaleY="32424" custLinFactNeighborY="3279"/>
      <dgm:spPr/>
      <dgm:t>
        <a:bodyPr/>
        <a:lstStyle/>
        <a:p>
          <a:endParaRPr lang="ru-RU"/>
        </a:p>
      </dgm:t>
    </dgm:pt>
    <dgm:pt modelId="{04599EB2-D201-455A-BE20-22650FDB80E9}" type="pres">
      <dgm:prSet presAssocID="{2FF4058C-B69C-4D57-AED7-C963987D1140}" presName="img" presStyleLbl="fgImgPlace1" presStyleIdx="0" presStyleCnt="2" custScaleX="82850" custScaleY="34524" custLinFactNeighborX="-20658" custLinFactNeighborY="4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9FE2-01EB-40CA-A0A2-9078D3D9060D}" type="pres">
      <dgm:prSet presAssocID="{2FF4058C-B69C-4D57-AED7-C963987D114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49FEA-58D5-45C0-BB6D-6877BE3D1AA4}" type="pres">
      <dgm:prSet presAssocID="{FDFF7FC2-8386-42AA-8EAA-D0CEF7463E6E}" presName="spacer" presStyleCnt="0"/>
      <dgm:spPr/>
      <dgm:t>
        <a:bodyPr/>
        <a:lstStyle/>
        <a:p>
          <a:endParaRPr lang="ru-RU"/>
        </a:p>
      </dgm:t>
    </dgm:pt>
    <dgm:pt modelId="{F6211687-3540-447B-86B1-FA3BC7BCCE1C}" type="pres">
      <dgm:prSet presAssocID="{6A093DCC-4C0D-48E0-9593-793587683E4F}" presName="comp" presStyleCnt="0"/>
      <dgm:spPr/>
      <dgm:t>
        <a:bodyPr/>
        <a:lstStyle/>
        <a:p>
          <a:endParaRPr lang="ru-RU"/>
        </a:p>
      </dgm:t>
    </dgm:pt>
    <dgm:pt modelId="{38393428-F8DD-4B1F-A463-6541F8DF040E}" type="pres">
      <dgm:prSet presAssocID="{6A093DCC-4C0D-48E0-9593-793587683E4F}" presName="box" presStyleLbl="node1" presStyleIdx="1" presStyleCnt="2" custScaleY="47419" custLinFactNeighborY="-2620"/>
      <dgm:spPr/>
      <dgm:t>
        <a:bodyPr/>
        <a:lstStyle/>
        <a:p>
          <a:endParaRPr lang="ru-RU"/>
        </a:p>
      </dgm:t>
    </dgm:pt>
    <dgm:pt modelId="{AAEF1218-4105-4440-8FC0-733197D6DB54}" type="pres">
      <dgm:prSet presAssocID="{6A093DCC-4C0D-48E0-9593-793587683E4F}" presName="img" presStyleLbl="fgImgPlace1" presStyleIdx="1" presStyleCnt="2" custScaleX="79824" custScaleY="35198" custLinFactNeighborX="-16874" custLinFactNeighborY="-26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E465F-80D3-4915-8FC4-A53D6DF1A756}" type="pres">
      <dgm:prSet presAssocID="{6A093DCC-4C0D-48E0-9593-793587683E4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4DFF6-4AB6-4548-9864-0C980CA9BBA1}" srcId="{6A093DCC-4C0D-48E0-9593-793587683E4F}" destId="{A9243DAB-21A8-4423-9B42-B0E3B3036449}" srcOrd="1" destOrd="0" parTransId="{00A475DA-56EA-46F9-A3B0-B20F92DD999D}" sibTransId="{E1D46ACF-2B54-4EF5-AEAA-4F376C299B1A}"/>
    <dgm:cxn modelId="{71B09E05-BB45-4196-9FD5-3320067418EE}" type="presOf" srcId="{A9243DAB-21A8-4423-9B42-B0E3B3036449}" destId="{38393428-F8DD-4B1F-A463-6541F8DF040E}" srcOrd="0" destOrd="2" presId="urn:microsoft.com/office/officeart/2005/8/layout/vList4#1"/>
    <dgm:cxn modelId="{FD612450-D89F-47D0-96FF-50F403A5B6A8}" type="presOf" srcId="{6A093DCC-4C0D-48E0-9593-793587683E4F}" destId="{D63E465F-80D3-4915-8FC4-A53D6DF1A756}" srcOrd="1" destOrd="0" presId="urn:microsoft.com/office/officeart/2005/8/layout/vList4#1"/>
    <dgm:cxn modelId="{02FA20F7-8769-4A65-9019-F293F792A454}" type="presOf" srcId="{E70BD6C8-6EBD-4668-86EB-928CFC1A1262}" destId="{D8939FE2-01EB-40CA-A0A2-9078D3D9060D}" srcOrd="1" destOrd="1" presId="urn:microsoft.com/office/officeart/2005/8/layout/vList4#1"/>
    <dgm:cxn modelId="{0BD0F790-30D0-4D39-901E-60453444D9A3}" type="presOf" srcId="{7EE75BBC-CE52-4A4D-881F-42A05A93015A}" destId="{38393428-F8DD-4B1F-A463-6541F8DF040E}" srcOrd="0" destOrd="1" presId="urn:microsoft.com/office/officeart/2005/8/layout/vList4#1"/>
    <dgm:cxn modelId="{99659F73-B953-4D05-AD2C-DF2C01974670}" srcId="{6A093DCC-4C0D-48E0-9593-793587683E4F}" destId="{7EE75BBC-CE52-4A4D-881F-42A05A93015A}" srcOrd="0" destOrd="0" parTransId="{CB2B9DA4-6680-46F8-B9F8-36DE32704970}" sibTransId="{3939E57C-2446-4CB5-BC54-5415BC3C692C}"/>
    <dgm:cxn modelId="{D4F1F398-A99B-4BEF-AC4F-63D9CF5F8D5A}" srcId="{2FF4058C-B69C-4D57-AED7-C963987D1140}" destId="{E70BD6C8-6EBD-4668-86EB-928CFC1A1262}" srcOrd="0" destOrd="0" parTransId="{37B3C6CF-5F4F-4241-95B7-E270B52548AB}" sibTransId="{83531A13-0665-415B-BE3B-29EF898CFCDD}"/>
    <dgm:cxn modelId="{240C3E4A-E731-44B4-B859-321C6ECCAFE8}" type="presOf" srcId="{91AA7AE9-E223-4C3F-8737-5A23DDD4CAB7}" destId="{D8939FE2-01EB-40CA-A0A2-9078D3D9060D}" srcOrd="1" destOrd="2" presId="urn:microsoft.com/office/officeart/2005/8/layout/vList4#1"/>
    <dgm:cxn modelId="{B05EEE12-0F3F-4DF9-A76B-BAF7EB73AA29}" srcId="{90D1E28E-B71F-4A0B-A2E2-7EA247FB1B26}" destId="{6A093DCC-4C0D-48E0-9593-793587683E4F}" srcOrd="1" destOrd="0" parTransId="{83478E25-0374-400F-B764-353B3C7735E9}" sibTransId="{095B3FFE-753A-4416-B639-2986B183DDC0}"/>
    <dgm:cxn modelId="{D7F27868-43F9-49DD-AC65-214FA13223E6}" type="presOf" srcId="{7EE75BBC-CE52-4A4D-881F-42A05A93015A}" destId="{D63E465F-80D3-4915-8FC4-A53D6DF1A756}" srcOrd="1" destOrd="1" presId="urn:microsoft.com/office/officeart/2005/8/layout/vList4#1"/>
    <dgm:cxn modelId="{90AF1859-DACA-41E7-8F00-66FBCFF532E9}" type="presOf" srcId="{90D1E28E-B71F-4A0B-A2E2-7EA247FB1B26}" destId="{E0EF9B0C-34B4-47A6-9FBC-366107DA0CDC}" srcOrd="0" destOrd="0" presId="urn:microsoft.com/office/officeart/2005/8/layout/vList4#1"/>
    <dgm:cxn modelId="{975E00D0-F31E-4725-9386-1FED00961C80}" type="presOf" srcId="{6A093DCC-4C0D-48E0-9593-793587683E4F}" destId="{38393428-F8DD-4B1F-A463-6541F8DF040E}" srcOrd="0" destOrd="0" presId="urn:microsoft.com/office/officeart/2005/8/layout/vList4#1"/>
    <dgm:cxn modelId="{0A1FFD0A-1707-4619-866A-C017CFA6F6B3}" srcId="{90D1E28E-B71F-4A0B-A2E2-7EA247FB1B26}" destId="{2FF4058C-B69C-4D57-AED7-C963987D1140}" srcOrd="0" destOrd="0" parTransId="{02222007-7A3E-4E76-8707-EC7D07A44CE8}" sibTransId="{FDFF7FC2-8386-42AA-8EAA-D0CEF7463E6E}"/>
    <dgm:cxn modelId="{142D483E-7CEF-4E24-854A-8E2899C8D73D}" type="presOf" srcId="{2FF4058C-B69C-4D57-AED7-C963987D1140}" destId="{D8939FE2-01EB-40CA-A0A2-9078D3D9060D}" srcOrd="1" destOrd="0" presId="urn:microsoft.com/office/officeart/2005/8/layout/vList4#1"/>
    <dgm:cxn modelId="{4340D7DB-BEF8-4193-B741-C6242FF3A00F}" type="presOf" srcId="{2BD820AE-4242-4B8D-89F0-D8AADA7B9984}" destId="{38393428-F8DD-4B1F-A463-6541F8DF040E}" srcOrd="0" destOrd="3" presId="urn:microsoft.com/office/officeart/2005/8/layout/vList4#1"/>
    <dgm:cxn modelId="{8C42F425-457F-4BB5-A9C6-82CCEAAB669A}" srcId="{2FF4058C-B69C-4D57-AED7-C963987D1140}" destId="{91AA7AE9-E223-4C3F-8737-5A23DDD4CAB7}" srcOrd="1" destOrd="0" parTransId="{F2A49A03-F967-4F1E-AE48-8DDC68B53811}" sibTransId="{681EBF1E-2152-40ED-B4ED-E933B2FD06E2}"/>
    <dgm:cxn modelId="{F5969E49-D3AF-40FE-AEBF-14C814565628}" type="presOf" srcId="{2FF4058C-B69C-4D57-AED7-C963987D1140}" destId="{69CB0D36-9461-41FD-968B-9E0AF3F0A2C6}" srcOrd="0" destOrd="0" presId="urn:microsoft.com/office/officeart/2005/8/layout/vList4#1"/>
    <dgm:cxn modelId="{87E077C3-8498-47E9-9BD5-14280034B9FF}" srcId="{6A093DCC-4C0D-48E0-9593-793587683E4F}" destId="{2BD820AE-4242-4B8D-89F0-D8AADA7B9984}" srcOrd="2" destOrd="0" parTransId="{7044C26F-ADB8-48E0-80BD-6A2F6A825916}" sibTransId="{015AE36A-770E-4B76-8904-A9B4C3647927}"/>
    <dgm:cxn modelId="{1AA5408C-A2E3-41E8-A734-24E45A2E8D15}" type="presOf" srcId="{A9243DAB-21A8-4423-9B42-B0E3B3036449}" destId="{D63E465F-80D3-4915-8FC4-A53D6DF1A756}" srcOrd="1" destOrd="2" presId="urn:microsoft.com/office/officeart/2005/8/layout/vList4#1"/>
    <dgm:cxn modelId="{379ABE18-0FA5-4AC0-B4C8-0EA2D1E2ED63}" type="presOf" srcId="{2BD820AE-4242-4B8D-89F0-D8AADA7B9984}" destId="{D63E465F-80D3-4915-8FC4-A53D6DF1A756}" srcOrd="1" destOrd="3" presId="urn:microsoft.com/office/officeart/2005/8/layout/vList4#1"/>
    <dgm:cxn modelId="{528B8DF7-41CB-4557-BCBC-27C5E9E1ED5E}" type="presOf" srcId="{91AA7AE9-E223-4C3F-8737-5A23DDD4CAB7}" destId="{69CB0D36-9461-41FD-968B-9E0AF3F0A2C6}" srcOrd="0" destOrd="2" presId="urn:microsoft.com/office/officeart/2005/8/layout/vList4#1"/>
    <dgm:cxn modelId="{7FD1DC3C-A602-44E1-862E-1244544C4D04}" type="presOf" srcId="{E70BD6C8-6EBD-4668-86EB-928CFC1A1262}" destId="{69CB0D36-9461-41FD-968B-9E0AF3F0A2C6}" srcOrd="0" destOrd="1" presId="urn:microsoft.com/office/officeart/2005/8/layout/vList4#1"/>
    <dgm:cxn modelId="{FD1A8143-E610-4F92-B3D3-A028AE1545BE}" type="presParOf" srcId="{E0EF9B0C-34B4-47A6-9FBC-366107DA0CDC}" destId="{28431914-BA4E-49C7-B370-3D4470F615F2}" srcOrd="0" destOrd="0" presId="urn:microsoft.com/office/officeart/2005/8/layout/vList4#1"/>
    <dgm:cxn modelId="{34067D36-4E7C-4E1B-BD36-29682564112A}" type="presParOf" srcId="{28431914-BA4E-49C7-B370-3D4470F615F2}" destId="{69CB0D36-9461-41FD-968B-9E0AF3F0A2C6}" srcOrd="0" destOrd="0" presId="urn:microsoft.com/office/officeart/2005/8/layout/vList4#1"/>
    <dgm:cxn modelId="{B9AECC0F-90C7-4B1F-9BE5-BE667D7DED7F}" type="presParOf" srcId="{28431914-BA4E-49C7-B370-3D4470F615F2}" destId="{04599EB2-D201-455A-BE20-22650FDB80E9}" srcOrd="1" destOrd="0" presId="urn:microsoft.com/office/officeart/2005/8/layout/vList4#1"/>
    <dgm:cxn modelId="{EF7CB044-41B6-406B-9DE0-7906D1E89D58}" type="presParOf" srcId="{28431914-BA4E-49C7-B370-3D4470F615F2}" destId="{D8939FE2-01EB-40CA-A0A2-9078D3D9060D}" srcOrd="2" destOrd="0" presId="urn:microsoft.com/office/officeart/2005/8/layout/vList4#1"/>
    <dgm:cxn modelId="{E5FC1A0D-5435-4E83-8806-8DE7BBC859D7}" type="presParOf" srcId="{E0EF9B0C-34B4-47A6-9FBC-366107DA0CDC}" destId="{DC349FEA-58D5-45C0-BB6D-6877BE3D1AA4}" srcOrd="1" destOrd="0" presId="urn:microsoft.com/office/officeart/2005/8/layout/vList4#1"/>
    <dgm:cxn modelId="{94ECA35E-E9B2-4768-AB3B-0A49F05E6ACF}" type="presParOf" srcId="{E0EF9B0C-34B4-47A6-9FBC-366107DA0CDC}" destId="{F6211687-3540-447B-86B1-FA3BC7BCCE1C}" srcOrd="2" destOrd="0" presId="urn:microsoft.com/office/officeart/2005/8/layout/vList4#1"/>
    <dgm:cxn modelId="{18184FA4-1440-4476-B661-24C302465417}" type="presParOf" srcId="{F6211687-3540-447B-86B1-FA3BC7BCCE1C}" destId="{38393428-F8DD-4B1F-A463-6541F8DF040E}" srcOrd="0" destOrd="0" presId="urn:microsoft.com/office/officeart/2005/8/layout/vList4#1"/>
    <dgm:cxn modelId="{AF5A56FF-1476-4294-B9C5-1E9C8519B21F}" type="presParOf" srcId="{F6211687-3540-447B-86B1-FA3BC7BCCE1C}" destId="{AAEF1218-4105-4440-8FC0-733197D6DB54}" srcOrd="1" destOrd="0" presId="urn:microsoft.com/office/officeart/2005/8/layout/vList4#1"/>
    <dgm:cxn modelId="{460DEA72-23E9-44B3-8EFC-4516BCF2D59F}" type="presParOf" srcId="{F6211687-3540-447B-86B1-FA3BC7BCCE1C}" destId="{D63E465F-80D3-4915-8FC4-A53D6DF1A7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D8569-0E0C-4075-8984-AB05399C1092}" type="doc">
      <dgm:prSet loTypeId="urn:microsoft.com/office/officeart/2005/8/layout/default#1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DECD6B0-39F7-482E-88D4-594541409FB0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1BF596-8E8E-4997-B5AC-FCC1FB2B5053}" type="par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F7E7FD-1566-484A-AC6F-F342900A948F}" type="sib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3FC113-0C46-4E58-A124-27301D20B7B9}" type="pres">
      <dgm:prSet presAssocID="{A2CD8569-0E0C-4075-8984-AB05399C10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ECE61-351A-4339-8C82-AC691A193D52}" type="pres">
      <dgm:prSet presAssocID="{8DECD6B0-39F7-482E-88D4-594541409FB0}" presName="node" presStyleLbl="node1" presStyleIdx="0" presStyleCnt="1" custScaleX="143297" custScaleY="9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DA811-75B1-409A-AA85-DC5C93194A9D}" type="presOf" srcId="{A2CD8569-0E0C-4075-8984-AB05399C1092}" destId="{4A3FC113-0C46-4E58-A124-27301D20B7B9}" srcOrd="0" destOrd="0" presId="urn:microsoft.com/office/officeart/2005/8/layout/default#1"/>
    <dgm:cxn modelId="{A8417CD0-3C3A-4FF9-AC19-8E2D65E99CD7}" srcId="{A2CD8569-0E0C-4075-8984-AB05399C1092}" destId="{8DECD6B0-39F7-482E-88D4-594541409FB0}" srcOrd="0" destOrd="0" parTransId="{1A1BF596-8E8E-4997-B5AC-FCC1FB2B5053}" sibTransId="{58F7E7FD-1566-484A-AC6F-F342900A948F}"/>
    <dgm:cxn modelId="{A73496E8-0B6B-4D3D-9E7F-792DB4312DD9}" type="presOf" srcId="{8DECD6B0-39F7-482E-88D4-594541409FB0}" destId="{9B6ECE61-351A-4339-8C82-AC691A193D52}" srcOrd="0" destOrd="0" presId="urn:microsoft.com/office/officeart/2005/8/layout/default#1"/>
    <dgm:cxn modelId="{09685682-5B7C-4251-969B-DB999C6DC80A}" type="presParOf" srcId="{4A3FC113-0C46-4E58-A124-27301D20B7B9}" destId="{9B6ECE61-351A-4339-8C82-AC691A193D5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35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года;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2024 год и на период до 2026 года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484899E-3576-4E67-80F3-696DC80F1C1D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2024-2026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05F58E3-8A1E-4897-86DA-3ABC3860CC42}" type="par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AF82F5-46B8-4731-B39F-EBB980D5B0EE}" type="sib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FF0EDB-D9AF-482C-9E70-524589139166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2017 - 202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056C77E-7D76-4BF7-879A-73C65BE78697}" type="par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735A87-8937-44FE-B698-3493E59D59C6}" type="sib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C75805-0A28-42B9-91C3-28FC7ECB2FAF}">
      <dgm:prSet phldrT="[Текст]" custT="1"/>
      <dgm:spPr/>
      <dgm:t>
        <a:bodyPr/>
        <a:lstStyle/>
        <a:p>
          <a:pPr algn="l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программ муниципального района «Усть-Цилемский».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9E54EB-B63B-44F4-A1ED-457B30E13327}" type="par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3002FE-2B53-4F8B-BF08-3194E1503309}" type="sib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</dgm:pt>
    <dgm:pt modelId="{0BBCD6C4-D240-4B59-A9FC-50C3B0C8EE4E}" type="pres">
      <dgm:prSet presAssocID="{1856AF75-0E43-4460-86E7-8A56290DEDF8}" presName="rootComposite" presStyleCnt="0"/>
      <dgm:spPr/>
    </dgm:pt>
    <dgm:pt modelId="{D0AC562A-77B5-49EE-AEE8-B8E32EC30009}" type="pres">
      <dgm:prSet presAssocID="{1856AF75-0E43-4460-86E7-8A56290DEDF8}" presName="rootText" presStyleLbl="node1" presStyleIdx="0" presStyleCnt="1" custScaleX="662783" custScaleY="38896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</dgm:pt>
    <dgm:pt modelId="{97AF4489-5CC5-4F6C-81DA-7F1A3DCBF3C1}" type="pres">
      <dgm:prSet presAssocID="{9F115C0F-93DA-4B29-A05D-9BEF7F73CD1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5" custAng="10800000" custFlipVert="1" custScaleX="659427" custScaleY="4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5" custScaleX="659944" custScaleY="4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8CCDF-B767-46CF-973C-CC126CCC2C84}" type="pres">
      <dgm:prSet presAssocID="{D05F58E3-8A1E-4897-86DA-3ABC3860CC4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6B5FE57-67BF-4AAF-BC19-5239CD433CAB}" type="pres">
      <dgm:prSet presAssocID="{5484899E-3576-4E67-80F3-696DC80F1C1D}" presName="childText" presStyleLbl="bgAcc1" presStyleIdx="2" presStyleCnt="5" custScaleX="658721" custScaleY="4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F78D-ED14-46F9-AB1B-1EB2B82CA59E}" type="pres">
      <dgm:prSet presAssocID="{3056C77E-7D76-4BF7-879A-73C65BE7869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5D0972B-954D-451D-9C96-6176D3723AE2}" type="pres">
      <dgm:prSet presAssocID="{F6FF0EDB-D9AF-482C-9E70-524589139166}" presName="childText" presStyleLbl="bgAcc1" presStyleIdx="3" presStyleCnt="5" custScaleX="659175" custScaleY="4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00847-A2E2-4311-84BB-06C400513771}" type="pres">
      <dgm:prSet presAssocID="{A89E54EB-B63B-44F4-A1ED-457B30E1332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92F0FAB-3260-4204-ABFE-FF4591B20293}" type="pres">
      <dgm:prSet presAssocID="{74C75805-0A28-42B9-91C3-28FC7ECB2FAF}" presName="childText" presStyleLbl="bgAcc1" presStyleIdx="4" presStyleCnt="5" custScaleX="660500" custScaleY="4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B9588-619D-4A2F-9106-B752A187DB74}" type="presOf" srcId="{1856AF75-0E43-4460-86E7-8A56290DEDF8}" destId="{D0AC562A-77B5-49EE-AEE8-B8E32EC30009}" srcOrd="0" destOrd="0" presId="urn:microsoft.com/office/officeart/2005/8/layout/hierarchy3"/>
    <dgm:cxn modelId="{91CDE8FC-E579-454B-9E21-82F08D878E73}" srcId="{1856AF75-0E43-4460-86E7-8A56290DEDF8}" destId="{5484899E-3576-4E67-80F3-696DC80F1C1D}" srcOrd="2" destOrd="0" parTransId="{D05F58E3-8A1E-4897-86DA-3ABC3860CC42}" sibTransId="{F4AF82F5-46B8-4731-B39F-EBB980D5B0EE}"/>
    <dgm:cxn modelId="{EF837BB1-653A-4327-B523-C1A97C157E51}" srcId="{1856AF75-0E43-4460-86E7-8A56290DEDF8}" destId="{F6FF0EDB-D9AF-482C-9E70-524589139166}" srcOrd="3" destOrd="0" parTransId="{3056C77E-7D76-4BF7-879A-73C65BE78697}" sibTransId="{5D735A87-8937-44FE-B698-3493E59D59C6}"/>
    <dgm:cxn modelId="{ABF509D6-C854-4A7B-9DC3-090D55D85D2F}" type="presOf" srcId="{9F115C0F-93DA-4B29-A05D-9BEF7F73CD1E}" destId="{97AF4489-5CC5-4F6C-81DA-7F1A3DCBF3C1}" srcOrd="0" destOrd="0" presId="urn:microsoft.com/office/officeart/2005/8/layout/hierarchy3"/>
    <dgm:cxn modelId="{04DA7C43-2ADE-4693-87A8-0BCE87FB9DBA}" type="presOf" srcId="{1856AF75-0E43-4460-86E7-8A56290DEDF8}" destId="{AF867857-3E6E-4895-8828-75AB2B070F33}" srcOrd="1" destOrd="0" presId="urn:microsoft.com/office/officeart/2005/8/layout/hierarchy3"/>
    <dgm:cxn modelId="{AC4CBD02-C62D-48E4-BCFF-4751F45B0C5B}" type="presOf" srcId="{834729C9-8989-4229-83D7-A5963FDBA4B0}" destId="{E4A433AE-EADE-45C9-B1F5-50CDB37C87AD}" srcOrd="0" destOrd="0" presId="urn:microsoft.com/office/officeart/2005/8/layout/hierarchy3"/>
    <dgm:cxn modelId="{C1C68679-E67F-4CE3-9A83-BE5466A21CE6}" type="presOf" srcId="{9EB51C9B-AC35-45DE-9BC8-934074C7582C}" destId="{AEA0ED4B-D998-4E3F-8DA1-309F32915D82}" srcOrd="0" destOrd="0" presId="urn:microsoft.com/office/officeart/2005/8/layout/hierarchy3"/>
    <dgm:cxn modelId="{9F04F02C-081A-465E-A699-2C8CD8BE8212}" type="presOf" srcId="{3056C77E-7D76-4BF7-879A-73C65BE78697}" destId="{10C6F78D-ED14-46F9-AB1B-1EB2B82CA59E}" srcOrd="0" destOrd="0" presId="urn:microsoft.com/office/officeart/2005/8/layout/hierarchy3"/>
    <dgm:cxn modelId="{5804C2F8-A70E-491D-8CE1-537E7E9E8661}" srcId="{1856AF75-0E43-4460-86E7-8A56290DEDF8}" destId="{74C75805-0A28-42B9-91C3-28FC7ECB2FAF}" srcOrd="4" destOrd="0" parTransId="{A89E54EB-B63B-44F4-A1ED-457B30E13327}" sibTransId="{1B3002FE-2B53-4F8B-BF08-3194E1503309}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044AD85A-2181-4D0D-A975-8ECC3114DF7F}" type="presOf" srcId="{5484899E-3576-4E67-80F3-696DC80F1C1D}" destId="{06B5FE57-67BF-4AAF-BC19-5239CD433CAB}" srcOrd="0" destOrd="0" presId="urn:microsoft.com/office/officeart/2005/8/layout/hierarchy3"/>
    <dgm:cxn modelId="{9A48C88C-9C30-4C72-8BDD-CF16C3A32F42}" type="presOf" srcId="{E804755C-9E67-4ED6-BD28-C7F4E25FA051}" destId="{46D06ACE-AB88-43DD-9F20-9C95B9D44108}" srcOrd="0" destOrd="0" presId="urn:microsoft.com/office/officeart/2005/8/layout/hierarchy3"/>
    <dgm:cxn modelId="{BB3630C6-0DFC-46C8-ABE4-06E31E8FA88E}" type="presOf" srcId="{D05F58E3-8A1E-4897-86DA-3ABC3860CC42}" destId="{9678CCDF-B767-46CF-973C-CC126CCC2C84}" srcOrd="0" destOrd="0" presId="urn:microsoft.com/office/officeart/2005/8/layout/hierarchy3"/>
    <dgm:cxn modelId="{FD74E882-9BFD-4104-9BCA-6A78D82879A9}" type="presOf" srcId="{74C75805-0A28-42B9-91C3-28FC7ECB2FAF}" destId="{A92F0FAB-3260-4204-ABFE-FF4591B20293}" srcOrd="0" destOrd="0" presId="urn:microsoft.com/office/officeart/2005/8/layout/hierarchy3"/>
    <dgm:cxn modelId="{925D8B65-0DD4-40CB-8454-6EE4ECA58027}" type="presOf" srcId="{93600E61-A69F-4FA3-BB77-0CA72E6FDA24}" destId="{C9F7C131-3216-44A4-AD26-362D40AB90F4}" srcOrd="0" destOrd="0" presId="urn:microsoft.com/office/officeart/2005/8/layout/hierarchy3"/>
    <dgm:cxn modelId="{714D0000-C865-40F9-B364-E2ED10B6C285}" type="presOf" srcId="{A89E54EB-B63B-44F4-A1ED-457B30E13327}" destId="{D3300847-A2E2-4311-84BB-06C400513771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99BCE195-41B4-4ED3-A950-1B7812533733}" type="presOf" srcId="{F6FF0EDB-D9AF-482C-9E70-524589139166}" destId="{E5D0972B-954D-451D-9C96-6176D3723AE2}" srcOrd="0" destOrd="0" presId="urn:microsoft.com/office/officeart/2005/8/layout/hierarchy3"/>
    <dgm:cxn modelId="{97198DF3-CD6C-4303-81A1-D68F3136387C}" type="presParOf" srcId="{AEA0ED4B-D998-4E3F-8DA1-309F32915D82}" destId="{40109D76-344A-408C-9AA7-A93A750AC5E6}" srcOrd="0" destOrd="0" presId="urn:microsoft.com/office/officeart/2005/8/layout/hierarchy3"/>
    <dgm:cxn modelId="{710A4D7D-F2ED-4F0A-A063-C042FA094308}" type="presParOf" srcId="{40109D76-344A-408C-9AA7-A93A750AC5E6}" destId="{0BBCD6C4-D240-4B59-A9FC-50C3B0C8EE4E}" srcOrd="0" destOrd="0" presId="urn:microsoft.com/office/officeart/2005/8/layout/hierarchy3"/>
    <dgm:cxn modelId="{0A1FF643-817D-45AF-BE46-37E545D773BE}" type="presParOf" srcId="{0BBCD6C4-D240-4B59-A9FC-50C3B0C8EE4E}" destId="{D0AC562A-77B5-49EE-AEE8-B8E32EC30009}" srcOrd="0" destOrd="0" presId="urn:microsoft.com/office/officeart/2005/8/layout/hierarchy3"/>
    <dgm:cxn modelId="{4AC6586C-957A-4827-9158-8973E7B32A5E}" type="presParOf" srcId="{0BBCD6C4-D240-4B59-A9FC-50C3B0C8EE4E}" destId="{AF867857-3E6E-4895-8828-75AB2B070F33}" srcOrd="1" destOrd="0" presId="urn:microsoft.com/office/officeart/2005/8/layout/hierarchy3"/>
    <dgm:cxn modelId="{67D39137-B69F-4A19-928D-0E49DF5DED5D}" type="presParOf" srcId="{40109D76-344A-408C-9AA7-A93A750AC5E6}" destId="{D933C1F6-62D2-4C0C-B209-0660B3EEEAB5}" srcOrd="1" destOrd="0" presId="urn:microsoft.com/office/officeart/2005/8/layout/hierarchy3"/>
    <dgm:cxn modelId="{BC417091-B196-43CC-B6DC-455AF85340FC}" type="presParOf" srcId="{D933C1F6-62D2-4C0C-B209-0660B3EEEAB5}" destId="{97AF4489-5CC5-4F6C-81DA-7F1A3DCBF3C1}" srcOrd="0" destOrd="0" presId="urn:microsoft.com/office/officeart/2005/8/layout/hierarchy3"/>
    <dgm:cxn modelId="{085CBE3E-F2BE-469E-A3F2-7BBECE4ED0B3}" type="presParOf" srcId="{D933C1F6-62D2-4C0C-B209-0660B3EEEAB5}" destId="{C9F7C131-3216-44A4-AD26-362D40AB90F4}" srcOrd="1" destOrd="0" presId="urn:microsoft.com/office/officeart/2005/8/layout/hierarchy3"/>
    <dgm:cxn modelId="{358C855B-0E0B-4D64-A60C-DED63482F081}" type="presParOf" srcId="{D933C1F6-62D2-4C0C-B209-0660B3EEEAB5}" destId="{46D06ACE-AB88-43DD-9F20-9C95B9D44108}" srcOrd="2" destOrd="0" presId="urn:microsoft.com/office/officeart/2005/8/layout/hierarchy3"/>
    <dgm:cxn modelId="{02382327-7DB3-4556-9C13-628CB81D761C}" type="presParOf" srcId="{D933C1F6-62D2-4C0C-B209-0660B3EEEAB5}" destId="{E4A433AE-EADE-45C9-B1F5-50CDB37C87AD}" srcOrd="3" destOrd="0" presId="urn:microsoft.com/office/officeart/2005/8/layout/hierarchy3"/>
    <dgm:cxn modelId="{093EB462-5F66-430F-BF69-A04A68885C4D}" type="presParOf" srcId="{D933C1F6-62D2-4C0C-B209-0660B3EEEAB5}" destId="{9678CCDF-B767-46CF-973C-CC126CCC2C84}" srcOrd="4" destOrd="0" presId="urn:microsoft.com/office/officeart/2005/8/layout/hierarchy3"/>
    <dgm:cxn modelId="{F2A8BB18-A159-49D5-8792-4DD1B0D85DE4}" type="presParOf" srcId="{D933C1F6-62D2-4C0C-B209-0660B3EEEAB5}" destId="{06B5FE57-67BF-4AAF-BC19-5239CD433CAB}" srcOrd="5" destOrd="0" presId="urn:microsoft.com/office/officeart/2005/8/layout/hierarchy3"/>
    <dgm:cxn modelId="{F0821AC7-33FE-42D1-92E6-51B90B07CBBB}" type="presParOf" srcId="{D933C1F6-62D2-4C0C-B209-0660B3EEEAB5}" destId="{10C6F78D-ED14-46F9-AB1B-1EB2B82CA59E}" srcOrd="6" destOrd="0" presId="urn:microsoft.com/office/officeart/2005/8/layout/hierarchy3"/>
    <dgm:cxn modelId="{65D796ED-BEB5-4CC3-A405-40C6E3C67F57}" type="presParOf" srcId="{D933C1F6-62D2-4C0C-B209-0660B3EEEAB5}" destId="{E5D0972B-954D-451D-9C96-6176D3723AE2}" srcOrd="7" destOrd="0" presId="urn:microsoft.com/office/officeart/2005/8/layout/hierarchy3"/>
    <dgm:cxn modelId="{EBDE606F-1910-4698-A62C-9279E9D7E4B2}" type="presParOf" srcId="{D933C1F6-62D2-4C0C-B209-0660B3EEEAB5}" destId="{D3300847-A2E2-4311-84BB-06C400513771}" srcOrd="8" destOrd="0" presId="urn:microsoft.com/office/officeart/2005/8/layout/hierarchy3"/>
    <dgm:cxn modelId="{3129F222-BF12-4357-A387-27E7BCDF87D2}" type="presParOf" srcId="{D933C1F6-62D2-4C0C-B209-0660B3EEEAB5}" destId="{A92F0FAB-3260-4204-ABFE-FF4591B2029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9D32E-51BD-4A71-A191-A5D2F7F7308E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EDF176-B95C-4DB4-B60E-F724D91871CF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F50C0B-02AC-494F-B5E0-63B0ADDAF737}" type="par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C9B5A9-DC0C-411D-A262-34734E7C86AD}" type="sib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5939BB-94CD-4519-BE12-D4737E11DF11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5FE2BC-708E-48E6-8A2B-C0ACFBB8CB9A}" type="par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43E76D-7D9D-4729-A9C5-B525BA258465}" type="sib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85BABA-B80C-450E-8611-D47EDEA9A33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rtl="0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085DF3E-0F2F-4F3D-B248-3B3F52B57A9C}" type="par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FCB828-9BF8-4FD6-AC6C-3D6974AB0CE4}" type="sib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E662C1-4058-4316-9E35-F78964C35CDB}" type="pres">
      <dgm:prSet presAssocID="{7EF9D32E-51BD-4A71-A191-A5D2F7F73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8242A-6F2C-4DAF-B66D-EB710D092798}" type="pres">
      <dgm:prSet presAssocID="{0DEDF176-B95C-4DB4-B60E-F724D91871CF}" presName="parentText" presStyleLbl="node1" presStyleIdx="0" presStyleCnt="3" custScaleY="63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6E3C0-E2DE-4431-81C5-AB2CD9EC2AD2}" type="pres">
      <dgm:prSet presAssocID="{EEC9B5A9-DC0C-411D-A262-34734E7C86AD}" presName="spacer" presStyleCnt="0"/>
      <dgm:spPr/>
    </dgm:pt>
    <dgm:pt modelId="{915E981E-65CA-4CFC-A381-AEA7C19813AC}" type="pres">
      <dgm:prSet presAssocID="{275939BB-94CD-4519-BE12-D4737E11DF11}" presName="parentText" presStyleLbl="node1" presStyleIdx="1" presStyleCnt="3" custScaleY="41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0C9FA-F23C-43F6-A19F-A2AB735C292C}" type="pres">
      <dgm:prSet presAssocID="{0C43E76D-7D9D-4729-A9C5-B525BA258465}" presName="spacer" presStyleCnt="0"/>
      <dgm:spPr/>
    </dgm:pt>
    <dgm:pt modelId="{63D03C90-E81D-416F-8820-6FE74FBAE12B}" type="pres">
      <dgm:prSet presAssocID="{4685BABA-B80C-450E-8611-D47EDEA9A333}" presName="parentText" presStyleLbl="node1" presStyleIdx="2" presStyleCnt="3" custScaleY="78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22555A-DD50-4196-AC3A-D01B49D0C017}" srcId="{7EF9D32E-51BD-4A71-A191-A5D2F7F7308E}" destId="{4685BABA-B80C-450E-8611-D47EDEA9A333}" srcOrd="2" destOrd="0" parTransId="{C085DF3E-0F2F-4F3D-B248-3B3F52B57A9C}" sibTransId="{21FCB828-9BF8-4FD6-AC6C-3D6974AB0CE4}"/>
    <dgm:cxn modelId="{41D35D28-F539-4E9A-9C5D-4A801DC0B1F9}" type="presOf" srcId="{7EF9D32E-51BD-4A71-A191-A5D2F7F7308E}" destId="{89E662C1-4058-4316-9E35-F78964C35CDB}" srcOrd="0" destOrd="0" presId="urn:microsoft.com/office/officeart/2005/8/layout/vList2"/>
    <dgm:cxn modelId="{26094F73-EE32-4FFE-8CFC-74369A41737C}" srcId="{7EF9D32E-51BD-4A71-A191-A5D2F7F7308E}" destId="{0DEDF176-B95C-4DB4-B60E-F724D91871CF}" srcOrd="0" destOrd="0" parTransId="{7EF50C0B-02AC-494F-B5E0-63B0ADDAF737}" sibTransId="{EEC9B5A9-DC0C-411D-A262-34734E7C86AD}"/>
    <dgm:cxn modelId="{3CF4D6A7-775F-466B-ACE5-0A347DA7E2FA}" type="presOf" srcId="{0DEDF176-B95C-4DB4-B60E-F724D91871CF}" destId="{BB98242A-6F2C-4DAF-B66D-EB710D092798}" srcOrd="0" destOrd="0" presId="urn:microsoft.com/office/officeart/2005/8/layout/vList2"/>
    <dgm:cxn modelId="{D866ADF8-57EE-4AB0-A879-2F46E97960FE}" srcId="{7EF9D32E-51BD-4A71-A191-A5D2F7F7308E}" destId="{275939BB-94CD-4519-BE12-D4737E11DF11}" srcOrd="1" destOrd="0" parTransId="{BF5FE2BC-708E-48E6-8A2B-C0ACFBB8CB9A}" sibTransId="{0C43E76D-7D9D-4729-A9C5-B525BA258465}"/>
    <dgm:cxn modelId="{BEB01B4D-2798-4A32-BBBE-B6A6B4DB4983}" type="presOf" srcId="{4685BABA-B80C-450E-8611-D47EDEA9A333}" destId="{63D03C90-E81D-416F-8820-6FE74FBAE12B}" srcOrd="0" destOrd="0" presId="urn:microsoft.com/office/officeart/2005/8/layout/vList2"/>
    <dgm:cxn modelId="{B7016FAF-69DF-4007-9890-2246E2E732D5}" type="presOf" srcId="{275939BB-94CD-4519-BE12-D4737E11DF11}" destId="{915E981E-65CA-4CFC-A381-AEA7C19813AC}" srcOrd="0" destOrd="0" presId="urn:microsoft.com/office/officeart/2005/8/layout/vList2"/>
    <dgm:cxn modelId="{EDAC7AC2-3281-49E1-982F-5BF54F392BFB}" type="presParOf" srcId="{89E662C1-4058-4316-9E35-F78964C35CDB}" destId="{BB98242A-6F2C-4DAF-B66D-EB710D092798}" srcOrd="0" destOrd="0" presId="urn:microsoft.com/office/officeart/2005/8/layout/vList2"/>
    <dgm:cxn modelId="{F63CE731-C25C-40F2-A08F-148519C06168}" type="presParOf" srcId="{89E662C1-4058-4316-9E35-F78964C35CDB}" destId="{EF46E3C0-E2DE-4431-81C5-AB2CD9EC2AD2}" srcOrd="1" destOrd="0" presId="urn:microsoft.com/office/officeart/2005/8/layout/vList2"/>
    <dgm:cxn modelId="{1C2DBDB5-D8E7-45F9-AC99-8DFAC418B46A}" type="presParOf" srcId="{89E662C1-4058-4316-9E35-F78964C35CDB}" destId="{915E981E-65CA-4CFC-A381-AEA7C19813AC}" srcOrd="2" destOrd="0" presId="urn:microsoft.com/office/officeart/2005/8/layout/vList2"/>
    <dgm:cxn modelId="{1805A457-F0CC-4079-9B8C-222AE9A81710}" type="presParOf" srcId="{89E662C1-4058-4316-9E35-F78964C35CDB}" destId="{A690C9FA-F23C-43F6-A19F-A2AB735C292C}" srcOrd="3" destOrd="0" presId="urn:microsoft.com/office/officeart/2005/8/layout/vList2"/>
    <dgm:cxn modelId="{B8E61EC7-2756-4627-B699-9539E50CC212}" type="presParOf" srcId="{89E662C1-4058-4316-9E35-F78964C35CDB}" destId="{63D03C90-E81D-416F-8820-6FE74FBAE1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на 2024 год </a:t>
          </a:r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x-none" sz="1400" smtClean="0"/>
            <a:t>- </a:t>
          </a:r>
          <a:r>
            <a:rPr lang="ru-RU" sz="1400" dirty="0" smtClean="0"/>
            <a:t>р</a:t>
          </a:r>
          <a:r>
            <a:rPr lang="x-none" sz="1400" smtClean="0"/>
            <a:t>езервный фонд Администрации МР «Усть-Цилемский»  в размере 500,0 тыс. рублей ежегодно;</a:t>
          </a:r>
          <a:endParaRPr lang="ru-RU" sz="14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ru-RU" sz="1400" dirty="0" smtClean="0"/>
            <a:t>- резерв на софинансирование мероприятий для участия в федеральных и республиканских проектах  в сумме 8 834,38 </a:t>
          </a:r>
          <a:r>
            <a:rPr lang="ru-RU" sz="1400" dirty="0" err="1" smtClean="0"/>
            <a:t>тыс.руб</a:t>
          </a:r>
          <a:r>
            <a:rPr lang="ru-RU" sz="1400" dirty="0" smtClean="0"/>
            <a:t>.;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AEC1CA-DBFB-4462-B770-68B7776D1320}">
      <dgm:prSet custT="1"/>
      <dgm:spPr/>
      <dgm:t>
        <a:bodyPr/>
        <a:lstStyle/>
        <a:p>
          <a:pPr algn="l"/>
          <a:r>
            <a:rPr lang="ru-RU" sz="1400" dirty="0" smtClean="0"/>
            <a:t>- резерв средств  для увеличения расходов на оплату труда в сумме 5000,0 тыс. руб.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A61C3C9-31BB-4062-B8FF-46E07455C75E}" type="parTrans" cxnId="{1E7DB815-2150-46CD-B274-B532C136F31F}">
      <dgm:prSet/>
      <dgm:spPr/>
      <dgm:t>
        <a:bodyPr/>
        <a:lstStyle/>
        <a:p>
          <a:endParaRPr lang="ru-RU"/>
        </a:p>
      </dgm:t>
    </dgm:pt>
    <dgm:pt modelId="{7F6470A3-1A4D-4C9F-84E8-4DD1509AB6AA}" type="sibTrans" cxnId="{1E7DB815-2150-46CD-B274-B532C136F31F}">
      <dgm:prSet/>
      <dgm:spPr/>
      <dgm:t>
        <a:bodyPr/>
        <a:lstStyle/>
        <a:p>
          <a:endParaRPr lang="ru-RU"/>
        </a:p>
      </dgm:t>
    </dgm:pt>
    <dgm:pt modelId="{EE7EBFF0-9E09-4CC0-A2E8-9BB7BC900ABF}">
      <dgm:prSet custT="1"/>
      <dgm:spPr/>
      <dgm:t>
        <a:bodyPr/>
        <a:lstStyle/>
        <a:p>
          <a:pPr algn="l"/>
          <a:r>
            <a:rPr lang="ru-RU" sz="1400" dirty="0" smtClean="0"/>
            <a:t>- резерв средств  на софинансирование народных проектов администрации муниципального района "Усть-Цилемский" в сумме 1 220,19 тыс. руб.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16F2A0-DB66-4BFC-9378-A09C40573DFE}" type="parTrans" cxnId="{B70F2103-E9F2-4F7D-8946-1E1F1489D500}">
      <dgm:prSet/>
      <dgm:spPr/>
      <dgm:t>
        <a:bodyPr/>
        <a:lstStyle/>
        <a:p>
          <a:endParaRPr lang="ru-RU"/>
        </a:p>
      </dgm:t>
    </dgm:pt>
    <dgm:pt modelId="{FCD46653-1E8C-44E7-92CF-3421C094CF0C}" type="sibTrans" cxnId="{B70F2103-E9F2-4F7D-8946-1E1F1489D500}">
      <dgm:prSet/>
      <dgm:spPr/>
      <dgm:t>
        <a:bodyPr/>
        <a:lstStyle/>
        <a:p>
          <a:endParaRPr lang="ru-RU"/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  <dgm:t>
        <a:bodyPr/>
        <a:lstStyle/>
        <a:p>
          <a:endParaRPr lang="ru-RU"/>
        </a:p>
      </dgm:t>
    </dgm:pt>
    <dgm:pt modelId="{0BBCD6C4-D240-4B59-A9FC-50C3B0C8EE4E}" type="pres">
      <dgm:prSet presAssocID="{1856AF75-0E43-4460-86E7-8A56290DEDF8}" presName="rootComposite" presStyleCnt="0"/>
      <dgm:spPr/>
      <dgm:t>
        <a:bodyPr/>
        <a:lstStyle/>
        <a:p>
          <a:endParaRPr lang="ru-RU"/>
        </a:p>
      </dgm:t>
    </dgm:pt>
    <dgm:pt modelId="{D0AC562A-77B5-49EE-AEE8-B8E32EC30009}" type="pres">
      <dgm:prSet presAssocID="{1856AF75-0E43-4460-86E7-8A56290DEDF8}" presName="rootText" presStyleLbl="node1" presStyleIdx="0" presStyleCnt="1" custAng="0" custScaleX="831769" custScaleY="201397" custLinFactNeighborX="-298" custLinFactNeighborY="-44490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  <dgm:t>
        <a:bodyPr/>
        <a:lstStyle/>
        <a:p>
          <a:endParaRPr lang="ru-RU"/>
        </a:p>
      </dgm:t>
    </dgm:pt>
    <dgm:pt modelId="{97AF4489-5CC5-4F6C-81DA-7F1A3DCBF3C1}" type="pres">
      <dgm:prSet presAssocID="{9F115C0F-93DA-4B29-A05D-9BEF7F73CD1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4" custAng="10800000" custFlipVert="1" custScaleX="1001715" custScaleY="113258" custLinFactNeighborX="-52179" custLinFactNeighborY="-30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4" custScaleX="996796" custScaleY="159219" custLinFactNeighborX="-47478" custLinFactNeighborY="-3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0A624-487E-45EC-9CA5-60BA4E2CD798}" type="pres">
      <dgm:prSet presAssocID="{5A61C3C9-31BB-4062-B8FF-46E07455C75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7C9C4AE-A4F6-4378-AAA7-A30AF8C1AEE3}" type="pres">
      <dgm:prSet presAssocID="{C1AEC1CA-DBFB-4462-B770-68B7776D1320}" presName="childText" presStyleLbl="bgAcc1" presStyleIdx="2" presStyleCnt="4" custScaleX="978256" custScaleY="160066" custLinFactNeighborX="-42509" custLinFactNeighborY="-2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065DD-6B4D-46E8-93FC-6C9AD063BEC5}" type="pres">
      <dgm:prSet presAssocID="{8016F2A0-DB66-4BFC-9378-A09C40573DF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DF53A0E-19B1-4830-93C7-C45E43E0A947}" type="pres">
      <dgm:prSet presAssocID="{EE7EBFF0-9E09-4CC0-A2E8-9BB7BC900ABF}" presName="childText" presStyleLbl="bgAcc1" presStyleIdx="3" presStyleCnt="4" custScaleX="1250128" custLinFactNeighborX="-51278" custLinFactNeighborY="-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DA009-8E68-4231-9A3E-A98FA3E01765}" type="presOf" srcId="{9EB51C9B-AC35-45DE-9BC8-934074C7582C}" destId="{AEA0ED4B-D998-4E3F-8DA1-309F32915D82}" srcOrd="0" destOrd="0" presId="urn:microsoft.com/office/officeart/2005/8/layout/hierarchy3"/>
    <dgm:cxn modelId="{FBC08A65-5051-4958-AFA6-086B2FF3D596}" type="presOf" srcId="{E804755C-9E67-4ED6-BD28-C7F4E25FA051}" destId="{46D06ACE-AB88-43DD-9F20-9C95B9D44108}" srcOrd="0" destOrd="0" presId="urn:microsoft.com/office/officeart/2005/8/layout/hierarchy3"/>
    <dgm:cxn modelId="{FC223206-83D2-407A-A3B5-AEFD6632D571}" type="presOf" srcId="{C1AEC1CA-DBFB-4462-B770-68B7776D1320}" destId="{57C9C4AE-A4F6-4378-AAA7-A30AF8C1AEE3}" srcOrd="0" destOrd="0" presId="urn:microsoft.com/office/officeart/2005/8/layout/hierarchy3"/>
    <dgm:cxn modelId="{FFF2A2F5-8841-4EA9-8210-EFDBA183FA43}" type="presOf" srcId="{834729C9-8989-4229-83D7-A5963FDBA4B0}" destId="{E4A433AE-EADE-45C9-B1F5-50CDB37C87AD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17B9288E-4DCF-4C73-AE66-8CF7CD8AC4B9}" type="presOf" srcId="{EE7EBFF0-9E09-4CC0-A2E8-9BB7BC900ABF}" destId="{6DF53A0E-19B1-4830-93C7-C45E43E0A947}" srcOrd="0" destOrd="0" presId="urn:microsoft.com/office/officeart/2005/8/layout/hierarchy3"/>
    <dgm:cxn modelId="{04FFA68A-DD4D-49DE-996F-96BFD36B883C}" type="presOf" srcId="{5A61C3C9-31BB-4062-B8FF-46E07455C75E}" destId="{6960A624-487E-45EC-9CA5-60BA4E2CD798}" srcOrd="0" destOrd="0" presId="urn:microsoft.com/office/officeart/2005/8/layout/hierarchy3"/>
    <dgm:cxn modelId="{E0C439EF-597A-4675-A5C8-83E0D3A6CF9D}" type="presOf" srcId="{8016F2A0-DB66-4BFC-9378-A09C40573DFE}" destId="{79D065DD-6B4D-46E8-93FC-6C9AD063BEC5}" srcOrd="0" destOrd="0" presId="urn:microsoft.com/office/officeart/2005/8/layout/hierarchy3"/>
    <dgm:cxn modelId="{9C72B110-8EA6-480D-B78B-850E4DF7E42A}" type="presOf" srcId="{1856AF75-0E43-4460-86E7-8A56290DEDF8}" destId="{D0AC562A-77B5-49EE-AEE8-B8E32EC30009}" srcOrd="0" destOrd="0" presId="urn:microsoft.com/office/officeart/2005/8/layout/hierarchy3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43C23B28-F105-49D8-92CD-8695B62E94CF}" type="presOf" srcId="{1856AF75-0E43-4460-86E7-8A56290DEDF8}" destId="{AF867857-3E6E-4895-8828-75AB2B070F33}" srcOrd="1" destOrd="0" presId="urn:microsoft.com/office/officeart/2005/8/layout/hierarchy3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960C8F36-6784-493D-8DFD-BE83D0F7C17B}" type="presOf" srcId="{93600E61-A69F-4FA3-BB77-0CA72E6FDA24}" destId="{C9F7C131-3216-44A4-AD26-362D40AB90F4}" srcOrd="0" destOrd="0" presId="urn:microsoft.com/office/officeart/2005/8/layout/hierarchy3"/>
    <dgm:cxn modelId="{FB44BA26-9E4A-4F95-B40D-5B97530E8B1C}" type="presOf" srcId="{9F115C0F-93DA-4B29-A05D-9BEF7F73CD1E}" destId="{97AF4489-5CC5-4F6C-81DA-7F1A3DCBF3C1}" srcOrd="0" destOrd="0" presId="urn:microsoft.com/office/officeart/2005/8/layout/hierarchy3"/>
    <dgm:cxn modelId="{B70F2103-E9F2-4F7D-8946-1E1F1489D500}" srcId="{1856AF75-0E43-4460-86E7-8A56290DEDF8}" destId="{EE7EBFF0-9E09-4CC0-A2E8-9BB7BC900ABF}" srcOrd="3" destOrd="0" parTransId="{8016F2A0-DB66-4BFC-9378-A09C40573DFE}" sibTransId="{FCD46653-1E8C-44E7-92CF-3421C094CF0C}"/>
    <dgm:cxn modelId="{1E7DB815-2150-46CD-B274-B532C136F31F}" srcId="{1856AF75-0E43-4460-86E7-8A56290DEDF8}" destId="{C1AEC1CA-DBFB-4462-B770-68B7776D1320}" srcOrd="2" destOrd="0" parTransId="{5A61C3C9-31BB-4062-B8FF-46E07455C75E}" sibTransId="{7F6470A3-1A4D-4C9F-84E8-4DD1509AB6AA}"/>
    <dgm:cxn modelId="{6D74E9AF-DD34-46D0-86F9-DD37F64F15BF}" type="presParOf" srcId="{AEA0ED4B-D998-4E3F-8DA1-309F32915D82}" destId="{40109D76-344A-408C-9AA7-A93A750AC5E6}" srcOrd="0" destOrd="0" presId="urn:microsoft.com/office/officeart/2005/8/layout/hierarchy3"/>
    <dgm:cxn modelId="{77128CA7-7633-4113-939B-9B1AB15B3DE3}" type="presParOf" srcId="{40109D76-344A-408C-9AA7-A93A750AC5E6}" destId="{0BBCD6C4-D240-4B59-A9FC-50C3B0C8EE4E}" srcOrd="0" destOrd="0" presId="urn:microsoft.com/office/officeart/2005/8/layout/hierarchy3"/>
    <dgm:cxn modelId="{A182AADF-6ADC-417D-8D15-DBDEE5E367A9}" type="presParOf" srcId="{0BBCD6C4-D240-4B59-A9FC-50C3B0C8EE4E}" destId="{D0AC562A-77B5-49EE-AEE8-B8E32EC30009}" srcOrd="0" destOrd="0" presId="urn:microsoft.com/office/officeart/2005/8/layout/hierarchy3"/>
    <dgm:cxn modelId="{D328AD6F-04A4-4FAA-919D-77F592E53294}" type="presParOf" srcId="{0BBCD6C4-D240-4B59-A9FC-50C3B0C8EE4E}" destId="{AF867857-3E6E-4895-8828-75AB2B070F33}" srcOrd="1" destOrd="0" presId="urn:microsoft.com/office/officeart/2005/8/layout/hierarchy3"/>
    <dgm:cxn modelId="{C2F9DC6B-C19F-4294-8A72-07CBB51A1E1D}" type="presParOf" srcId="{40109D76-344A-408C-9AA7-A93A750AC5E6}" destId="{D933C1F6-62D2-4C0C-B209-0660B3EEEAB5}" srcOrd="1" destOrd="0" presId="urn:microsoft.com/office/officeart/2005/8/layout/hierarchy3"/>
    <dgm:cxn modelId="{16F894D6-5E37-4DED-9524-56A674F1A468}" type="presParOf" srcId="{D933C1F6-62D2-4C0C-B209-0660B3EEEAB5}" destId="{97AF4489-5CC5-4F6C-81DA-7F1A3DCBF3C1}" srcOrd="0" destOrd="0" presId="urn:microsoft.com/office/officeart/2005/8/layout/hierarchy3"/>
    <dgm:cxn modelId="{11A4AC4A-E17E-4510-9655-57F8248F48F2}" type="presParOf" srcId="{D933C1F6-62D2-4C0C-B209-0660B3EEEAB5}" destId="{C9F7C131-3216-44A4-AD26-362D40AB90F4}" srcOrd="1" destOrd="0" presId="urn:microsoft.com/office/officeart/2005/8/layout/hierarchy3"/>
    <dgm:cxn modelId="{C5AE567C-05C2-4543-9EAA-AF0C2D4F02BA}" type="presParOf" srcId="{D933C1F6-62D2-4C0C-B209-0660B3EEEAB5}" destId="{46D06ACE-AB88-43DD-9F20-9C95B9D44108}" srcOrd="2" destOrd="0" presId="urn:microsoft.com/office/officeart/2005/8/layout/hierarchy3"/>
    <dgm:cxn modelId="{BE980DC8-5B92-413E-851D-1AE800B52983}" type="presParOf" srcId="{D933C1F6-62D2-4C0C-B209-0660B3EEEAB5}" destId="{E4A433AE-EADE-45C9-B1F5-50CDB37C87AD}" srcOrd="3" destOrd="0" presId="urn:microsoft.com/office/officeart/2005/8/layout/hierarchy3"/>
    <dgm:cxn modelId="{950FA962-A691-427A-94DD-E7854251FA44}" type="presParOf" srcId="{D933C1F6-62D2-4C0C-B209-0660B3EEEAB5}" destId="{6960A624-487E-45EC-9CA5-60BA4E2CD798}" srcOrd="4" destOrd="0" presId="urn:microsoft.com/office/officeart/2005/8/layout/hierarchy3"/>
    <dgm:cxn modelId="{F8085847-53E3-48E4-8EEB-35A74D72C47F}" type="presParOf" srcId="{D933C1F6-62D2-4C0C-B209-0660B3EEEAB5}" destId="{57C9C4AE-A4F6-4378-AAA7-A30AF8C1AEE3}" srcOrd="5" destOrd="0" presId="urn:microsoft.com/office/officeart/2005/8/layout/hierarchy3"/>
    <dgm:cxn modelId="{31F7E8A6-8DC2-477C-83B7-28FDE39004BF}" type="presParOf" srcId="{D933C1F6-62D2-4C0C-B209-0660B3EEEAB5}" destId="{79D065DD-6B4D-46E8-93FC-6C9AD063BEC5}" srcOrd="6" destOrd="0" presId="urn:microsoft.com/office/officeart/2005/8/layout/hierarchy3"/>
    <dgm:cxn modelId="{1A560F9D-8BDB-4958-870E-39E614075D32}" type="presParOf" srcId="{D933C1F6-62D2-4C0C-B209-0660B3EEEAB5}" destId="{6DF53A0E-19B1-4830-93C7-C45E43E0A9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51F6E-A5D7-4DCC-9B65-694240C5A2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A21D4D-CFC9-42F6-A27F-2CBECC4B376F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 случае возникновения дефицита предусматриваются источники на его покрытие: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B5FDFF7-93AC-47C0-A725-536A84122A76}" type="par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83B057-2D6F-4AF5-9E88-8A8996F502E0}" type="sib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CFE5FD-12C8-4382-B7E9-D2640F9074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Кредиты кредитных организаций в валюте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8BD0E-B015-456A-BEB3-2C76652085C7}" type="par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60887E-7DA2-4AB6-A752-985B54951D16}" type="sib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939962-6387-4F78-80FC-DBB43569F9E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Бюджетные кредиты от других бюджетов бюджетной системы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BD85C4-37C1-4EDE-8A77-99682C14585F}" type="par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AFA324-CBF2-4098-A318-D0782BEF5C07}" type="sib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ACAF97-C4D9-4DBA-88EC-CBF2E18525A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Изменение остатков средств на счетах по учёту средств бюджета;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CE4FE2-E44B-4EEF-AD80-4AABBB0E40E4}" type="par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35C438-FFEC-4D16-8506-87453C6F6DDF}" type="sib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05CBA4-2B27-4F2A-84D8-3B0A810C6D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источники внутреннего финансирования дефицитов бюджетов.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6336CB-9A2F-452B-8599-AC0F99988764}" type="par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F9BE04-B7BA-44B2-95F8-C65E771E131C}" type="sib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9D800-111C-4CB8-9644-8FA9DF097AF3}" type="pres">
      <dgm:prSet presAssocID="{83D51F6E-A5D7-4DCC-9B65-694240C5A2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C0543-3F62-4454-8445-D45E199978EE}" type="pres">
      <dgm:prSet presAssocID="{2AA21D4D-CFC9-42F6-A27F-2CBECC4B376F}" presName="parentText" presStyleLbl="node1" presStyleIdx="0" presStyleCnt="1" custLinFactNeighborX="17241" custLinFactNeighborY="-43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0860-512D-47D8-8459-C92557A5B882}" type="pres">
      <dgm:prSet presAssocID="{2AA21D4D-CFC9-42F6-A27F-2CBECC4B37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C750C-88AE-4D1F-8101-EA3B30560E8D}" type="presOf" srcId="{83D51F6E-A5D7-4DCC-9B65-694240C5A298}" destId="{09D9D800-111C-4CB8-9644-8FA9DF097AF3}" srcOrd="0" destOrd="0" presId="urn:microsoft.com/office/officeart/2005/8/layout/vList2"/>
    <dgm:cxn modelId="{C24319E4-AB4C-475B-A643-828F2CABF16E}" srcId="{2AA21D4D-CFC9-42F6-A27F-2CBECC4B376F}" destId="{EAACAF97-C4D9-4DBA-88EC-CBF2E18525A0}" srcOrd="2" destOrd="0" parTransId="{C3CE4FE2-E44B-4EEF-AD80-4AABBB0E40E4}" sibTransId="{D935C438-FFEC-4D16-8506-87453C6F6DDF}"/>
    <dgm:cxn modelId="{86E206E9-D7F5-47B5-A32F-B4045AE8F4D1}" srcId="{2AA21D4D-CFC9-42F6-A27F-2CBECC4B376F}" destId="{9705CBA4-2B27-4F2A-84D8-3B0A810C6DE9}" srcOrd="3" destOrd="0" parTransId="{FB6336CB-9A2F-452B-8599-AC0F99988764}" sibTransId="{85F9BE04-B7BA-44B2-95F8-C65E771E131C}"/>
    <dgm:cxn modelId="{81E12FF6-575B-444A-9333-0AE9D5B3C552}" type="presOf" srcId="{B4939962-6387-4F78-80FC-DBB43569F9E1}" destId="{CDA80860-512D-47D8-8459-C92557A5B882}" srcOrd="0" destOrd="1" presId="urn:microsoft.com/office/officeart/2005/8/layout/vList2"/>
    <dgm:cxn modelId="{D1DE9C6B-AFE4-4FF0-BC20-B36AFE3BF088}" type="presOf" srcId="{9CCFE5FD-12C8-4382-B7E9-D2640F9074D1}" destId="{CDA80860-512D-47D8-8459-C92557A5B882}" srcOrd="0" destOrd="0" presId="urn:microsoft.com/office/officeart/2005/8/layout/vList2"/>
    <dgm:cxn modelId="{48A5EC5E-A429-4B21-BFB3-63E278EFD812}" srcId="{2AA21D4D-CFC9-42F6-A27F-2CBECC4B376F}" destId="{B4939962-6387-4F78-80FC-DBB43569F9E1}" srcOrd="1" destOrd="0" parTransId="{5BBD85C4-37C1-4EDE-8A77-99682C14585F}" sibTransId="{25AFA324-CBF2-4098-A318-D0782BEF5C07}"/>
    <dgm:cxn modelId="{F72D4C49-2A46-45E5-865A-F92981270F1A}" srcId="{2AA21D4D-CFC9-42F6-A27F-2CBECC4B376F}" destId="{9CCFE5FD-12C8-4382-B7E9-D2640F9074D1}" srcOrd="0" destOrd="0" parTransId="{6EC8BD0E-B015-456A-BEB3-2C76652085C7}" sibTransId="{F860887E-7DA2-4AB6-A752-985B54951D16}"/>
    <dgm:cxn modelId="{F0148CB0-978B-4974-9868-C2C1BBB4712C}" type="presOf" srcId="{9705CBA4-2B27-4F2A-84D8-3B0A810C6DE9}" destId="{CDA80860-512D-47D8-8459-C92557A5B882}" srcOrd="0" destOrd="3" presId="urn:microsoft.com/office/officeart/2005/8/layout/vList2"/>
    <dgm:cxn modelId="{ACA2D86D-AC9C-4D23-8CE5-05837928523A}" srcId="{83D51F6E-A5D7-4DCC-9B65-694240C5A298}" destId="{2AA21D4D-CFC9-42F6-A27F-2CBECC4B376F}" srcOrd="0" destOrd="0" parTransId="{8B5FDFF7-93AC-47C0-A725-536A84122A76}" sibTransId="{1E83B057-2D6F-4AF5-9E88-8A8996F502E0}"/>
    <dgm:cxn modelId="{29D7498D-1F23-4C05-83F0-8E44D962D37C}" type="presOf" srcId="{2AA21D4D-CFC9-42F6-A27F-2CBECC4B376F}" destId="{966C0543-3F62-4454-8445-D45E199978EE}" srcOrd="0" destOrd="0" presId="urn:microsoft.com/office/officeart/2005/8/layout/vList2"/>
    <dgm:cxn modelId="{83E5EDCC-F270-48B9-BA09-69286921B11C}" type="presOf" srcId="{EAACAF97-C4D9-4DBA-88EC-CBF2E18525A0}" destId="{CDA80860-512D-47D8-8459-C92557A5B882}" srcOrd="0" destOrd="2" presId="urn:microsoft.com/office/officeart/2005/8/layout/vList2"/>
    <dgm:cxn modelId="{2ED2055E-264A-4CBB-B3B2-84994A759306}" type="presParOf" srcId="{09D9D800-111C-4CB8-9644-8FA9DF097AF3}" destId="{966C0543-3F62-4454-8445-D45E199978EE}" srcOrd="0" destOrd="0" presId="urn:microsoft.com/office/officeart/2005/8/layout/vList2"/>
    <dgm:cxn modelId="{CA493000-6EA6-44EB-8B7F-ACEB61EC9D1B}" type="presParOf" srcId="{09D9D800-111C-4CB8-9644-8FA9DF097AF3}" destId="{CDA80860-512D-47D8-8459-C92557A5B882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CD7101-2046-471C-A16E-DE90E47C939E}" type="doc">
      <dgm:prSet loTypeId="urn:microsoft.com/office/officeart/2005/8/layout/vList3#3" loCatId="list" qsTypeId="urn:microsoft.com/office/officeart/2005/8/quickstyle/3d3" qsCatId="3D" csTypeId="urn:microsoft.com/office/officeart/2005/8/colors/accent1_2" csCatId="accent1" phldr="1"/>
      <dgm:spPr/>
    </dgm:pt>
    <dgm:pt modelId="{C0DF952F-0A91-4A42-866E-3F0AF01F469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divot"/>
          <a:bevelB w="165100" h="254000"/>
        </a:sp3d>
      </dgm:spPr>
      <dgm:t>
        <a:bodyPr/>
        <a:lstStyle/>
        <a:p>
          <a:r>
            <a:rPr lang="ru-RU" altLang="ru-RU" dirty="0" smtClean="0"/>
            <a:t>В соответствии со ст.66 Положения о бюджетном процессе в МР «Усть-Цилемский» проект Решения Совета МР «Усть-Цилемский» « О бюджете МР «Усть-Цилемский» Республики Коми  на 2024 год и плановый период 2025-2026годов» с необходимыми материалами направлен в Контрольно-счетную палату МР «Усть-Цилемский» для получения заключения на указанный проект решения</a:t>
          </a:r>
          <a:endParaRPr lang="ru-RU" dirty="0"/>
        </a:p>
      </dgm:t>
    </dgm:pt>
    <dgm:pt modelId="{C3FF1787-0BDA-4136-B536-26082ED56D5E}" type="parTrans" cxnId="{159A24AD-6F9F-4243-B60F-E218A19E45E0}">
      <dgm:prSet/>
      <dgm:spPr/>
      <dgm:t>
        <a:bodyPr/>
        <a:lstStyle/>
        <a:p>
          <a:endParaRPr lang="ru-RU"/>
        </a:p>
      </dgm:t>
    </dgm:pt>
    <dgm:pt modelId="{11B3B506-101A-45CD-8181-2F9C829B44BA}" type="sibTrans" cxnId="{159A24AD-6F9F-4243-B60F-E218A19E45E0}">
      <dgm:prSet/>
      <dgm:spPr/>
      <dgm:t>
        <a:bodyPr/>
        <a:lstStyle/>
        <a:p>
          <a:endParaRPr lang="ru-RU"/>
        </a:p>
      </dgm:t>
    </dgm:pt>
    <dgm:pt modelId="{8F43E112-3AD6-45CB-BC30-C74D72E9130A}" type="pres">
      <dgm:prSet presAssocID="{E8CD7101-2046-471C-A16E-DE90E47C939E}" presName="linearFlow" presStyleCnt="0">
        <dgm:presLayoutVars>
          <dgm:dir/>
          <dgm:resizeHandles val="exact"/>
        </dgm:presLayoutVars>
      </dgm:prSet>
      <dgm:spPr/>
    </dgm:pt>
    <dgm:pt modelId="{DD75839F-3712-4B72-9E15-68F712ED0467}" type="pres">
      <dgm:prSet presAssocID="{C0DF952F-0A91-4A42-866E-3F0AF01F469E}" presName="composite" presStyleCnt="0"/>
      <dgm:spPr/>
    </dgm:pt>
    <dgm:pt modelId="{1BFBC4E8-863F-4CE8-A91D-ABAE7F9F9B05}" type="pres">
      <dgm:prSet presAssocID="{C0DF952F-0A91-4A42-866E-3F0AF01F469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8BD9A9-0F39-4599-BCD4-BE7A08285AC1}" type="pres">
      <dgm:prSet presAssocID="{C0DF952F-0A91-4A42-866E-3F0AF01F469E}" presName="txShp" presStyleLbl="node1" presStyleIdx="0" presStyleCnt="1" custScaleX="11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970B9-4DA9-41BB-B1DA-FB33D2B32019}" type="presOf" srcId="{C0DF952F-0A91-4A42-866E-3F0AF01F469E}" destId="{B48BD9A9-0F39-4599-BCD4-BE7A08285AC1}" srcOrd="0" destOrd="0" presId="urn:microsoft.com/office/officeart/2005/8/layout/vList3#3"/>
    <dgm:cxn modelId="{159A24AD-6F9F-4243-B60F-E218A19E45E0}" srcId="{E8CD7101-2046-471C-A16E-DE90E47C939E}" destId="{C0DF952F-0A91-4A42-866E-3F0AF01F469E}" srcOrd="0" destOrd="0" parTransId="{C3FF1787-0BDA-4136-B536-26082ED56D5E}" sibTransId="{11B3B506-101A-45CD-8181-2F9C829B44BA}"/>
    <dgm:cxn modelId="{FB2FEAC0-0B5C-47BD-8985-4426A84F180B}" type="presOf" srcId="{E8CD7101-2046-471C-A16E-DE90E47C939E}" destId="{8F43E112-3AD6-45CB-BC30-C74D72E9130A}" srcOrd="0" destOrd="0" presId="urn:microsoft.com/office/officeart/2005/8/layout/vList3#3"/>
    <dgm:cxn modelId="{26543AC5-1F00-46F3-9BC0-430A4E78C98A}" type="presParOf" srcId="{8F43E112-3AD6-45CB-BC30-C74D72E9130A}" destId="{DD75839F-3712-4B72-9E15-68F712ED0467}" srcOrd="0" destOrd="0" presId="urn:microsoft.com/office/officeart/2005/8/layout/vList3#3"/>
    <dgm:cxn modelId="{6BB394F5-6190-438A-A01C-44D6055375F0}" type="presParOf" srcId="{DD75839F-3712-4B72-9E15-68F712ED0467}" destId="{1BFBC4E8-863F-4CE8-A91D-ABAE7F9F9B05}" srcOrd="0" destOrd="0" presId="urn:microsoft.com/office/officeart/2005/8/layout/vList3#3"/>
    <dgm:cxn modelId="{20BD4EE8-FFFF-4A79-897E-A1DF62915E27}" type="presParOf" srcId="{DD75839F-3712-4B72-9E15-68F712ED0467}" destId="{B48BD9A9-0F39-4599-BCD4-BE7A08285AC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0D36-9461-41FD-968B-9E0AF3F0A2C6}">
      <dsp:nvSpPr>
        <dsp:cNvPr id="0" name=""/>
        <dsp:cNvSpPr/>
      </dsp:nvSpPr>
      <dsp:spPr>
        <a:xfrm>
          <a:off x="0" y="189136"/>
          <a:ext cx="8920165" cy="1870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сохранение бюджетной устойчивости, получение необходимого объема доходов бюджета МР «Усть-Цилемский» и обеспечение сбалансированности бюджета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сохранение условий для постоянного роста экономики района, поддержка предпринимательской и инвестиционной активности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60845" y="189136"/>
        <a:ext cx="6559319" cy="1870256"/>
      </dsp:txXfrm>
    </dsp:sp>
    <dsp:sp modelId="{04599EB2-D201-455A-BE20-22650FDB80E9}">
      <dsp:nvSpPr>
        <dsp:cNvPr id="0" name=""/>
        <dsp:cNvSpPr/>
      </dsp:nvSpPr>
      <dsp:spPr>
        <a:xfrm>
          <a:off x="361247" y="335843"/>
          <a:ext cx="1478071" cy="1593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393428-F8DD-4B1F-A463-6541F8DF040E}">
      <dsp:nvSpPr>
        <dsp:cNvPr id="0" name=""/>
        <dsp:cNvSpPr/>
      </dsp:nvSpPr>
      <dsp:spPr>
        <a:xfrm>
          <a:off x="0" y="2295944"/>
          <a:ext cx="8920165" cy="273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Сдерживание роста расходов бюджета, не обеспеченного увеличением доходов и (или) оптимизацией расходов;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Совершенствование системы управления финансами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60845" y="2295944"/>
        <a:ext cx="6559319" cy="2735186"/>
      </dsp:txXfrm>
    </dsp:sp>
    <dsp:sp modelId="{AAEF1218-4105-4440-8FC0-733197D6DB54}">
      <dsp:nvSpPr>
        <dsp:cNvPr id="0" name=""/>
        <dsp:cNvSpPr/>
      </dsp:nvSpPr>
      <dsp:spPr>
        <a:xfrm>
          <a:off x="455747" y="2879903"/>
          <a:ext cx="1424086" cy="1624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CE61-351A-4339-8C82-AC691A193D52}">
      <dsp:nvSpPr>
        <dsp:cNvPr id="0" name=""/>
        <dsp:cNvSpPr/>
      </dsp:nvSpPr>
      <dsp:spPr>
        <a:xfrm>
          <a:off x="1355" y="110833"/>
          <a:ext cx="3227132" cy="1297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5" y="110833"/>
        <a:ext cx="3227132" cy="1297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1" y="1106824"/>
          <a:ext cx="8895892" cy="261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46" y="1114469"/>
        <a:ext cx="8880602" cy="245741"/>
      </dsp:txXfrm>
    </dsp:sp>
    <dsp:sp modelId="{97AF4489-5CC5-4F6C-81DA-7F1A3DCBF3C1}">
      <dsp:nvSpPr>
        <dsp:cNvPr id="0" name=""/>
        <dsp:cNvSpPr/>
      </dsp:nvSpPr>
      <dsp:spPr>
        <a:xfrm>
          <a:off x="889590" y="1367855"/>
          <a:ext cx="889589" cy="31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95"/>
              </a:lnTo>
              <a:lnTo>
                <a:pt x="889589" y="316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1779179" y="1535631"/>
          <a:ext cx="7080678" cy="296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35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года;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1787867" y="1544319"/>
        <a:ext cx="7063302" cy="279264"/>
      </dsp:txXfrm>
    </dsp:sp>
    <dsp:sp modelId="{46D06ACE-AB88-43DD-9F20-9C95B9D44108}">
      <dsp:nvSpPr>
        <dsp:cNvPr id="0" name=""/>
        <dsp:cNvSpPr/>
      </dsp:nvSpPr>
      <dsp:spPr>
        <a:xfrm>
          <a:off x="889590" y="1367855"/>
          <a:ext cx="889589" cy="779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863"/>
              </a:lnTo>
              <a:lnTo>
                <a:pt x="889589" y="77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1779179" y="2000046"/>
          <a:ext cx="7086230" cy="295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2024 год и на период до 2026 года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7829" y="2008696"/>
        <a:ext cx="7068930" cy="278045"/>
      </dsp:txXfrm>
    </dsp:sp>
    <dsp:sp modelId="{9678CCDF-B767-46CF-973C-CC126CCC2C84}">
      <dsp:nvSpPr>
        <dsp:cNvPr id="0" name=""/>
        <dsp:cNvSpPr/>
      </dsp:nvSpPr>
      <dsp:spPr>
        <a:xfrm>
          <a:off x="889590" y="1367855"/>
          <a:ext cx="889589" cy="123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69"/>
              </a:lnTo>
              <a:lnTo>
                <a:pt x="889589" y="1237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5FE57-67BF-4AAF-BC19-5239CD433CAB}">
      <dsp:nvSpPr>
        <dsp:cNvPr id="0" name=""/>
        <dsp:cNvSpPr/>
      </dsp:nvSpPr>
      <dsp:spPr>
        <a:xfrm>
          <a:off x="1779179" y="2463167"/>
          <a:ext cx="7073097" cy="283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2024-2026 </a:t>
          </a:r>
          <a:r>
            <a:rPr lang="ru-RU" sz="1000" kern="12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7495" y="2471483"/>
        <a:ext cx="7056465" cy="267284"/>
      </dsp:txXfrm>
    </dsp:sp>
    <dsp:sp modelId="{10C6F78D-ED14-46F9-AB1B-1EB2B82CA59E}">
      <dsp:nvSpPr>
        <dsp:cNvPr id="0" name=""/>
        <dsp:cNvSpPr/>
      </dsp:nvSpPr>
      <dsp:spPr>
        <a:xfrm>
          <a:off x="889590" y="1367855"/>
          <a:ext cx="889589" cy="170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973"/>
              </a:lnTo>
              <a:lnTo>
                <a:pt x="889589" y="1702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0972B-954D-451D-9C96-6176D3723AE2}">
      <dsp:nvSpPr>
        <dsp:cNvPr id="0" name=""/>
        <dsp:cNvSpPr/>
      </dsp:nvSpPr>
      <dsp:spPr>
        <a:xfrm>
          <a:off x="1779179" y="2914858"/>
          <a:ext cx="7077972" cy="31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2017 - 202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8315" y="2923994"/>
        <a:ext cx="7059700" cy="293669"/>
      </dsp:txXfrm>
    </dsp:sp>
    <dsp:sp modelId="{D3300847-A2E2-4311-84BB-06C400513771}">
      <dsp:nvSpPr>
        <dsp:cNvPr id="0" name=""/>
        <dsp:cNvSpPr/>
      </dsp:nvSpPr>
      <dsp:spPr>
        <a:xfrm>
          <a:off x="889590" y="1367855"/>
          <a:ext cx="889589" cy="219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350"/>
              </a:lnTo>
              <a:lnTo>
                <a:pt x="889589" y="2194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0FAB-3260-4204-ABFE-FF4591B20293}">
      <dsp:nvSpPr>
        <dsp:cNvPr id="0" name=""/>
        <dsp:cNvSpPr/>
      </dsp:nvSpPr>
      <dsp:spPr>
        <a:xfrm>
          <a:off x="1779179" y="3394575"/>
          <a:ext cx="7092200" cy="335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программ муниципального района «Усть-Цилемский».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8998" y="3404394"/>
        <a:ext cx="7072562" cy="315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8242A-6F2C-4DAF-B66D-EB710D092798}">
      <dsp:nvSpPr>
        <dsp:cNvPr id="0" name=""/>
        <dsp:cNvSpPr/>
      </dsp:nvSpPr>
      <dsp:spPr>
        <a:xfrm>
          <a:off x="0" y="143890"/>
          <a:ext cx="5090469" cy="38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32" y="162922"/>
        <a:ext cx="5052405" cy="351818"/>
      </dsp:txXfrm>
    </dsp:sp>
    <dsp:sp modelId="{915E981E-65CA-4CFC-A381-AEA7C19813AC}">
      <dsp:nvSpPr>
        <dsp:cNvPr id="0" name=""/>
        <dsp:cNvSpPr/>
      </dsp:nvSpPr>
      <dsp:spPr>
        <a:xfrm>
          <a:off x="0" y="574093"/>
          <a:ext cx="5090469" cy="2536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83" y="586476"/>
        <a:ext cx="5065703" cy="228906"/>
      </dsp:txXfrm>
    </dsp:sp>
    <dsp:sp modelId="{63D03C90-E81D-416F-8820-6FE74FBAE12B}">
      <dsp:nvSpPr>
        <dsp:cNvPr id="0" name=""/>
        <dsp:cNvSpPr/>
      </dsp:nvSpPr>
      <dsp:spPr>
        <a:xfrm>
          <a:off x="0" y="868085"/>
          <a:ext cx="5090469" cy="484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sz="11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645" y="891730"/>
        <a:ext cx="5043179" cy="437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0" y="0"/>
          <a:ext cx="6180057" cy="748191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на 2024 год </a:t>
          </a:r>
          <a:r>
            <a:rPr lang="x-none" sz="1600" b="1" kern="120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1914" y="21914"/>
        <a:ext cx="6136229" cy="704363"/>
      </dsp:txXfrm>
    </dsp:sp>
    <dsp:sp modelId="{97AF4489-5CC5-4F6C-81DA-7F1A3DCBF3C1}">
      <dsp:nvSpPr>
        <dsp:cNvPr id="0" name=""/>
        <dsp:cNvSpPr/>
      </dsp:nvSpPr>
      <dsp:spPr>
        <a:xfrm>
          <a:off x="618005" y="748191"/>
          <a:ext cx="309693" cy="22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58"/>
              </a:lnTo>
              <a:lnTo>
                <a:pt x="309693" y="220858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927699" y="758672"/>
          <a:ext cx="5954206" cy="42075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smtClean="0"/>
            <a:t>- </a:t>
          </a:r>
          <a:r>
            <a:rPr lang="ru-RU" sz="1400" kern="1200" dirty="0" smtClean="0"/>
            <a:t>р</a:t>
          </a:r>
          <a:r>
            <a:rPr lang="x-none" sz="1400" kern="1200" smtClean="0"/>
            <a:t>езервный фонд Администрации МР «Усть-Цилемский»  в размере 500,0 тыс. рублей ежегодно;</a:t>
          </a:r>
          <a:endParaRPr lang="ru-RU" sz="14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10800000">
        <a:off x="940022" y="770995"/>
        <a:ext cx="5929560" cy="396108"/>
      </dsp:txXfrm>
    </dsp:sp>
    <dsp:sp modelId="{46D06ACE-AB88-43DD-9F20-9C95B9D44108}">
      <dsp:nvSpPr>
        <dsp:cNvPr id="0" name=""/>
        <dsp:cNvSpPr/>
      </dsp:nvSpPr>
      <dsp:spPr>
        <a:xfrm>
          <a:off x="618005" y="748191"/>
          <a:ext cx="337636" cy="803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719"/>
              </a:lnTo>
              <a:lnTo>
                <a:pt x="337636" y="803719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955641" y="1256160"/>
          <a:ext cx="5924968" cy="59149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резерв на софинансирование мероприятий для участия в федеральных и республиканских проектах  в сумме 8 834,38 </a:t>
          </a:r>
          <a:r>
            <a:rPr lang="ru-RU" sz="1400" kern="1200" dirty="0" err="1" smtClean="0"/>
            <a:t>тыс.руб</a:t>
          </a:r>
          <a:r>
            <a:rPr lang="ru-RU" sz="1400" kern="1200" dirty="0" smtClean="0"/>
            <a:t>.;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2965" y="1273484"/>
        <a:ext cx="5890320" cy="556851"/>
      </dsp:txXfrm>
    </dsp:sp>
    <dsp:sp modelId="{6960A624-487E-45EC-9CA5-60BA4E2CD798}">
      <dsp:nvSpPr>
        <dsp:cNvPr id="0" name=""/>
        <dsp:cNvSpPr/>
      </dsp:nvSpPr>
      <dsp:spPr>
        <a:xfrm>
          <a:off x="618005" y="748191"/>
          <a:ext cx="367171" cy="152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276"/>
              </a:lnTo>
              <a:lnTo>
                <a:pt x="367171" y="15252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9C4AE-A4F6-4378-AAA7-A30AF8C1AEE3}">
      <dsp:nvSpPr>
        <dsp:cNvPr id="0" name=""/>
        <dsp:cNvSpPr/>
      </dsp:nvSpPr>
      <dsp:spPr>
        <a:xfrm>
          <a:off x="985177" y="1976144"/>
          <a:ext cx="5814766" cy="59464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резерв средств  для увеличения расходов на оплату труда в сумме 5000,0 тыс. руб.</a:t>
          </a:r>
          <a:endParaRPr lang="ru-RU" sz="1400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2594" y="1993561"/>
        <a:ext cx="5779932" cy="559812"/>
      </dsp:txXfrm>
    </dsp:sp>
    <dsp:sp modelId="{79D065DD-6B4D-46E8-93FC-6C9AD063BEC5}">
      <dsp:nvSpPr>
        <dsp:cNvPr id="0" name=""/>
        <dsp:cNvSpPr/>
      </dsp:nvSpPr>
      <dsp:spPr>
        <a:xfrm>
          <a:off x="618005" y="748191"/>
          <a:ext cx="315048" cy="2177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415"/>
              </a:lnTo>
              <a:lnTo>
                <a:pt x="315048" y="21774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53A0E-19B1-4830-93C7-C45E43E0A947}">
      <dsp:nvSpPr>
        <dsp:cNvPr id="0" name=""/>
        <dsp:cNvSpPr/>
      </dsp:nvSpPr>
      <dsp:spPr>
        <a:xfrm>
          <a:off x="933054" y="2739857"/>
          <a:ext cx="7430776" cy="3715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резерв средств  на софинансирование народных проектов администрации муниципального района "Усть-Цилемский" в сумме 1 220,19 тыс. руб.</a:t>
          </a:r>
          <a:endParaRPr lang="ru-RU" sz="1400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3935" y="2750738"/>
        <a:ext cx="7409014" cy="349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C0543-3F62-4454-8445-D45E199978EE}">
      <dsp:nvSpPr>
        <dsp:cNvPr id="0" name=""/>
        <dsp:cNvSpPr/>
      </dsp:nvSpPr>
      <dsp:spPr>
        <a:xfrm>
          <a:off x="0" y="0"/>
          <a:ext cx="8810487" cy="486719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 случае возникновения дефицита предусматриваются источники на его покрытие: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60" y="23760"/>
        <a:ext cx="8762967" cy="439199"/>
      </dsp:txXfrm>
    </dsp:sp>
    <dsp:sp modelId="{CDA80860-512D-47D8-8459-C92557A5B882}">
      <dsp:nvSpPr>
        <dsp:cNvPr id="0" name=""/>
        <dsp:cNvSpPr/>
      </dsp:nvSpPr>
      <dsp:spPr>
        <a:xfrm>
          <a:off x="0" y="515093"/>
          <a:ext cx="8810487" cy="156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73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Кредиты кредитных организаций в валюте Российской Федерации;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Бюджетные кредиты от других бюджетов бюджетной системы Российской Федерации;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Изменение остатков средств на счетах по учёту средств бюджета;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Иные источники внутреннего финансирования дефицитов бюджетов.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5093"/>
        <a:ext cx="8810487" cy="1560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BD9A9-0F39-4599-BCD4-BE7A08285AC1}">
      <dsp:nvSpPr>
        <dsp:cNvPr id="0" name=""/>
        <dsp:cNvSpPr/>
      </dsp:nvSpPr>
      <dsp:spPr>
        <a:xfrm rot="10800000">
          <a:off x="1548043" y="403625"/>
          <a:ext cx="7094010" cy="30679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divo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28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/>
            <a:t>В соответствии со ст.66 Положения о бюджетном процессе в МР «Усть-Цилемский» проект Решения Совета МР «Усть-Цилемский» « О бюджете МР «Усть-Цилемский» Республики Коми  на 2024 год и плановый период 2025-2026годов» с необходимыми материалами направлен в Контрольно-счетную палату МР «Усть-Цилемский» для получения заключения на указанный проект решения</a:t>
          </a:r>
          <a:endParaRPr lang="ru-RU" sz="2000" kern="1200" dirty="0"/>
        </a:p>
      </dsp:txBody>
      <dsp:txXfrm rot="10800000">
        <a:off x="2315031" y="403625"/>
        <a:ext cx="6327022" cy="3067953"/>
      </dsp:txXfrm>
    </dsp:sp>
    <dsp:sp modelId="{1BFBC4E8-863F-4CE8-A91D-ABAE7F9F9B05}">
      <dsp:nvSpPr>
        <dsp:cNvPr id="0" name=""/>
        <dsp:cNvSpPr/>
      </dsp:nvSpPr>
      <dsp:spPr>
        <a:xfrm>
          <a:off x="516014" y="403625"/>
          <a:ext cx="3067953" cy="30679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0.73182</cdr:x>
      <cdr:y>0</cdr:y>
    </cdr:from>
    <cdr:to>
      <cdr:x>0.82461</cdr:x>
      <cdr:y>0.0979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09874" y="0"/>
          <a:ext cx="800056" cy="295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0.33974</cdr:x>
      <cdr:y>0.82932</cdr:y>
    </cdr:from>
    <cdr:to>
      <cdr:x>0.48887</cdr:x>
      <cdr:y>0.99052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929286" y="2499114"/>
          <a:ext cx="1285875" cy="485774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0.32851</cdr:x>
      <cdr:y>0.79851</cdr:y>
    </cdr:from>
    <cdr:to>
      <cdr:x>0.49589</cdr:x>
      <cdr:y>0.95972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803842" y="2203161"/>
          <a:ext cx="1428643" cy="444789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0.78485</cdr:x>
      <cdr:y>0.13978</cdr:y>
    </cdr:from>
    <cdr:to>
      <cdr:x>0.97943</cdr:x>
      <cdr:y>0.81989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00621" y="330200"/>
          <a:ext cx="1562100" cy="160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0.39595</cdr:x>
      <cdr:y>0.14575</cdr:y>
    </cdr:from>
    <cdr:to>
      <cdr:x>0.62101</cdr:x>
      <cdr:y>0.24293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306526" y="702724"/>
          <a:ext cx="742635" cy="468558"/>
        </a:xfrm>
        <a:prstGeom xmlns:a="http://schemas.openxmlformats.org/drawingml/2006/main" prst="downArrow">
          <a:avLst/>
        </a:prstGeom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0.38465</cdr:x>
      <cdr:y>0.08199</cdr:y>
    </cdr:from>
    <cdr:to>
      <cdr:x>0.60971</cdr:x>
      <cdr:y>0.18167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193800" y="323850"/>
          <a:ext cx="698495" cy="393705"/>
        </a:xfrm>
        <a:prstGeom xmlns:a="http://schemas.openxmlformats.org/drawingml/2006/main" prst="downArrow">
          <a:avLst/>
        </a:prstGeom>
        <a:gradFill xmlns:a="http://schemas.openxmlformats.org/drawingml/2006/main"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0458" y="0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F24E8-3EBB-4134-8B0C-DFFB52DFE0A9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9561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0458" y="6429561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ADF48-00E0-422D-9047-21810184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1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93498" cy="3386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0260" y="2"/>
            <a:ext cx="4293498" cy="3386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F2F9-D665-4C14-8CAC-2F3B63122C91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508000"/>
            <a:ext cx="4032250" cy="253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497" y="3215786"/>
            <a:ext cx="7923006" cy="3045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9259"/>
            <a:ext cx="4293498" cy="338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0260" y="6429259"/>
            <a:ext cx="4293498" cy="338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0B83-F482-480A-9720-73D274FB7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6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2" y="1901608"/>
            <a:ext cx="8263573" cy="13121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1" y="3468793"/>
            <a:ext cx="6805295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245141"/>
            <a:ext cx="2187416" cy="5223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245141"/>
            <a:ext cx="6400218" cy="5223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0" y="3933571"/>
            <a:ext cx="8263573" cy="121577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0" y="2594512"/>
            <a:ext cx="8263573" cy="13390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9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6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3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370232"/>
            <a:ext cx="4295505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6" y="1941278"/>
            <a:ext cx="4295505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77" y="1370232"/>
            <a:ext cx="4297193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77" y="1941278"/>
            <a:ext cx="4297193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3722"/>
            <a:ext cx="3198422" cy="10372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43728"/>
            <a:ext cx="5434784" cy="522444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6" y="1280965"/>
            <a:ext cx="3198422" cy="4187208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284981"/>
            <a:ext cx="5833110" cy="5058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546958"/>
            <a:ext cx="5833110" cy="3672840"/>
          </a:xfrm>
        </p:spPr>
        <p:txBody>
          <a:bodyPr/>
          <a:lstStyle>
            <a:lvl1pPr marL="0" indent="0">
              <a:buNone/>
              <a:defRPr sz="3500"/>
            </a:lvl1pPr>
            <a:lvl2pPr marL="506900" indent="0">
              <a:buNone/>
              <a:defRPr sz="3100"/>
            </a:lvl2pPr>
            <a:lvl3pPr marL="1013801" indent="0">
              <a:buNone/>
              <a:defRPr sz="2700"/>
            </a:lvl3pPr>
            <a:lvl4pPr marL="1520701" indent="0">
              <a:buNone/>
              <a:defRPr sz="2200"/>
            </a:lvl4pPr>
            <a:lvl5pPr marL="2027603" indent="0">
              <a:buNone/>
              <a:defRPr sz="2200"/>
            </a:lvl5pPr>
            <a:lvl6pPr marL="2534504" indent="0">
              <a:buNone/>
              <a:defRPr sz="2200"/>
            </a:lvl6pPr>
            <a:lvl7pPr marL="3041404" indent="0">
              <a:buNone/>
              <a:defRPr sz="2200"/>
            </a:lvl7pPr>
            <a:lvl8pPr marL="3548305" indent="0">
              <a:buNone/>
              <a:defRPr sz="2200"/>
            </a:lvl8pPr>
            <a:lvl9pPr marL="4055205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4790851"/>
            <a:ext cx="5833110" cy="718414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5141"/>
            <a:ext cx="8749665" cy="1020233"/>
          </a:xfrm>
          <a:prstGeom prst="rect">
            <a:avLst/>
          </a:prstGeom>
        </p:spPr>
        <p:txBody>
          <a:bodyPr vert="horz" lIns="101381" tIns="50690" rIns="101381" bIns="506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428332"/>
            <a:ext cx="8749665" cy="4039841"/>
          </a:xfrm>
          <a:prstGeom prst="rect">
            <a:avLst/>
          </a:prstGeom>
        </p:spPr>
        <p:txBody>
          <a:bodyPr vert="horz" lIns="101381" tIns="50690" rIns="101381" bIns="506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5673634"/>
            <a:ext cx="3078586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defTabSz="101380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6" indent="-380176" algn="l" defTabSz="101380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14" indent="-316813" algn="l" defTabSz="101380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51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53" indent="-253451" algn="l" defTabSz="101380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53" indent="-253451" algn="l" defTabSz="101380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53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56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90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8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7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603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5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4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3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2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34007981.8128ulica_avvakuma_1.jpg"/>
          <p:cNvPicPr>
            <a:picLocks noChangeAspect="1"/>
          </p:cNvPicPr>
          <p:nvPr/>
        </p:nvPicPr>
        <p:blipFill>
          <a:blip r:embed="rId2" cstate="print"/>
          <a:srcRect t="24445" r="-41" b="31234"/>
          <a:stretch>
            <a:fillRect/>
          </a:stretch>
        </p:blipFill>
        <p:spPr>
          <a:xfrm>
            <a:off x="0" y="1996440"/>
            <a:ext cx="9721850" cy="26450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Памятный_знак_в_честь_основания_села_Усть-Цильма.jpg"/>
          <p:cNvPicPr>
            <a:picLocks noChangeAspect="1"/>
          </p:cNvPicPr>
          <p:nvPr/>
        </p:nvPicPr>
        <p:blipFill>
          <a:blip r:embed="rId3" cstate="print"/>
          <a:srcRect l="10330" r="879"/>
          <a:stretch>
            <a:fillRect/>
          </a:stretch>
        </p:blipFill>
        <p:spPr>
          <a:xfrm>
            <a:off x="-94518" y="3948152"/>
            <a:ext cx="2727519" cy="22941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 descr="22mai2016_9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2505" y="3837891"/>
            <a:ext cx="3240617" cy="2419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3003" y="525780"/>
            <a:ext cx="8641644" cy="2183397"/>
          </a:xfrm>
        </p:spPr>
        <p:txBody>
          <a:bodyPr>
            <a:normAutofit fontScale="92500"/>
          </a:bodyPr>
          <a:lstStyle/>
          <a:p>
            <a:endParaRPr lang="ru-RU" sz="2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Проект бюджета муниципального </a:t>
            </a:r>
          </a:p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района   «Усть-Цилемский» Республики Коми</a:t>
            </a:r>
          </a:p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 2024 год и плановый период 2025 и 2026 годов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85" y="1"/>
            <a:ext cx="8641644" cy="37936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района «Усть-Цилемский»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631893" cy="46373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 бюджета муниципального района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«Усть-Цилемский»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60570"/>
              </p:ext>
            </p:extLst>
          </p:nvPr>
        </p:nvGraphicFramePr>
        <p:xfrm>
          <a:off x="555285" y="697800"/>
          <a:ext cx="9166565" cy="541245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19335"/>
                <a:gridCol w="1127760"/>
                <a:gridCol w="1005840"/>
                <a:gridCol w="1006224"/>
                <a:gridCol w="1129281"/>
                <a:gridCol w="687134"/>
                <a:gridCol w="1071181"/>
                <a:gridCol w="1019810"/>
              </a:tblGrid>
              <a:tr h="31532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Наименование дохода бюджета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(факт)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2023 год  (оценка)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2026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сумма 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Сравнение с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2023г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+/-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К роста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</a:t>
                      </a:r>
                      <a:endParaRPr lang="ru-RU" sz="14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3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5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6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7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I. НАЛОГОВЫЕ И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242 989,3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262 121,6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263 972,0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1 850,4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277 955,7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290 808,2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1.1.Налоговые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231 046,8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253 042,1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257 426,0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4 383,9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271 408,0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284 317,0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1.2.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11 942,5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9 079,5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6 546,0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-2 533,5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6 547,7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6 491,2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II.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БЕЗВОЗМЕЗДНЫЕ ПОСТУПЛЕНИЯ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1 032 946,5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1 064 921,5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811 412,8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-253 508,7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786 095,1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776 537,8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2.1. Дотации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219 667,8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220 250,9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211 788,8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-8 462,1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162 126,8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148 823,1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2.2. Субсидии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322 653,7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341 147,8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178 128,7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-163 019,1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178 727,3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176 078,6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2.3. Субвенции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425 508,8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435 628,5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414 826,8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-20 801,7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414 986,6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413 893,9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2.4. Иные межбюджетные трансферты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62 552,1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63 052,7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6 668,5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-56 384,2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7 999,4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3 442,2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2.5.Прочие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7 700,0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-7 700,0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22 255,0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34 300,0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2.6. Доходы от возврата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2.7.Возвраты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-2 858,4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2 858,4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Sylfae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ВСЕГО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ДОХОДОВ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1 275 935,8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1 327 043,1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1 075 384,8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-251 658,3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1 064 050,8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1 067 346,0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49672" y="423059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1"/>
            <a:ext cx="8749665" cy="495298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СИСТЕМЫ РОССИЙСКОЙ ФЕДЕРАЦИИ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746" y="677847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1140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0565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2425" y="1239150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1 030 382,4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81,0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системы в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общем объеме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8688" y="554020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72362852"/>
              </p:ext>
            </p:extLst>
          </p:nvPr>
        </p:nvGraphicFramePr>
        <p:xfrm>
          <a:off x="391027" y="2111411"/>
          <a:ext cx="2498478" cy="191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2" name="Группа 71"/>
          <p:cNvGrpSpPr/>
          <p:nvPr/>
        </p:nvGrpSpPr>
        <p:grpSpPr>
          <a:xfrm>
            <a:off x="531595" y="3732992"/>
            <a:ext cx="2560980" cy="1739726"/>
            <a:chOff x="477978" y="4268684"/>
            <a:chExt cx="2134950" cy="1195579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77978" y="4268684"/>
              <a:ext cx="2134950" cy="398861"/>
              <a:chOff x="477978" y="4268684"/>
              <a:chExt cx="2134950" cy="398861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481877" y="428190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Нашивка 21"/>
              <p:cNvSpPr/>
              <p:nvPr/>
            </p:nvSpPr>
            <p:spPr>
              <a:xfrm>
                <a:off x="477978" y="4334614"/>
                <a:ext cx="134846" cy="265078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98" y="4268684"/>
                <a:ext cx="723470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425508,8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69553" y="4328781"/>
                <a:ext cx="1243375" cy="29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481877" y="4691085"/>
              <a:ext cx="2070070" cy="458638"/>
              <a:chOff x="481877" y="4691085"/>
              <a:chExt cx="2070070" cy="45863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81877" y="4764080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5198" y="4691085"/>
                <a:ext cx="704355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219667,8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18000" y="4693364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587172" y="5039531"/>
              <a:ext cx="1968668" cy="424732"/>
              <a:chOff x="587172" y="5039531"/>
              <a:chExt cx="1968668" cy="424732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587172" y="5064747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4755" y="5057700"/>
                <a:ext cx="704355" cy="36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322653,7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21893" y="5039531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412046939"/>
              </p:ext>
            </p:extLst>
          </p:nvPr>
        </p:nvGraphicFramePr>
        <p:xfrm>
          <a:off x="3387867" y="2058472"/>
          <a:ext cx="2721617" cy="194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006935496"/>
              </p:ext>
            </p:extLst>
          </p:nvPr>
        </p:nvGraphicFramePr>
        <p:xfrm>
          <a:off x="6409468" y="2038350"/>
          <a:ext cx="2789526" cy="196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2" name="Группа 61"/>
          <p:cNvGrpSpPr/>
          <p:nvPr/>
        </p:nvGrpSpPr>
        <p:grpSpPr>
          <a:xfrm>
            <a:off x="6494255" y="3828929"/>
            <a:ext cx="2545541" cy="1539773"/>
            <a:chOff x="7008190" y="4239814"/>
            <a:chExt cx="2003113" cy="1539773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017715" y="4239814"/>
              <a:ext cx="1993588" cy="535531"/>
              <a:chOff x="5046040" y="4277914"/>
              <a:chExt cx="1993588" cy="535531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5127699" y="429113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Нашивка 47"/>
              <p:cNvSpPr/>
              <p:nvPr/>
            </p:nvSpPr>
            <p:spPr>
              <a:xfrm>
                <a:off x="5046040" y="4291132"/>
                <a:ext cx="140382" cy="385643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199388" y="4277914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414826,8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838223" y="4286326"/>
                <a:ext cx="110415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  <a:endPara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7017715" y="4679408"/>
              <a:ext cx="1993588" cy="555611"/>
              <a:chOff x="5046040" y="4717508"/>
              <a:chExt cx="1993588" cy="55561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127699" y="477330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Нашивка 51"/>
              <p:cNvSpPr/>
              <p:nvPr/>
            </p:nvSpPr>
            <p:spPr>
              <a:xfrm>
                <a:off x="5046040" y="4773309"/>
                <a:ext cx="147877" cy="385643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224217" y="4737588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211788,8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56067" y="4717508"/>
                <a:ext cx="110589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7008190" y="5208020"/>
              <a:ext cx="2003113" cy="571567"/>
              <a:chOff x="5046040" y="5217545"/>
              <a:chExt cx="2003113" cy="571567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5127699" y="526679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Нашивка 55"/>
              <p:cNvSpPr/>
              <p:nvPr/>
            </p:nvSpPr>
            <p:spPr>
              <a:xfrm>
                <a:off x="5046040" y="5266799"/>
                <a:ext cx="142411" cy="385643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215938" y="5253581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178128,7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15207" y="5217545"/>
                <a:ext cx="1433946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3442483" y="554022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8679" y="554022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Нашивка 73"/>
          <p:cNvSpPr/>
          <p:nvPr/>
        </p:nvSpPr>
        <p:spPr>
          <a:xfrm>
            <a:off x="531594" y="4392571"/>
            <a:ext cx="161755" cy="385723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Нашивка 74"/>
          <p:cNvSpPr/>
          <p:nvPr/>
        </p:nvSpPr>
        <p:spPr>
          <a:xfrm>
            <a:off x="548669" y="4887530"/>
            <a:ext cx="161755" cy="38572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Нашивка 75"/>
          <p:cNvSpPr/>
          <p:nvPr/>
        </p:nvSpPr>
        <p:spPr>
          <a:xfrm>
            <a:off x="551540" y="5451432"/>
            <a:ext cx="161755" cy="3857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7638" y="5406788"/>
            <a:ext cx="844909" cy="5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62552,1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04110" y="5401208"/>
            <a:ext cx="17200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42483" y="1244074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060 079,9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79,9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из других бюджетов бюджетной системы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общем объеме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31993" y="1259423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811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412,8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75,0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других бюджетов бюджетной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системы в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общем объеме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424678" y="3745543"/>
            <a:ext cx="2560980" cy="1739726"/>
            <a:chOff x="477978" y="4268684"/>
            <a:chExt cx="2134950" cy="1195579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477978" y="4268684"/>
              <a:ext cx="2134950" cy="398861"/>
              <a:chOff x="477978" y="4268684"/>
              <a:chExt cx="2134950" cy="398861"/>
            </a:xfrm>
          </p:grpSpPr>
          <p:sp>
            <p:nvSpPr>
              <p:cNvPr id="105" name="Прямоугольник 104"/>
              <p:cNvSpPr/>
              <p:nvPr/>
            </p:nvSpPr>
            <p:spPr>
              <a:xfrm>
                <a:off x="481877" y="428190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Нашивка 105"/>
              <p:cNvSpPr/>
              <p:nvPr/>
            </p:nvSpPr>
            <p:spPr>
              <a:xfrm>
                <a:off x="477978" y="4334614"/>
                <a:ext cx="134846" cy="265078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65198" y="4268684"/>
                <a:ext cx="723470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435628,5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369553" y="4328781"/>
                <a:ext cx="1243375" cy="29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481877" y="4691085"/>
              <a:ext cx="2070070" cy="458638"/>
              <a:chOff x="481877" y="4691085"/>
              <a:chExt cx="2070070" cy="458638"/>
            </a:xfrm>
          </p:grpSpPr>
          <p:sp>
            <p:nvSpPr>
              <p:cNvPr id="102" name="Прямоугольник 101"/>
              <p:cNvSpPr/>
              <p:nvPr/>
            </p:nvSpPr>
            <p:spPr>
              <a:xfrm>
                <a:off x="481877" y="4764080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65198" y="4691085"/>
                <a:ext cx="704355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220250,9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118000" y="4693364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587172" y="5039531"/>
              <a:ext cx="1968668" cy="424732"/>
              <a:chOff x="587172" y="5039531"/>
              <a:chExt cx="1968668" cy="424732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587172" y="5064747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74755" y="5057700"/>
                <a:ext cx="704355" cy="36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341147,8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121893" y="5039531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sp>
        <p:nvSpPr>
          <p:cNvPr id="109" name="Нашивка 108"/>
          <p:cNvSpPr/>
          <p:nvPr/>
        </p:nvSpPr>
        <p:spPr>
          <a:xfrm>
            <a:off x="3437990" y="4363508"/>
            <a:ext cx="161755" cy="385723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Нашивка 109"/>
          <p:cNvSpPr/>
          <p:nvPr/>
        </p:nvSpPr>
        <p:spPr>
          <a:xfrm>
            <a:off x="3445319" y="4893666"/>
            <a:ext cx="161755" cy="38572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Нашивка 110"/>
          <p:cNvSpPr/>
          <p:nvPr/>
        </p:nvSpPr>
        <p:spPr>
          <a:xfrm>
            <a:off x="3483011" y="5432196"/>
            <a:ext cx="161755" cy="3857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660722" y="5396457"/>
            <a:ext cx="844909" cy="5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63052,7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265567" y="5396180"/>
            <a:ext cx="17200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Нашивка 113"/>
          <p:cNvSpPr/>
          <p:nvPr/>
        </p:nvSpPr>
        <p:spPr>
          <a:xfrm>
            <a:off x="6513475" y="5402286"/>
            <a:ext cx="161755" cy="3857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35758" y="5358874"/>
            <a:ext cx="844909" cy="5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6668,5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308648" y="5368702"/>
            <a:ext cx="17200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6725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50512556"/>
              </p:ext>
            </p:extLst>
          </p:nvPr>
        </p:nvGraphicFramePr>
        <p:xfrm>
          <a:off x="718789" y="442107"/>
          <a:ext cx="8622216" cy="301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07894712"/>
              </p:ext>
            </p:extLst>
          </p:nvPr>
        </p:nvGraphicFramePr>
        <p:xfrm>
          <a:off x="768139" y="3362325"/>
          <a:ext cx="8535135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04892" y="2221846"/>
            <a:ext cx="2329193" cy="1476196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Прогнозные показатели поступления налоговых и налоговых доходов </a:t>
            </a:r>
            <a:r>
              <a:rPr lang="ru-RU" sz="1000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сформированы на основании сведений, предоставленных главными администраторами доходов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8140" y="3838576"/>
            <a:ext cx="2329193" cy="205394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других бюджетов бюджетной системы Российской Федерации сформирован с учетом межбюджетных трансфертов из республиканского бюджета РК согласно проекту Закона о республиканском бюджете РК на 2023-2025 годы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0356" y="365026"/>
            <a:ext cx="8942894" cy="658090"/>
          </a:xfrm>
          <a:prstGeom prst="round2Diag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Администратором налоговых доходов является Федеральная налоговая служба</a:t>
            </a:r>
            <a:r>
              <a:rPr lang="ru-RU" altLang="zh-C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УФК по РК (в части доходов от уплаты акцизов)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8423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3392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96468" y="3279863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06918" y="3264749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76878771"/>
              </p:ext>
            </p:extLst>
          </p:nvPr>
        </p:nvGraphicFramePr>
        <p:xfrm>
          <a:off x="259987" y="801075"/>
          <a:ext cx="3299722" cy="482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15173" y="332494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61320966"/>
              </p:ext>
            </p:extLst>
          </p:nvPr>
        </p:nvGraphicFramePr>
        <p:xfrm>
          <a:off x="3546082" y="1216705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46069426"/>
              </p:ext>
            </p:extLst>
          </p:nvPr>
        </p:nvGraphicFramePr>
        <p:xfrm>
          <a:off x="6366463" y="1194034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69241343"/>
              </p:ext>
            </p:extLst>
          </p:nvPr>
        </p:nvGraphicFramePr>
        <p:xfrm>
          <a:off x="3532578" y="3325205"/>
          <a:ext cx="3333478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13621697"/>
              </p:ext>
            </p:extLst>
          </p:nvPr>
        </p:nvGraphicFramePr>
        <p:xfrm>
          <a:off x="6555497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5" name="Рисунок 14" descr="anime-dengi-9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7250" y="5380786"/>
            <a:ext cx="759520" cy="5441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76293" y="988464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11127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35080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63868" y="324963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08075" y="3226962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неналоговых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36357505"/>
              </p:ext>
            </p:extLst>
          </p:nvPr>
        </p:nvGraphicFramePr>
        <p:xfrm>
          <a:off x="6314108" y="1420751"/>
          <a:ext cx="3299722" cy="47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55681" y="340052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2094067"/>
              </p:ext>
            </p:extLst>
          </p:nvPr>
        </p:nvGraphicFramePr>
        <p:xfrm>
          <a:off x="433741" y="1186478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88574429"/>
              </p:ext>
            </p:extLst>
          </p:nvPr>
        </p:nvGraphicFramePr>
        <p:xfrm>
          <a:off x="3233867" y="1156249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6334909"/>
              </p:ext>
            </p:extLst>
          </p:nvPr>
        </p:nvGraphicFramePr>
        <p:xfrm>
          <a:off x="440490" y="3325205"/>
          <a:ext cx="3299722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70182922"/>
              </p:ext>
            </p:extLst>
          </p:nvPr>
        </p:nvGraphicFramePr>
        <p:xfrm>
          <a:off x="3389146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7159" y="460997"/>
            <a:ext cx="8364842" cy="77727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altLang="zh-CN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Администраторами неналоговых доходов являются администрация муниципального района «Усть-Цилемский», управление образования администрации муниципального района «Усть-Цилемский» и иные администраторы доходов.</a:t>
            </a:r>
            <a:endParaRPr lang="ru-RU" dirty="0"/>
          </a:p>
        </p:txBody>
      </p:sp>
      <p:pic>
        <p:nvPicPr>
          <p:cNvPr id="14" name="Рисунок 13" descr="10516ccb8cb9def476595b9e79fad5ef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30683" y="5462029"/>
            <a:ext cx="688631" cy="487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4537" y="1322529"/>
            <a:ext cx="2518229" cy="50248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на 2024 год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94021" y="11655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49122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37064477"/>
              </p:ext>
            </p:extLst>
          </p:nvPr>
        </p:nvGraphicFramePr>
        <p:xfrm>
          <a:off x="592678" y="1204025"/>
          <a:ext cx="5902346" cy="433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3322" y="671475"/>
            <a:ext cx="2089165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4731" y="613590"/>
            <a:ext cx="2016768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процентах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427019" y="517112"/>
            <a:ext cx="5474573" cy="2315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2415" y="5070215"/>
            <a:ext cx="8850934" cy="55593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</a:rPr>
              <a:t>Объем безвозмездных поступлений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300" dirty="0" smtClean="0">
                <a:solidFill>
                  <a:srgbClr val="002060"/>
                </a:solidFill>
              </a:rPr>
              <a:t> района запланирован в соответствии с проектом закона Республики Коми «О республиканском бюджете Республики Коми на 2024 год и на плановый период 2025 и 2026 годов»</a:t>
            </a:r>
            <a:endParaRPr lang="ru-RU" sz="1300" dirty="0">
              <a:solidFill>
                <a:srgbClr val="00206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78242140"/>
              </p:ext>
            </p:extLst>
          </p:nvPr>
        </p:nvGraphicFramePr>
        <p:xfrm>
          <a:off x="4779979" y="1202255"/>
          <a:ext cx="5902346" cy="432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 descr="anime-dengi-9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3045" y="279621"/>
            <a:ext cx="759520" cy="544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95382" y="347637"/>
            <a:ext cx="8938701" cy="174775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Определение общего объема расходов бюджета муниципального района «Усть-Цилемский» на </a:t>
            </a:r>
            <a:r>
              <a:rPr lang="ru-RU" sz="1600" dirty="0" smtClean="0"/>
              <a:t>2024-2026 </a:t>
            </a:r>
            <a:r>
              <a:rPr lang="ru-RU" sz="1600" dirty="0"/>
              <a:t>годы производилось по Методике, утвержденной приказом по финансовому управлению администрации муниципального образования муниципального района «Усть-Цилемский» от 20 декабря  2016 г.  №11-о «Об утверждении Порядка и Методики планирования бюджетных ассигнований бюджета муниципального образования муниципального района "</a:t>
            </a:r>
            <a:r>
              <a:rPr lang="ru-RU" sz="1600" dirty="0" err="1"/>
              <a:t>Усть-Цилемский</a:t>
            </a:r>
            <a:r>
              <a:rPr lang="ru-RU" sz="1600" dirty="0"/>
              <a:t>" на очередной финансовый год и плановый период».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37" y="2197359"/>
            <a:ext cx="8942741" cy="147533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В </a:t>
            </a:r>
            <a:r>
              <a:rPr lang="ru-RU" sz="1600" dirty="0" smtClean="0"/>
              <a:t>2024-2026 </a:t>
            </a:r>
            <a:r>
              <a:rPr lang="ru-RU" sz="1600" dirty="0"/>
              <a:t>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457" y="3727711"/>
            <a:ext cx="8962995" cy="93050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Проектируемый объем расходов бюджета определен исходя из расчетных доходов бюджета, поступлений из источников финансирования его дефицита и задач бюджетной политики муниципального района  на очередную трехлетку.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616" y="4738419"/>
            <a:ext cx="9006214" cy="120292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В соответствии с пунктом 5 ст. 179.4 Бюджетного Кодекса Российской Федерации проектом решения утвержден объем бюджетных ассигнований дорожного фонда </a:t>
            </a:r>
            <a:r>
              <a:rPr lang="ru-RU" sz="1600" dirty="0" smtClean="0"/>
              <a:t>муниципального </a:t>
            </a:r>
            <a:r>
              <a:rPr lang="ru-RU" sz="1600" dirty="0"/>
              <a:t>района «Усть-Цилемский» на </a:t>
            </a:r>
            <a:r>
              <a:rPr lang="ru-RU" sz="1600" dirty="0" smtClean="0"/>
              <a:t>2024 год </a:t>
            </a:r>
            <a:r>
              <a:rPr lang="ru-RU" sz="1600" dirty="0"/>
              <a:t>в сумме </a:t>
            </a:r>
            <a:r>
              <a:rPr lang="ru-RU" sz="1600" dirty="0" smtClean="0"/>
              <a:t>37 841,6 </a:t>
            </a:r>
            <a:r>
              <a:rPr lang="ru-RU" sz="1600" dirty="0"/>
              <a:t>тыс. руб., на  </a:t>
            </a:r>
            <a:r>
              <a:rPr lang="ru-RU" sz="1600" dirty="0" smtClean="0"/>
              <a:t>2025 </a:t>
            </a:r>
            <a:r>
              <a:rPr lang="ru-RU" sz="1600" dirty="0"/>
              <a:t>год   в сумме </a:t>
            </a:r>
            <a:r>
              <a:rPr lang="ru-RU" sz="1600" dirty="0" smtClean="0"/>
              <a:t>38 746,6 </a:t>
            </a:r>
            <a:r>
              <a:rPr lang="ru-RU" sz="1600" dirty="0"/>
              <a:t> тыс. рублей, на </a:t>
            </a:r>
            <a:r>
              <a:rPr lang="ru-RU" sz="1600" dirty="0" smtClean="0"/>
              <a:t>2026 </a:t>
            </a:r>
            <a:r>
              <a:rPr lang="ru-RU" sz="1600" dirty="0"/>
              <a:t>год в сумме  </a:t>
            </a:r>
            <a:r>
              <a:rPr lang="ru-RU" sz="1600" dirty="0" smtClean="0"/>
              <a:t>39 325,6 </a:t>
            </a:r>
            <a:r>
              <a:rPr lang="ru-RU" sz="16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18891039"/>
              </p:ext>
            </p:extLst>
          </p:nvPr>
        </p:nvGraphicFramePr>
        <p:xfrm>
          <a:off x="739466" y="442107"/>
          <a:ext cx="8670469" cy="316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rezerv-po-dolgam.jpg"/>
          <p:cNvPicPr>
            <a:picLocks noChangeAspect="1"/>
          </p:cNvPicPr>
          <p:nvPr/>
        </p:nvPicPr>
        <p:blipFill>
          <a:blip r:embed="rId8" cstate="print"/>
          <a:srcRect l="26367" r="24925"/>
          <a:stretch>
            <a:fillRect/>
          </a:stretch>
        </p:blipFill>
        <p:spPr>
          <a:xfrm>
            <a:off x="8534401" y="105935"/>
            <a:ext cx="1019175" cy="13631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/>
          <p:cNvSpPr txBox="1"/>
          <p:nvPr/>
        </p:nvSpPr>
        <p:spPr>
          <a:xfrm>
            <a:off x="631920" y="3914375"/>
            <a:ext cx="8778015" cy="17818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400" dirty="0" smtClean="0"/>
              <a:t>	С </a:t>
            </a:r>
            <a:r>
              <a:rPr lang="ru-RU" sz="1400" dirty="0"/>
              <a:t>учетом вышеперечисленных подходов структура расходов бюджета муниципального района «Усть-Цилемский» характеризуется следующими данными</a:t>
            </a:r>
            <a:r>
              <a:rPr lang="ru-RU" sz="1400" dirty="0" smtClean="0"/>
              <a:t>. </a:t>
            </a:r>
          </a:p>
          <a:p>
            <a:r>
              <a:rPr lang="ru-RU" sz="1400" dirty="0"/>
              <a:t>	</a:t>
            </a:r>
            <a:r>
              <a:rPr lang="x-none" sz="1400"/>
              <a:t>Общий объем расходов на 20</a:t>
            </a:r>
            <a:r>
              <a:rPr lang="ru-RU" sz="1400" dirty="0"/>
              <a:t>24</a:t>
            </a:r>
            <a:r>
              <a:rPr lang="x-none" sz="1400"/>
              <a:t> год определен в сумме  1071529</a:t>
            </a:r>
            <a:r>
              <a:rPr lang="ru-RU" sz="1400" dirty="0"/>
              <a:t>,</a:t>
            </a:r>
            <a:r>
              <a:rPr lang="x-none" sz="1400"/>
              <a:t>8 тыс. рублей</a:t>
            </a:r>
            <a:r>
              <a:rPr lang="ru-RU" sz="1400" dirty="0"/>
              <a:t>.</a:t>
            </a:r>
            <a:r>
              <a:rPr lang="x-none" sz="1400"/>
              <a:t> </a:t>
            </a:r>
            <a:endParaRPr lang="ru-RU" sz="1400" dirty="0" smtClean="0"/>
          </a:p>
          <a:p>
            <a:r>
              <a:rPr lang="ru-RU" sz="1400" dirty="0"/>
              <a:t>	</a:t>
            </a:r>
            <a:r>
              <a:rPr lang="x-none" sz="1400" smtClean="0"/>
              <a:t>Общий </a:t>
            </a:r>
            <a:r>
              <a:rPr lang="x-none" sz="1400"/>
              <a:t>объем расходов на 20</a:t>
            </a:r>
            <a:r>
              <a:rPr lang="ru-RU" sz="1400" dirty="0"/>
              <a:t>25</a:t>
            </a:r>
            <a:r>
              <a:rPr lang="x-none" sz="1400"/>
              <a:t> и 20</a:t>
            </a:r>
            <a:r>
              <a:rPr lang="ru-RU" sz="1400" dirty="0"/>
              <a:t>26</a:t>
            </a:r>
            <a:r>
              <a:rPr lang="x-none" sz="1400"/>
              <a:t> годы составляет 1060195</a:t>
            </a:r>
            <a:r>
              <a:rPr lang="ru-RU" sz="1400" dirty="0"/>
              <a:t>,</a:t>
            </a:r>
            <a:r>
              <a:rPr lang="x-none" sz="1400"/>
              <a:t>8тыс. рублей и  106734</a:t>
            </a:r>
            <a:r>
              <a:rPr lang="ru-RU" sz="1400" dirty="0"/>
              <a:t>6,0</a:t>
            </a:r>
            <a:r>
              <a:rPr lang="x-none" sz="1400"/>
              <a:t>тыс. рублей соответственно. </a:t>
            </a:r>
            <a:endParaRPr lang="ru-RU" sz="1400" dirty="0"/>
          </a:p>
          <a:p>
            <a:r>
              <a:rPr lang="ru-RU" sz="1400" dirty="0" smtClean="0"/>
              <a:t>	Общий </a:t>
            </a:r>
            <a:r>
              <a:rPr lang="ru-RU" sz="1400" dirty="0"/>
              <a:t>объем межбюджетных трансфертов, предусмотренный бюджетам сельских поселений  в 2024 году составляет  66243,9 тыс. руб., в 2025 году 66486,9 тыс. руб., в 2026 году 67581,9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a6fefd67c1a7bdb174c29a2ccb2063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24" y="1235233"/>
            <a:ext cx="952476" cy="672992"/>
          </a:xfrm>
          <a:prstGeom prst="rect">
            <a:avLst/>
          </a:prstGeom>
        </p:spPr>
      </p:pic>
      <p:pic>
        <p:nvPicPr>
          <p:cNvPr id="15" name="Рисунок 14" descr="96403_2912bbfaa5b9a060ee1bd37e6f00139dfe342bc9.jpg"/>
          <p:cNvPicPr>
            <a:picLocks noChangeAspect="1"/>
          </p:cNvPicPr>
          <p:nvPr/>
        </p:nvPicPr>
        <p:blipFill>
          <a:blip r:embed="rId3" cstate="print"/>
          <a:srcRect t="6296" b="4198"/>
          <a:stretch>
            <a:fillRect/>
          </a:stretch>
        </p:blipFill>
        <p:spPr>
          <a:xfrm>
            <a:off x="2809875" y="1400176"/>
            <a:ext cx="1304926" cy="581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5441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270188" y="1478321"/>
            <a:ext cx="1694572" cy="493355"/>
            <a:chOff x="4083050" y="1028700"/>
            <a:chExt cx="1593850" cy="590550"/>
          </a:xfrm>
        </p:grpSpPr>
        <p:sp>
          <p:nvSpPr>
            <p:cNvPr id="10" name="Блок-схема: объединение 9"/>
            <p:cNvSpPr/>
            <p:nvPr/>
          </p:nvSpPr>
          <p:spPr>
            <a:xfrm>
              <a:off x="4387850" y="1352550"/>
              <a:ext cx="977900" cy="26670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/>
            <p:cNvSpPr/>
            <p:nvPr/>
          </p:nvSpPr>
          <p:spPr>
            <a:xfrm>
              <a:off x="4159250" y="1149350"/>
              <a:ext cx="1422400" cy="3619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Блок-схема: объединение 7"/>
            <p:cNvSpPr/>
            <p:nvPr/>
          </p:nvSpPr>
          <p:spPr>
            <a:xfrm>
              <a:off x="4083050" y="1028700"/>
              <a:ext cx="1593850" cy="3746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59404"/>
              </p:ext>
            </p:extLst>
          </p:nvPr>
        </p:nvGraphicFramePr>
        <p:xfrm>
          <a:off x="480665" y="2052553"/>
          <a:ext cx="9168160" cy="395344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4338985"/>
                <a:gridCol w="1019175"/>
                <a:gridCol w="998823"/>
                <a:gridCol w="956367"/>
                <a:gridCol w="911835"/>
                <a:gridCol w="942975"/>
              </a:tblGrid>
              <a:tr h="58777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(оценка)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31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Всего,(тыс. руб.)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102 286,7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107 526,7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37 841,6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38 746,6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39 325,6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14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доходов от уплаты акцизов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22 000,6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21 286,1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20 946,0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21 851,0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22 430,0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  оборудование и содержание ледовых переправ 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зимних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51 194,1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45 864,6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15 984,9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15 984,9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15 984,9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231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содержание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910,7             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pPr marL="0" marR="0" indent="0" algn="l" defTabSz="1013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народных проектов в сфере дорожной деятельности, прошедших отбор в рамках проекта "Народный бюджет»</a:t>
                      </a: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5 723,2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7 785,2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Субсидия на приведение в нормативное состояние автомобильных дорог общего пользования местного значения, задействованных в маршрутах движения школьных автобусов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22 458,1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31 680,0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8631" y="408097"/>
            <a:ext cx="8850934" cy="108725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часть средств бюджета, подлежащая использованию в целях финансового обеспечения дорожной деятельности в отношении автомобильных дорог 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9546" y="16859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00" y="-18137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в разрезе разделов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8055"/>
              </p:ext>
            </p:extLst>
          </p:nvPr>
        </p:nvGraphicFramePr>
        <p:xfrm>
          <a:off x="171450" y="1174582"/>
          <a:ext cx="9426575" cy="46838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66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17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0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78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5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92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79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425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00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114595,4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127538,5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129530,5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106998,4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109413,8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1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138,0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111,0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155,0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155,0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155,0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30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155913,3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174383,2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80041,2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-94341,9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78363,5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77627,6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49401,1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54607,3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25193,1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-29414,2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24486,7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22341,3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687504,7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698874,8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583044,9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-115829,8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584200,4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579634,9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168094,0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180817,1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163209,5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-17607,6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162819,6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162451,6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0,00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36069,1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36109,6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33964,8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-2144,8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34281,8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33538,3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1430,9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81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361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56056,3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58718,5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56185,2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-2533,3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57188,5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58283,5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30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(УТВЕРЖДЁННЫЕ) РАСХОДЫ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11500,0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23700,0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815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1269299,2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1331281,1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1071529,8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-259751,3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1060195,8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1067346,0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4908" y="333548"/>
            <a:ext cx="9016943" cy="841034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381" tIns="50690" rIns="101381" bIns="50690" rtlCol="0" anchor="ctr">
            <a:spAutoFit/>
          </a:bodyPr>
          <a:lstStyle/>
          <a:p>
            <a:r>
              <a:rPr lang="ru-RU" sz="1200" dirty="0" smtClean="0"/>
              <a:t>В 2024-2026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21824" y="142876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920" y="1872615"/>
            <a:ext cx="4071430" cy="2849880"/>
          </a:xfrm>
        </p:spPr>
        <p:txBody>
          <a:bodyPr>
            <a:normAutofit/>
          </a:bodyPr>
          <a:lstStyle/>
          <a:p>
            <a:pPr marL="0" indent="394256" algn="just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Управление муниципальными финансами осуществляется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 принципах законности, демократии, информационной открытости, учета общественного мнения и носит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государственно-общественный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характер.</a:t>
            </a:r>
            <a:endParaRPr lang="ru-RU" dirty="0"/>
          </a:p>
        </p:txBody>
      </p:sp>
      <p:pic>
        <p:nvPicPr>
          <p:cNvPr id="5" name="Рисунок 4" descr="1558164959_a0b583d5c91eceab9d14f288f2c4bb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1168" y="1714500"/>
            <a:ext cx="4980682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96655" y="219162"/>
            <a:ext cx="8652145" cy="1495338"/>
          </a:xfrm>
          <a:prstGeom prst="rect">
            <a:avLst/>
          </a:prstGeom>
        </p:spPr>
        <p:txBody>
          <a:bodyPr vert="horz" lIns="101381" tIns="50690" rIns="101381" bIns="5069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Финансовое управление администрации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«Усть-Цилемский» представляет </a:t>
            </a:r>
            <a:r>
              <a:rPr lang="ru-RU" b="1" i="1" dirty="0" smtClean="0">
                <a:solidFill>
                  <a:srgbClr val="002060"/>
                </a:solidFill>
              </a:rPr>
              <a:t>проект бюджета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«Усть-Цилемский» Республики коми на 2024 год и плановый период 2025 и 2026 годов.</a:t>
            </a:r>
          </a:p>
        </p:txBody>
      </p:sp>
      <p:pic>
        <p:nvPicPr>
          <p:cNvPr id="8" name="Рисунок 7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9" name="Вертикальный свиток 8"/>
          <p:cNvSpPr/>
          <p:nvPr/>
        </p:nvSpPr>
        <p:spPr>
          <a:xfrm>
            <a:off x="1" y="891761"/>
            <a:ext cx="560357" cy="5229640"/>
          </a:xfrm>
          <a:prstGeom prst="verticalScroll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27081426"/>
              </p:ext>
            </p:extLst>
          </p:nvPr>
        </p:nvGraphicFramePr>
        <p:xfrm>
          <a:off x="845820" y="438322"/>
          <a:ext cx="8680244" cy="549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2024 год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800347b33fee58698ed874b49fd964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227" y="5353050"/>
            <a:ext cx="1044973" cy="768351"/>
          </a:xfrm>
          <a:prstGeom prst="rect">
            <a:avLst/>
          </a:prstGeom>
        </p:spPr>
      </p:pic>
      <p:pic>
        <p:nvPicPr>
          <p:cNvPr id="10" name="Рисунок 9" descr="e153a894a57eb2cb8971cf9f68fcebd5.jpg"/>
          <p:cNvPicPr>
            <a:picLocks noChangeAspect="1"/>
          </p:cNvPicPr>
          <p:nvPr/>
        </p:nvPicPr>
        <p:blipFill>
          <a:blip r:embed="rId3" cstate="print"/>
          <a:srcRect b="8570"/>
          <a:stretch>
            <a:fillRect/>
          </a:stretch>
        </p:blipFill>
        <p:spPr>
          <a:xfrm>
            <a:off x="4038757" y="5180519"/>
            <a:ext cx="1660816" cy="940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59" y="130445"/>
            <a:ext cx="8749665" cy="888732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формировании проекта бюджета на 2024 год предусмотрено финансовое обеспечение исполнения в полном объеме законодательно установленных публичных нормативных обязательств</a:t>
            </a:r>
            <a:endParaRPr lang="ru-RU" sz="1600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82184"/>
              </p:ext>
            </p:extLst>
          </p:nvPr>
        </p:nvGraphicFramePr>
        <p:xfrm>
          <a:off x="607618" y="1061017"/>
          <a:ext cx="9114233" cy="42434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631986"/>
                <a:gridCol w="908428"/>
                <a:gridCol w="788636"/>
                <a:gridCol w="868498"/>
                <a:gridCol w="858515"/>
                <a:gridCol w="1058170"/>
              </a:tblGrid>
              <a:tr h="9816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публичного обязательства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(оценка)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998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ежегодная стипендии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руководителя администрации муниципального района «Усть-Цилемский»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одаренным детям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особые успехи в интеллектуальной, творческой и физкультурно-спортивной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452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заслуги в развитии культуры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«Признание»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76913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заслуги в развитии культуры Усть-Цилемского 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 вклад в сохранение и развитие традиционной народной культуры»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4007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Усть-Цилемского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46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828800" y="4962526"/>
            <a:ext cx="975978" cy="1158877"/>
            <a:chOff x="2336800" y="4067751"/>
            <a:chExt cx="1077641" cy="1075749"/>
          </a:xfrm>
        </p:grpSpPr>
        <p:pic>
          <p:nvPicPr>
            <p:cNvPr id="8" name="Рисунок 7" descr="Diplom-o-vysshem-obrazovanii-korochki.jpg"/>
            <p:cNvPicPr>
              <a:picLocks noChangeAspect="1"/>
            </p:cNvPicPr>
            <p:nvPr/>
          </p:nvPicPr>
          <p:blipFill>
            <a:blip r:embed="rId5" cstate="print"/>
            <a:srcRect l="12673" t="6410" r="5146" b="3077"/>
            <a:stretch>
              <a:fillRect/>
            </a:stretch>
          </p:blipFill>
          <p:spPr>
            <a:xfrm>
              <a:off x="2336800" y="4067751"/>
              <a:ext cx="815192" cy="1075749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sp>
          <p:nvSpPr>
            <p:cNvPr id="9" name="TextBox 8"/>
            <p:cNvSpPr txBox="1"/>
            <p:nvPr/>
          </p:nvSpPr>
          <p:spPr>
            <a:xfrm rot="20103380">
              <a:off x="2560381" y="4447089"/>
              <a:ext cx="854060" cy="385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r>
                <a:rPr lang="ru-RU" sz="3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ПОЧЕТНОГО ГРАЖДАНИНА</a:t>
              </a:r>
              <a:endParaRPr lang="ru-RU" sz="3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21823" y="77556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443" y="830726"/>
            <a:ext cx="8245377" cy="161047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документ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задачи, основные мероприятия, конечные результаты реализации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программы, непосредственные результаты реализации основных мероприятий, сроки их достижения, объем ресурсов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698" y="2728106"/>
            <a:ext cx="8522702" cy="142580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 2024 году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реализацию 9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объемом финансирования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974016,7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(90,9 % к общему объему расходов), в 2025 году с объемом финансирования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968540,1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 и в 2026 году с объемом финансирования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962914,4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48241899"/>
              </p:ext>
            </p:extLst>
          </p:nvPr>
        </p:nvGraphicFramePr>
        <p:xfrm>
          <a:off x="349829" y="774438"/>
          <a:ext cx="2848371" cy="281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91231" y="1002469"/>
            <a:ext cx="3645694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Программные расходы бюджета на 2024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925" y="577810"/>
            <a:ext cx="3655821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 бюджета на 2024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9417"/>
              </p:ext>
            </p:extLst>
          </p:nvPr>
        </p:nvGraphicFramePr>
        <p:xfrm>
          <a:off x="2480309" y="1369148"/>
          <a:ext cx="3741421" cy="372008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25382"/>
                <a:gridCol w="2816039"/>
              </a:tblGrid>
              <a:tr h="30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560090,0</a:t>
                      </a:r>
                      <a:endParaRPr lang="ru-RU" sz="11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"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Образование"</a:t>
                      </a:r>
                      <a:endParaRPr lang="ru-RU" sz="11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176561,3</a:t>
                      </a:r>
                      <a:endParaRPr lang="ru-RU" sz="11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Культура"</a:t>
                      </a:r>
                      <a:endParaRPr lang="ru-RU" sz="11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27303,8</a:t>
                      </a:r>
                      <a:endParaRPr lang="ru-RU" sz="11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физической культуры и спорта"</a:t>
                      </a:r>
                      <a:endParaRPr lang="ru-RU" sz="11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10410,7</a:t>
                      </a:r>
                      <a:endParaRPr lang="ru-RU" sz="11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условий для развития социальной сферы"</a:t>
                      </a:r>
                      <a:endParaRPr lang="ru-RU" sz="11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7587,3</a:t>
                      </a:r>
                      <a:endParaRPr lang="ru-RU" sz="11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экономики"</a:t>
                      </a:r>
                      <a:endParaRPr lang="ru-RU" sz="11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89821,0</a:t>
                      </a:r>
                      <a:endParaRPr lang="ru-RU" sz="11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и развитие муниципального хозяйства"</a:t>
                      </a:r>
                      <a:endParaRPr lang="ru-RU" sz="11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400,0</a:t>
                      </a:r>
                      <a:endParaRPr lang="ru-RU" sz="11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 правонарушений и обеспечение общественной безопасности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endParaRPr lang="ru-RU" sz="11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98256,1</a:t>
                      </a:r>
                      <a:endParaRPr lang="ru-RU" sz="11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управление"</a:t>
                      </a:r>
                      <a:endParaRPr lang="ru-RU" sz="11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3586,3</a:t>
                      </a:r>
                      <a:endParaRPr lang="ru-RU" sz="11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муниципальным имуществом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endParaRPr lang="ru-RU" sz="11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03827"/>
              </p:ext>
            </p:extLst>
          </p:nvPr>
        </p:nvGraphicFramePr>
        <p:xfrm>
          <a:off x="6476920" y="1002469"/>
          <a:ext cx="3068459" cy="314066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56995"/>
                <a:gridCol w="2111464"/>
              </a:tblGrid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Контрольно-счетной палаты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Совета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78158,3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администрации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17019,2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орган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59906" y="17046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"/>
            <a:ext cx="8767791" cy="99069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Усть-Цилемский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«Образование"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1920" y="800300"/>
            <a:ext cx="8878821" cy="37205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образовательных услуг в районе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66830914"/>
              </p:ext>
            </p:extLst>
          </p:nvPr>
        </p:nvGraphicFramePr>
        <p:xfrm>
          <a:off x="699134" y="1397749"/>
          <a:ext cx="5434965" cy="421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6973" y="1179572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1" y="1647789"/>
            <a:ext cx="3823970" cy="36176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95425" y="5513486"/>
            <a:ext cx="1072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11.10.23.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_vxoMJThIBY.jpg"/>
          <p:cNvPicPr>
            <a:picLocks noChangeAspect="1"/>
          </p:cNvPicPr>
          <p:nvPr/>
        </p:nvPicPr>
        <p:blipFill>
          <a:blip r:embed="rId2" cstate="print"/>
          <a:srcRect l="5631" r="5405"/>
          <a:stretch>
            <a:fillRect/>
          </a:stretch>
        </p:blipFill>
        <p:spPr>
          <a:xfrm>
            <a:off x="5244851" y="3125606"/>
            <a:ext cx="4476999" cy="249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6"/>
            <a:ext cx="8743383" cy="651593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Культура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87" y="651599"/>
            <a:ext cx="8878821" cy="9887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-Развитие культурного потенциала Усть-Цилемского района как духовно-нравственного основания для формирования гармонично развитой личности, единства социокультурного пространства и приобщение граждан к культурному наследию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53825901"/>
              </p:ext>
            </p:extLst>
          </p:nvPr>
        </p:nvGraphicFramePr>
        <p:xfrm>
          <a:off x="637884" y="1706880"/>
          <a:ext cx="4536096" cy="423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08758" y="150454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Развитие физической культуры и спорта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97" y="528102"/>
            <a:ext cx="8878821" cy="61943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Создание благоприятных условий для развития массовой физической культуры и спорта, повышение мотивации граждан к регулярным занятиям физической культурой и спортом и ведению здорового образа жизни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2862461"/>
              </p:ext>
            </p:extLst>
          </p:nvPr>
        </p:nvGraphicFramePr>
        <p:xfrm>
          <a:off x="660744" y="1447506"/>
          <a:ext cx="4909476" cy="436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4286" y="128385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15" y="1612126"/>
            <a:ext cx="3732116" cy="3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«Создание условий для развития социальной сферы"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528104"/>
            <a:ext cx="8878821" cy="37205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Создание условий для повышения качества и уровня жизни отдельных категорий граждан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1283467"/>
              </p:ext>
            </p:extLst>
          </p:nvPr>
        </p:nvGraphicFramePr>
        <p:xfrm>
          <a:off x="660744" y="1447506"/>
          <a:ext cx="4505616" cy="414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16378" y="12530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1524034"/>
            <a:ext cx="4188963" cy="375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3"/>
            <a:ext cx="8749665" cy="612139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"Развитие экономики"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Повышение уровня экономической активности в муниципальном районе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34946119"/>
              </p:ext>
            </p:extLst>
          </p:nvPr>
        </p:nvGraphicFramePr>
        <p:xfrm>
          <a:off x="1013460" y="1501140"/>
          <a:ext cx="4945380" cy="374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06978" y="14816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05940"/>
            <a:ext cx="3588413" cy="290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782178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Содержание и развитие муниципального хозяйства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707174"/>
            <a:ext cx="8878821" cy="6933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Повышение уровня комфортности проживания населения на территории муниципального района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63271344"/>
              </p:ext>
            </p:extLst>
          </p:nvPr>
        </p:nvGraphicFramePr>
        <p:xfrm>
          <a:off x="851244" y="1676106"/>
          <a:ext cx="4437036" cy="416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30678" y="15274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29" y="3976604"/>
            <a:ext cx="2329950" cy="130405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58" y="2334506"/>
            <a:ext cx="3057352" cy="1925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50" y="1538680"/>
            <a:ext cx="1836618" cy="2050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4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31" y="1"/>
            <a:ext cx="9296519" cy="10202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и налоговая политика МР «Усть-Цилемский» на 2024-2026 гг.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031091"/>
              </p:ext>
            </p:extLst>
          </p:nvPr>
        </p:nvGraphicFramePr>
        <p:xfrm>
          <a:off x="686913" y="982449"/>
          <a:ext cx="8920165" cy="576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47" y="34290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«Профилактика правонарушений и обеспечение </a:t>
            </a:r>
            <a:br>
              <a:rPr lang="ru-RU" sz="20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общественной безопасности 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67" y="1123622"/>
            <a:ext cx="8878821" cy="6933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Обеспечение безопасности лиц, проживающих на территории муниципального района "Усть-Цилемский»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4736346"/>
              </p:ext>
            </p:extLst>
          </p:nvPr>
        </p:nvGraphicFramePr>
        <p:xfrm>
          <a:off x="4973664" y="1980906"/>
          <a:ext cx="4581816" cy="36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35978" y="1584822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9" y="2141340"/>
            <a:ext cx="4420068" cy="37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78" y="200274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Муниципальное управление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222" y="661161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Развитие системы муниципального управления в муниципальном районе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9185338"/>
              </p:ext>
            </p:extLst>
          </p:nvPr>
        </p:nvGraphicFramePr>
        <p:xfrm>
          <a:off x="775044" y="1371306"/>
          <a:ext cx="5275236" cy="283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46958" y="10625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1" y="2914681"/>
            <a:ext cx="3985742" cy="306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4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47" y="40386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«Управление муниципальным имуществом 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029" y="1036738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-Повышение эффективности управления муниципальным имуществом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74311597"/>
              </p:ext>
            </p:extLst>
          </p:nvPr>
        </p:nvGraphicFramePr>
        <p:xfrm>
          <a:off x="675984" y="1874226"/>
          <a:ext cx="4924716" cy="387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3539" y="1653591"/>
            <a:ext cx="1154466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solnechniyadm.khabkrai.ru/photos/4449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solnechniyadm.khabkrai.ru/photos/4449_x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315" y="2514601"/>
            <a:ext cx="4116030" cy="3093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5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390525"/>
            <a:ext cx="9197975" cy="8477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2024 году из бюджета МО МР «Усть-Цилемский» бюджетные учреждения района  получат финансирование в виде  субсидии на выполнение муниципального задания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425" y="0"/>
            <a:ext cx="8553450" cy="46165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культуры и прочие (Муниципальное задание)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61648"/>
              </p:ext>
            </p:extLst>
          </p:nvPr>
        </p:nvGraphicFramePr>
        <p:xfrm>
          <a:off x="647702" y="1114425"/>
          <a:ext cx="8924926" cy="45945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904026"/>
                <a:gridCol w="1056508"/>
                <a:gridCol w="1028814"/>
                <a:gridCol w="1173833"/>
                <a:gridCol w="590077"/>
                <a:gridCol w="885117"/>
                <a:gridCol w="958876"/>
                <a:gridCol w="590077"/>
                <a:gridCol w="737598"/>
              </a:tblGrid>
              <a:tr h="2617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14.11.2023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9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"РЦКД и К"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70 859,4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78 842,6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7 983,2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71 956,6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-6 886,0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"ЦБС"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32 587,2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33 085,1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497,9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31 363,9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-1 721,2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"ЦЖРЛ и 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7 927,3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7 991,0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7 276,0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-715,0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"Центр обслуживания муниципальных бюджетных учреждений"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33 343,7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39 649,4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6 305,7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37 849,4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-1 800,0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МБУ"Усть-Цилемский историко-мемориальный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музейА.В.Журавского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22 751,9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21 760,3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-991,6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20 590,7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-1 169,6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</a:tr>
              <a:tr h="567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167 469,5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181 328,4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13 858,9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169 036,6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-12 291,8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33351"/>
            <a:ext cx="8749665" cy="4836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Учреждения образования  (Муниципальное задание)</a:t>
            </a:r>
            <a:endParaRPr lang="ru-RU" sz="2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72586"/>
              </p:ext>
            </p:extLst>
          </p:nvPr>
        </p:nvGraphicFramePr>
        <p:xfrm>
          <a:off x="638176" y="876302"/>
          <a:ext cx="8934450" cy="41147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207106"/>
                <a:gridCol w="944527"/>
                <a:gridCol w="909090"/>
                <a:gridCol w="1124534"/>
                <a:gridCol w="616834"/>
                <a:gridCol w="799956"/>
                <a:gridCol w="980974"/>
                <a:gridCol w="724957"/>
                <a:gridCol w="626472"/>
              </a:tblGrid>
              <a:tr h="2986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25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4.11.2023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сады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132 894,9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135 623,8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2 728,9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121 235,0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-14 388,8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Школы, НШ-ДС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356 313,1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363 364,3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7 051,2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344 490,9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-18 873,4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"РЦДТ "Гудвин"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17 803,6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18 804,8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1 001,2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13 789,0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-5 015,8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552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«Усть-Цилемская ДМШ"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14 594,4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14 669,1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74,7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13 401,8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-1 267,3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ДО "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ЦФСиТ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27 984,6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27 290,6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-694,0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27 136,8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-153,8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</a:tr>
              <a:tr h="59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549 590,6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559 752,6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10 162,0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102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520 053,5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-39 699,1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75440"/>
              </p:ext>
            </p:extLst>
          </p:nvPr>
        </p:nvGraphicFramePr>
        <p:xfrm>
          <a:off x="647700" y="782096"/>
          <a:ext cx="8924925" cy="487575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21029"/>
                <a:gridCol w="1808399"/>
                <a:gridCol w="1438650"/>
                <a:gridCol w="1518574"/>
                <a:gridCol w="1838273"/>
              </a:tblGrid>
              <a:tr h="13617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в бюджет МО МР «Усть-Цилемский» от других бюджетов бюджетной системы РФ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возникновения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 основного долга по соглашению (договору)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исполнения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 на 01 января  2024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lvl="0" indent="0"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11 от 15.07.2015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15.07.2015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25.12.2023.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2 от 19.04.2016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19.04.2016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800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6 от 25.07.2017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25.07.2017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5 910,0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52 850,00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7 710,00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50954" y="437604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a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678" y="6"/>
            <a:ext cx="2202721" cy="14814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3550" y="642058"/>
            <a:ext cx="7854672" cy="379369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alt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внутреннего долга  </a:t>
            </a:r>
            <a:endParaRPr lang="ru-RU" alt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3450" y="959897"/>
            <a:ext cx="88582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07451407"/>
              </p:ext>
            </p:extLst>
          </p:nvPr>
        </p:nvGraphicFramePr>
        <p:xfrm>
          <a:off x="1620308" y="900289"/>
          <a:ext cx="6481233" cy="432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a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47" y="533258"/>
            <a:ext cx="2646536" cy="17799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4514217" y="1811622"/>
            <a:ext cx="4344665" cy="1907998"/>
            <a:chOff x="830989" y="3025954"/>
            <a:chExt cx="4923376" cy="142900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AutoShape 10" descr="827664279"/>
            <p:cNvSpPr>
              <a:spLocks noChangeArrowheads="1"/>
            </p:cNvSpPr>
            <p:nvPr/>
          </p:nvSpPr>
          <p:spPr bwMode="auto">
            <a:xfrm>
              <a:off x="830989" y="3025954"/>
              <a:ext cx="4901433" cy="41600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2024 году  – 3 855 тыс. 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38" descr="827664279"/>
            <p:cNvSpPr>
              <a:spLocks noChangeArrowheads="1"/>
            </p:cNvSpPr>
            <p:nvPr/>
          </p:nvSpPr>
          <p:spPr bwMode="auto">
            <a:xfrm>
              <a:off x="830989" y="3540316"/>
              <a:ext cx="4901433" cy="429546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2025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3 855 тыс. 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40" descr="827664279"/>
            <p:cNvSpPr>
              <a:spLocks noChangeArrowheads="1"/>
            </p:cNvSpPr>
            <p:nvPr/>
          </p:nvSpPr>
          <p:spPr bwMode="auto">
            <a:xfrm>
              <a:off x="852932" y="4053268"/>
              <a:ext cx="4901433" cy="40169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2026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0 тыс.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рублей</a:t>
              </a:r>
            </a:p>
          </p:txBody>
        </p:sp>
      </p:grpSp>
      <p:sp>
        <p:nvSpPr>
          <p:cNvPr id="16" name="Прямоугольник 1"/>
          <p:cNvSpPr/>
          <p:nvPr/>
        </p:nvSpPr>
        <p:spPr bwMode="auto">
          <a:xfrm>
            <a:off x="821827" y="3333410"/>
            <a:ext cx="3397429" cy="25816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01381" tIns="50690" rIns="101381" bIns="50690"/>
          <a:lstStyle/>
          <a:p>
            <a:pPr algn="ctr">
              <a:defRPr/>
            </a:pPr>
            <a:endParaRPr lang="ru-RU" altLang="ru-RU" sz="2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Проценты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 пользование кредитом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64102" y="4624217"/>
            <a:ext cx="2912878" cy="8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0" tIns="45235" rIns="90470" bIns="45235">
            <a:spAutoFit/>
          </a:bodyPr>
          <a:lstStyle>
            <a:lvl1pPr defTabSz="10064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2024 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5,572 тыс</a:t>
            </a:r>
            <a:r>
              <a:rPr lang="ru-RU" altLang="ru-RU" sz="1700" b="1" dirty="0">
                <a:latin typeface="Times New Roman" pitchFamily="18" charset="0"/>
              </a:rPr>
              <a:t>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2025 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1,921 тыс</a:t>
            </a:r>
            <a:r>
              <a:rPr lang="ru-RU" altLang="ru-RU" sz="1700" b="1" dirty="0">
                <a:latin typeface="Times New Roman" pitchFamily="18" charset="0"/>
              </a:rPr>
              <a:t>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2026 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0,000 </a:t>
            </a:r>
            <a:r>
              <a:rPr lang="ru-RU" altLang="ru-RU" sz="1700" b="1" dirty="0">
                <a:latin typeface="Times New Roman" pitchFamily="18" charset="0"/>
              </a:rPr>
              <a:t>тыс. </a:t>
            </a:r>
            <a:r>
              <a:rPr lang="ru-RU" altLang="ru-RU" sz="1700" b="1" dirty="0" smtClean="0">
                <a:latin typeface="Times New Roman" pitchFamily="18" charset="0"/>
              </a:rPr>
              <a:t>рублей</a:t>
            </a:r>
            <a:endParaRPr lang="ru-RU" altLang="ru-RU" sz="1700" b="1" dirty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5252" y="662132"/>
            <a:ext cx="5334000" cy="1015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планировании бюджета на 2024-2026 годы учтены следующие суммы на погашение кредита: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351" y="191276"/>
            <a:ext cx="8354773" cy="471702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источники финансирования дефицита бюджет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45104"/>
              </p:ext>
            </p:extLst>
          </p:nvPr>
        </p:nvGraphicFramePr>
        <p:xfrm>
          <a:off x="664985" y="3587579"/>
          <a:ext cx="8734536" cy="1708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602465"/>
                <a:gridCol w="1257300"/>
                <a:gridCol w="913170"/>
                <a:gridCol w="961601"/>
              </a:tblGrid>
              <a:tr h="569440">
                <a:tc>
                  <a:txBody>
                    <a:bodyPr/>
                    <a:lstStyle/>
                    <a:p>
                      <a:pPr algn="ctr"/>
                      <a:r>
                        <a:rPr lang="ru-RU" sz="170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</a:tr>
              <a:tr h="5694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бюджетов: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-3 855,0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-3 855,0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</a:tr>
              <a:tr h="569440"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4279" y="3251996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31633" y="1020221"/>
          <a:ext cx="8810488" cy="210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 descr="герб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916460" y="311715"/>
            <a:ext cx="8543646" cy="1795141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 контрольно-счетной палаты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Усть-Цилемский» 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решения Совета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«Усть-Цилемский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«Усть-Цилемский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Республики Коми на 2024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95283953"/>
              </p:ext>
            </p:extLst>
          </p:nvPr>
        </p:nvGraphicFramePr>
        <p:xfrm>
          <a:off x="435463" y="2000587"/>
          <a:ext cx="9158069" cy="387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8" y="1"/>
            <a:ext cx="8749665" cy="752422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Сеть муниципальных учреждений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4" name="Вертикальный свиток 3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29101" y="1144665"/>
            <a:ext cx="9057724" cy="4484609"/>
            <a:chOff x="1011936" y="1196752"/>
            <a:chExt cx="8394386" cy="3386779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597348" y="1763489"/>
              <a:ext cx="5991225" cy="931863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931862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697486" y="3558951"/>
              <a:ext cx="4891087" cy="102458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59960" y="2780567"/>
              <a:ext cx="5041856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«Районный центр культуры, досуга и кино»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«Усть-Цилемский историко-мемориальный музей А.В. Журавского»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«Централизованная библиотечная система»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398944" y="1896319"/>
              <a:ext cx="4886758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жилищных расчётов, льгот и субсидий»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обслуживания муниципальных бюджетных учреждений»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МКУ «Дорожный ремонтно-строительный участок» 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11936" y="1196752"/>
              <a:ext cx="3481572" cy="3367182"/>
              <a:chOff x="305" y="653"/>
              <a:chExt cx="2912" cy="2713"/>
            </a:xfrm>
          </p:grpSpPr>
          <p:grpSp>
            <p:nvGrpSpPr>
              <p:cNvPr id="17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29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2180 h 303"/>
                    <a:gd name="T2" fmla="*/ 2487 w 2208"/>
                    <a:gd name="T3" fmla="*/ 2214 h 303"/>
                    <a:gd name="T4" fmla="*/ 2776 w 2208"/>
                    <a:gd name="T5" fmla="*/ 0 h 303"/>
                    <a:gd name="T6" fmla="*/ 868 w 2208"/>
                    <a:gd name="T7" fmla="*/ 208 h 303"/>
                    <a:gd name="T8" fmla="*/ 0 w 2208"/>
                    <a:gd name="T9" fmla="*/ 2180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7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669900"/>
                    </a:gs>
                    <a:gs pos="100000">
                      <a:srgbClr val="2F47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gray">
                <a:xfrm>
                  <a:off x="2596" y="2409"/>
                  <a:ext cx="621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99CC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1526 h 732"/>
                    <a:gd name="T2" fmla="*/ 371 w 516"/>
                    <a:gd name="T3" fmla="*/ 5559 h 732"/>
                    <a:gd name="T4" fmla="*/ 648 w 516"/>
                    <a:gd name="T5" fmla="*/ 3374 h 732"/>
                    <a:gd name="T6" fmla="*/ 198 w 516"/>
                    <a:gd name="T7" fmla="*/ 0 h 732"/>
                    <a:gd name="T8" fmla="*/ 0 w 516"/>
                    <a:gd name="T9" fmla="*/ 1526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1541 h 197"/>
                    <a:gd name="T2" fmla="*/ 1675 w 1481"/>
                    <a:gd name="T3" fmla="*/ 1541 h 197"/>
                    <a:gd name="T4" fmla="*/ 1865 w 1481"/>
                    <a:gd name="T5" fmla="*/ 0 h 197"/>
                    <a:gd name="T6" fmla="*/ 463 w 1481"/>
                    <a:gd name="T7" fmla="*/ 3 h 197"/>
                    <a:gd name="T8" fmla="*/ 0 w 1481"/>
                    <a:gd name="T9" fmla="*/ 1541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4042 h 530"/>
                    <a:gd name="T2" fmla="*/ 2389 w 1906"/>
                    <a:gd name="T3" fmla="*/ 4042 h 530"/>
                    <a:gd name="T4" fmla="*/ 2014 w 1906"/>
                    <a:gd name="T5" fmla="*/ 0 h 530"/>
                    <a:gd name="T6" fmla="*/ 353 w 1906"/>
                    <a:gd name="T7" fmla="*/ 0 h 530"/>
                    <a:gd name="T8" fmla="*/ 0 w 1906"/>
                    <a:gd name="T9" fmla="*/ 4042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661 h 104"/>
                    <a:gd name="T2" fmla="*/ 766 w 734"/>
                    <a:gd name="T3" fmla="*/ 686 h 104"/>
                    <a:gd name="T4" fmla="*/ 862 w 734"/>
                    <a:gd name="T5" fmla="*/ 0 h 104"/>
                    <a:gd name="T6" fmla="*/ 210 w 734"/>
                    <a:gd name="T7" fmla="*/ 0 h 104"/>
                    <a:gd name="T8" fmla="*/ 0 w 734"/>
                    <a:gd name="T9" fmla="*/ 661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4191 h 538"/>
                    <a:gd name="T2" fmla="*/ 1554 w 1239"/>
                    <a:gd name="T3" fmla="*/ 4191 h 538"/>
                    <a:gd name="T4" fmla="*/ 1193 w 1239"/>
                    <a:gd name="T5" fmla="*/ 0 h 538"/>
                    <a:gd name="T6" fmla="*/ 361 w 1239"/>
                    <a:gd name="T7" fmla="*/ 0 h 538"/>
                    <a:gd name="T8" fmla="*/ 0 w 1239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353 w 439"/>
                    <a:gd name="T1" fmla="*/ 5012 h 638"/>
                    <a:gd name="T2" fmla="*/ 536 w 439"/>
                    <a:gd name="T3" fmla="*/ 3467 h 638"/>
                    <a:gd name="T4" fmla="*/ 94 w 439"/>
                    <a:gd name="T5" fmla="*/ 0 h 638"/>
                    <a:gd name="T6" fmla="*/ 0 w 439"/>
                    <a:gd name="T7" fmla="*/ 750 h 638"/>
                    <a:gd name="T8" fmla="*/ 353 w 439"/>
                    <a:gd name="T9" fmla="*/ 5012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4177 h 537"/>
                    <a:gd name="T2" fmla="*/ 773 w 587"/>
                    <a:gd name="T3" fmla="*/ 4203 h 537"/>
                    <a:gd name="T4" fmla="*/ 373 w 587"/>
                    <a:gd name="T5" fmla="*/ 0 h 537"/>
                    <a:gd name="T6" fmla="*/ 0 w 587"/>
                    <a:gd name="T7" fmla="*/ 4177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363 w 364"/>
                    <a:gd name="T1" fmla="*/ 4113 h 535"/>
                    <a:gd name="T2" fmla="*/ 445 w 364"/>
                    <a:gd name="T3" fmla="*/ 3428 h 535"/>
                    <a:gd name="T4" fmla="*/ 0 w 364"/>
                    <a:gd name="T5" fmla="*/ 0 h 535"/>
                    <a:gd name="T6" fmla="*/ 363 w 364"/>
                    <a:gd name="T7" fmla="*/ 4113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F653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1493377" y="3270919"/>
              <a:ext cx="2135770" cy="218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культуры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914225" y="2212305"/>
              <a:ext cx="1205126" cy="367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Прочие </a:t>
              </a:r>
            </a:p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258495" y="4030968"/>
              <a:ext cx="2590800" cy="287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образования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116118" y="3549137"/>
              <a:ext cx="5290204" cy="836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Муниципальных  бюджетных  дошкольных общеобразовательных  учреждений - 9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Муниципальных бюджетных общеобразовательных учреждений - 13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в</a:t>
              </a:r>
            </a:p>
            <a:p>
              <a:pPr lvl="0" algn="just"/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том числе :  2 начальные школы - детский сад, 5 школ с пришкольным интернатом; </a:t>
              </a:r>
            </a:p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Учреждения дополнительного образования - 3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МБУДО «Усть-Цилемская детская музыкальная школа», МБУДО «Районный центр детского творчества «Гудвин», МБУДО «Центр физкультуры , спорта и туризма» Усть-Цилемского района».</a:t>
              </a:r>
              <a:endPara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33003" y="997566"/>
            <a:ext cx="6825549" cy="53325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бюджета муниципального района «Усть-Цилемский» финансируется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учреждение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30 бюджетных  и 1 казенное учреждение.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Заголовок 10"/>
          <p:cNvSpPr txBox="1">
            <a:spLocks/>
          </p:cNvSpPr>
          <p:nvPr/>
        </p:nvSpPr>
        <p:spPr>
          <a:xfrm>
            <a:off x="631920" y="1"/>
            <a:ext cx="9089930" cy="1382983"/>
          </a:xfrm>
          <a:prstGeom prst="rect">
            <a:avLst/>
          </a:prstGeom>
        </p:spPr>
        <p:txBody>
          <a:bodyPr vert="horz" lIns="101381" tIns="50690" rIns="101381" bIns="506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Проект решения Совета  МР «Усть-Цилемский» «О бюджете муниципального района «Усть-Цилемский» Республики </a:t>
            </a:r>
            <a:r>
              <a:rPr lang="ru-RU" sz="1800" dirty="0"/>
              <a:t>К</a:t>
            </a:r>
            <a:r>
              <a:rPr lang="ru-RU" sz="1800" dirty="0" smtClean="0"/>
              <a:t>оми  на 2024 год и плановый период 2025-2026 годов» подготовлен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Финансовым управлением администрации муниципального района «Усть-Цилемский»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ak-sprei.ua/wp-content/uploads/2017/02/28_Contact-U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3" y="1394321"/>
            <a:ext cx="9162205" cy="306135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3336"/>
              </p:ext>
            </p:extLst>
          </p:nvPr>
        </p:nvGraphicFramePr>
        <p:xfrm>
          <a:off x="631921" y="4441299"/>
          <a:ext cx="8951779" cy="170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012"/>
                <a:gridCol w="1868300"/>
                <a:gridCol w="2259567"/>
                <a:gridCol w="2673900"/>
              </a:tblGrid>
              <a:tr h="170445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адрес: 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С. Усть-Цильма, Новый квартал 11 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телефоны: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Кислякова Анна Викторовна - 91768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электронный адрес: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fuustc@mail.ru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работы: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 – Четверг 8:30 – 17:00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8:30 – 15:30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13:00 – 14:00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20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7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461" y="1"/>
            <a:ext cx="7953013" cy="35944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и его планирование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39" name="Схема 38"/>
          <p:cNvGraphicFramePr/>
          <p:nvPr/>
        </p:nvGraphicFramePr>
        <p:xfrm>
          <a:off x="638650" y="453438"/>
          <a:ext cx="3229843" cy="151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0359" y="5004213"/>
            <a:ext cx="9053473" cy="102570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Планирование бюджета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района «Усть-Цилемский»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основано на программно - целевых принципах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являющихся основным инструментом повышения эффективности бюджетных расходов, достижения устойчивого развития, обеспечения стабильности финансов.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Программный бюджет обеспечивает прямую взаимосвязь между распределением бюджетных ресурсов и результатами их использования, является индикатором по направлениям деятельности и сигнализирует о плохом или хорошем результате.</a:t>
            </a: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503685286"/>
              </p:ext>
            </p:extLst>
          </p:nvPr>
        </p:nvGraphicFramePr>
        <p:xfrm>
          <a:off x="627869" y="1138417"/>
          <a:ext cx="8895895" cy="483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4428846" y="460994"/>
          <a:ext cx="5090469" cy="149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3868486" y="1035351"/>
            <a:ext cx="344316" cy="28717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42" name="Левая фигурная скобка 41"/>
          <p:cNvSpPr/>
          <p:nvPr/>
        </p:nvSpPr>
        <p:spPr>
          <a:xfrm>
            <a:off x="4273568" y="460997"/>
            <a:ext cx="195786" cy="143588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1381" tIns="50690" rIns="101381" bIns="50690" rtlCol="0" anchor="ctr"/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1" y="0"/>
            <a:ext cx="8796420" cy="658874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99597" y="658874"/>
            <a:ext cx="9337027" cy="4900897"/>
            <a:chOff x="438150" y="388517"/>
            <a:chExt cx="8782050" cy="4117974"/>
          </a:xfrm>
        </p:grpSpPr>
        <p:grpSp>
          <p:nvGrpSpPr>
            <p:cNvPr id="7" name="组合 25"/>
            <p:cNvGrpSpPr/>
            <p:nvPr/>
          </p:nvGrpSpPr>
          <p:grpSpPr>
            <a:xfrm>
              <a:off x="1225550" y="388517"/>
              <a:ext cx="7994650" cy="3161134"/>
              <a:chOff x="374650" y="2047875"/>
              <a:chExt cx="8397875" cy="3914775"/>
            </a:xfrm>
          </p:grpSpPr>
          <p:sp>
            <p:nvSpPr>
              <p:cNvPr id="8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581025" y="4991100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30"/>
              <p:cNvSpPr>
                <a:spLocks noChangeArrowheads="1"/>
              </p:cNvSpPr>
              <p:nvPr/>
            </p:nvSpPr>
            <p:spPr bwMode="auto">
              <a:xfrm flipH="1" flipV="1">
                <a:off x="5241925" y="2047875"/>
                <a:ext cx="3530600" cy="381000"/>
              </a:xfrm>
              <a:prstGeom prst="parallelogram">
                <a:avLst>
                  <a:gd name="adj" fmla="val 158949"/>
                </a:avLst>
              </a:prstGeom>
              <a:solidFill>
                <a:srgbClr val="DFDFDF">
                  <a:alpha val="70195"/>
                </a:srgb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AutoShape 31"/>
              <p:cNvSpPr>
                <a:spLocks noChangeArrowheads="1"/>
              </p:cNvSpPr>
              <p:nvPr/>
            </p:nvSpPr>
            <p:spPr bwMode="auto">
              <a:xfrm flipH="1" flipV="1">
                <a:off x="3998913" y="3028950"/>
                <a:ext cx="3836987" cy="381000"/>
              </a:xfrm>
              <a:prstGeom prst="parallelogram">
                <a:avLst>
                  <a:gd name="adj" fmla="val 16621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 flipH="1" flipV="1">
                <a:off x="2828925" y="4010025"/>
                <a:ext cx="4238625" cy="381000"/>
              </a:xfrm>
              <a:prstGeom prst="parallelogram">
                <a:avLst>
                  <a:gd name="adj" fmla="val 178309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563563" y="498157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Rectangle 34"/>
              <p:cNvSpPr>
                <a:spLocks noChangeArrowheads="1"/>
              </p:cNvSpPr>
              <p:nvPr/>
            </p:nvSpPr>
            <p:spPr bwMode="auto">
              <a:xfrm>
                <a:off x="563563" y="53625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300" b="1" dirty="0">
                  <a:latin typeface="Verdana" pitchFamily="34" charset="0"/>
                </a:endParaRPr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 flipH="1" flipV="1">
                <a:off x="1449388" y="4000500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Rectangle 36"/>
              <p:cNvSpPr>
                <a:spLocks noChangeArrowheads="1"/>
              </p:cNvSpPr>
              <p:nvPr/>
            </p:nvSpPr>
            <p:spPr bwMode="auto">
              <a:xfrm>
                <a:off x="1449388" y="4381500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tx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Исполнение бюджета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января-31 декабря)</a:t>
                </a:r>
              </a:p>
            </p:txBody>
          </p:sp>
          <p:sp>
            <p:nvSpPr>
              <p:cNvPr id="16" name="AutoShape 37"/>
              <p:cNvSpPr>
                <a:spLocks noChangeArrowheads="1"/>
              </p:cNvSpPr>
              <p:nvPr/>
            </p:nvSpPr>
            <p:spPr bwMode="auto">
              <a:xfrm flipH="1" flipV="1">
                <a:off x="2335213" y="301942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Rectangle 38"/>
              <p:cNvSpPr>
                <a:spLocks noChangeArrowheads="1"/>
              </p:cNvSpPr>
              <p:nvPr/>
            </p:nvSpPr>
            <p:spPr bwMode="auto">
              <a:xfrm>
                <a:off x="2335213" y="340042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>
                      <a:shade val="30000"/>
                      <a:satMod val="115000"/>
                    </a:srgbClr>
                  </a:gs>
                  <a:gs pos="50000">
                    <a:srgbClr val="6699FF">
                      <a:shade val="67500"/>
                      <a:satMod val="115000"/>
                    </a:srgbClr>
                  </a:gs>
                  <a:gs pos="100000">
                    <a:srgbClr val="6699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Контроль за исполнением</a:t>
                </a:r>
              </a:p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января- 31 декабря)</a:t>
                </a:r>
              </a:p>
            </p:txBody>
          </p:sp>
          <p:sp>
            <p:nvSpPr>
              <p:cNvPr id="18" name="AutoShape 39"/>
              <p:cNvSpPr>
                <a:spLocks noChangeArrowheads="1"/>
              </p:cNvSpPr>
              <p:nvPr/>
            </p:nvSpPr>
            <p:spPr bwMode="auto">
              <a:xfrm flipH="1" flipV="1">
                <a:off x="3213100" y="2047875"/>
                <a:ext cx="2659063" cy="381000"/>
              </a:xfrm>
              <a:prstGeom prst="parallelogram">
                <a:avLst>
                  <a:gd name="adj" fmla="val 168760"/>
                </a:avLst>
              </a:prstGeom>
              <a:solidFill>
                <a:srgbClr val="AEAEAE">
                  <a:alpha val="70195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sp>
            <p:nvSpPr>
              <p:cNvPr id="19" name="Rectangle 40"/>
              <p:cNvSpPr>
                <a:spLocks noChangeArrowheads="1"/>
              </p:cNvSpPr>
              <p:nvPr/>
            </p:nvSpPr>
            <p:spPr bwMode="auto">
              <a:xfrm>
                <a:off x="3213100" y="24288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 altLang="ko-KR" sz="2200" b="1" i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годового отчета </a:t>
                </a:r>
              </a:p>
              <a:p>
                <a:pPr algn="ctr" eaLnBrk="0" latinLnBrk="0" hangingPunct="0">
                  <a:buFont typeface="Wingdings" pitchFamily="2" charset="2"/>
                  <a:buNone/>
                </a:pPr>
                <a:endParaRPr lang="en-US" altLang="ko-KR" sz="2700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1095375" y="4981575"/>
                <a:ext cx="645795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>
                <a:off x="2003425" y="4000500"/>
                <a:ext cx="6042025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43"/>
              <p:cNvSpPr>
                <a:spLocks noChangeShapeType="1"/>
              </p:cNvSpPr>
              <p:nvPr/>
            </p:nvSpPr>
            <p:spPr bwMode="auto">
              <a:xfrm>
                <a:off x="2828925" y="3028950"/>
                <a:ext cx="5649913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44"/>
              <p:cNvSpPr>
                <a:spLocks noChangeShapeType="1"/>
              </p:cNvSpPr>
              <p:nvPr/>
            </p:nvSpPr>
            <p:spPr bwMode="auto">
              <a:xfrm>
                <a:off x="374650" y="5962650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38150" y="3525416"/>
              <a:ext cx="6318250" cy="981075"/>
              <a:chOff x="-157569" y="4458866"/>
              <a:chExt cx="6692900" cy="981075"/>
            </a:xfrm>
          </p:grpSpPr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-85725" y="4468391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-103187" y="4458866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-103187" y="4839866"/>
                <a:ext cx="2028825" cy="6000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Составление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</a:t>
                </a:r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>
                <a:off x="-157569" y="5427241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7" name="AutoShape 51"/>
          <p:cNvSpPr>
            <a:spLocks noChangeArrowheads="1"/>
          </p:cNvSpPr>
          <p:nvPr/>
        </p:nvSpPr>
        <p:spPr bwMode="auto">
          <a:xfrm rot="16094195">
            <a:off x="589360" y="3485888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2723033" y="5013938"/>
            <a:ext cx="4618991" cy="2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готовится в срок 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позднее 15 ноября  2023 года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674961" y="3872786"/>
            <a:ext cx="3266585" cy="4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проекта бюджета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4626894" y="2886076"/>
            <a:ext cx="3565790" cy="6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бюджета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финансовым органом муниципального района "Усть-Цилемский"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511314" y="19716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Контрольно-счетная палата проводит экспертизу проекта бюджета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Контролирует исполнение бюджета</a:t>
            </a:r>
          </a:p>
          <a:p>
            <a:pPr latinLnBrk="0">
              <a:lnSpc>
                <a:spcPct val="90000"/>
              </a:lnSpc>
            </a:pP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6455273" y="10085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Передается администрацией в Совет не позднее 1 мая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годового отчета 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AutoShape 51"/>
          <p:cNvSpPr>
            <a:spLocks noChangeArrowheads="1"/>
          </p:cNvSpPr>
          <p:nvPr/>
        </p:nvSpPr>
        <p:spPr bwMode="auto">
          <a:xfrm rot="16094195">
            <a:off x="1433271" y="2533672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5" name="AutoShape 51"/>
          <p:cNvSpPr>
            <a:spLocks noChangeArrowheads="1"/>
          </p:cNvSpPr>
          <p:nvPr/>
        </p:nvSpPr>
        <p:spPr bwMode="auto">
          <a:xfrm rot="16094195">
            <a:off x="3215607" y="68969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 rot="16094195">
            <a:off x="2310937" y="161168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pic>
        <p:nvPicPr>
          <p:cNvPr id="47" name="Рисунок 46" descr="c6bf0eabb913de61b49bf239976c82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3216" y="4343916"/>
            <a:ext cx="2018634" cy="1777485"/>
          </a:xfrm>
          <a:prstGeom prst="rect">
            <a:avLst/>
          </a:prstGeom>
        </p:spPr>
      </p:pic>
      <p:pic>
        <p:nvPicPr>
          <p:cNvPr id="49" name="Рисунок 48" descr="gZlrxHaN7rd0sUgzEExl3SEnefyAohE5kIDSorm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2886" y="3336145"/>
            <a:ext cx="2052391" cy="1435884"/>
          </a:xfrm>
          <a:prstGeom prst="rect">
            <a:avLst/>
          </a:prstGeom>
        </p:spPr>
      </p:pic>
      <p:pic>
        <p:nvPicPr>
          <p:cNvPr id="50" name="Рисунок 49" descr="PPP_PRD_017_3D_People_-_Office_Mess_-_ORAN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314" y="1758881"/>
            <a:ext cx="1505536" cy="1685274"/>
          </a:xfrm>
          <a:prstGeom prst="rect">
            <a:avLst/>
          </a:prstGeom>
        </p:spPr>
      </p:pic>
      <p:pic>
        <p:nvPicPr>
          <p:cNvPr id="51" name="Рисунок 50" descr="1-1502060939545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744" y="445009"/>
            <a:ext cx="1643757" cy="147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Содержимое 6" descr="9d625c3fa1253254cd77378cd07093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92" y="4103609"/>
            <a:ext cx="1709762" cy="1913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19" y="1"/>
            <a:ext cx="8749665" cy="102023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при формировании бюджета на 2024 год и плановый период 2025 и 2026 годы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7" name="Содержимое 6"/>
          <p:cNvGrpSpPr>
            <a:grpSpLocks noGrp="1"/>
          </p:cNvGrpSpPr>
          <p:nvPr/>
        </p:nvGrpSpPr>
        <p:grpSpPr>
          <a:xfrm>
            <a:off x="749394" y="1209170"/>
            <a:ext cx="8749665" cy="3369811"/>
            <a:chOff x="224730" y="1335774"/>
            <a:chExt cx="8739758" cy="3478338"/>
          </a:xfrm>
        </p:grpSpPr>
        <p:grpSp>
          <p:nvGrpSpPr>
            <p:cNvPr id="8" name="原创设计师QQ598969553                 _1"/>
            <p:cNvGrpSpPr/>
            <p:nvPr/>
          </p:nvGrpSpPr>
          <p:grpSpPr>
            <a:xfrm>
              <a:off x="224730" y="3548930"/>
              <a:ext cx="8739758" cy="331717"/>
              <a:chOff x="534438" y="3368953"/>
              <a:chExt cx="10944224" cy="438144"/>
            </a:xfrm>
            <a:solidFill>
              <a:srgbClr val="C00000"/>
            </a:solidFill>
          </p:grpSpPr>
          <p:sp>
            <p:nvSpPr>
              <p:cNvPr id="54" name="矩形 57"/>
              <p:cNvSpPr/>
              <p:nvPr/>
            </p:nvSpPr>
            <p:spPr>
              <a:xfrm>
                <a:off x="11049789" y="3503489"/>
                <a:ext cx="50397" cy="16906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200" kern="0" dirty="0">
                  <a:solidFill>
                    <a:srgbClr val="BB1717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55" name="组合 58"/>
              <p:cNvGrpSpPr/>
              <p:nvPr/>
            </p:nvGrpSpPr>
            <p:grpSpPr>
              <a:xfrm>
                <a:off x="534438" y="3368953"/>
                <a:ext cx="10944224" cy="438144"/>
                <a:chOff x="623889" y="3209929"/>
                <a:chExt cx="10944224" cy="438144"/>
              </a:xfrm>
              <a:grpFill/>
            </p:grpSpPr>
            <p:sp>
              <p:nvSpPr>
                <p:cNvPr id="56" name="等腰三角形 59"/>
                <p:cNvSpPr/>
                <p:nvPr/>
              </p:nvSpPr>
              <p:spPr>
                <a:xfrm rot="5400000">
                  <a:off x="11159803" y="3239763"/>
                  <a:ext cx="438144" cy="378476"/>
                </a:xfrm>
                <a:prstGeom prst="triangl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" name="矩形 60"/>
                <p:cNvSpPr/>
                <p:nvPr/>
              </p:nvSpPr>
              <p:spPr>
                <a:xfrm>
                  <a:off x="623889" y="3344465"/>
                  <a:ext cx="5039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" name="矩形 61"/>
                <p:cNvSpPr/>
                <p:nvPr/>
              </p:nvSpPr>
              <p:spPr>
                <a:xfrm>
                  <a:off x="717047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9" name="矩形 62"/>
                <p:cNvSpPr/>
                <p:nvPr/>
              </p:nvSpPr>
              <p:spPr>
                <a:xfrm>
                  <a:off x="866901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0" name="矩形 63"/>
                <p:cNvSpPr/>
                <p:nvPr/>
              </p:nvSpPr>
              <p:spPr>
                <a:xfrm>
                  <a:off x="1108099" y="3344465"/>
                  <a:ext cx="9613876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1" name="矩形 64"/>
                <p:cNvSpPr/>
                <p:nvPr/>
              </p:nvSpPr>
              <p:spPr>
                <a:xfrm>
                  <a:off x="10994902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2" name="矩形 65"/>
                <p:cNvSpPr/>
                <p:nvPr/>
              </p:nvSpPr>
              <p:spPr>
                <a:xfrm>
                  <a:off x="10759220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9" name="原创设计师QQ598969553                 _5"/>
            <p:cNvGrpSpPr/>
            <p:nvPr/>
          </p:nvGrpSpPr>
          <p:grpSpPr>
            <a:xfrm flipH="1">
              <a:off x="851174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50" name="组合 6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52" name="椭圆 6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" name="椭圆 7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51" name="椭圆 6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原创设计师QQ598969553                 _6"/>
            <p:cNvGrpSpPr/>
            <p:nvPr/>
          </p:nvGrpSpPr>
          <p:grpSpPr>
            <a:xfrm flipH="1">
              <a:off x="2245300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6" name="组合 7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8" name="椭圆 7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9" name="椭圆 7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7" name="椭圆 7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1" name="原创设计师QQ598969553                 _7"/>
            <p:cNvGrpSpPr/>
            <p:nvPr/>
          </p:nvGrpSpPr>
          <p:grpSpPr>
            <a:xfrm flipH="1">
              <a:off x="3639427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2" name="组合 7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4" name="椭圆 7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5" name="椭圆 8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3" name="椭圆 7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原创设计师QQ598969553                 _8"/>
            <p:cNvGrpSpPr/>
            <p:nvPr/>
          </p:nvGrpSpPr>
          <p:grpSpPr>
            <a:xfrm flipH="1">
              <a:off x="5033553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8" name="组合 8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0" name="椭圆 8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1" name="椭圆 8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9" name="椭圆 8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原创设计师QQ598969553                 _9"/>
            <p:cNvGrpSpPr/>
            <p:nvPr/>
          </p:nvGrpSpPr>
          <p:grpSpPr>
            <a:xfrm flipH="1">
              <a:off x="6427681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4" name="组合 8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36" name="椭圆 8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椭圆 9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5" name="椭圆 8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4" name="原创设计师QQ598969553                 _10"/>
            <p:cNvCxnSpPr/>
            <p:nvPr/>
          </p:nvCxnSpPr>
          <p:spPr>
            <a:xfrm rot="5400000" flipH="1" flipV="1">
              <a:off x="831259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5" name="原创设计师QQ598969553                 _11"/>
            <p:cNvCxnSpPr/>
            <p:nvPr/>
          </p:nvCxnSpPr>
          <p:spPr>
            <a:xfrm rot="5400000" flipH="1" flipV="1">
              <a:off x="3661772" y="2656551"/>
              <a:ext cx="1053796" cy="503256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6" name="原创设计师QQ598969553                 _12"/>
            <p:cNvCxnSpPr/>
            <p:nvPr/>
          </p:nvCxnSpPr>
          <p:spPr>
            <a:xfrm rot="5400000" flipH="1" flipV="1">
              <a:off x="6413865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7" name="原创设计师QQ598969553                 _13"/>
            <p:cNvCxnSpPr/>
            <p:nvPr/>
          </p:nvCxnSpPr>
          <p:spPr>
            <a:xfrm rot="16200000" flipH="1">
              <a:off x="2234752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8" name="原创设计师QQ598969553                 _14"/>
            <p:cNvCxnSpPr/>
            <p:nvPr/>
          </p:nvCxnSpPr>
          <p:spPr>
            <a:xfrm rot="16200000" flipH="1">
              <a:off x="5023005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grpSp>
          <p:nvGrpSpPr>
            <p:cNvPr id="19" name="原创设计师QQ598969553                 _15"/>
            <p:cNvGrpSpPr>
              <a:grpSpLocks/>
            </p:cNvGrpSpPr>
            <p:nvPr/>
          </p:nvGrpSpPr>
          <p:grpSpPr bwMode="auto">
            <a:xfrm>
              <a:off x="1296969" y="1335774"/>
              <a:ext cx="1942168" cy="2074980"/>
              <a:chOff x="-206342" y="-216355"/>
              <a:chExt cx="2770564" cy="2877518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32" name="椭圆 12"/>
              <p:cNvSpPr>
                <a:spLocks noChangeArrowheads="1"/>
              </p:cNvSpPr>
              <p:nvPr/>
            </p:nvSpPr>
            <p:spPr bwMode="auto">
              <a:xfrm>
                <a:off x="-206342" y="-216355"/>
                <a:ext cx="2770564" cy="2877518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zh-CN" sz="13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endParaRPr>
              </a:p>
            </p:txBody>
          </p:sp>
          <p:sp>
            <p:nvSpPr>
              <p:cNvPr id="33" name="文本框 26"/>
              <p:cNvSpPr>
                <a:spLocks noChangeArrowheads="1"/>
              </p:cNvSpPr>
              <p:nvPr/>
            </p:nvSpPr>
            <p:spPr bwMode="auto">
              <a:xfrm>
                <a:off x="53397" y="-159597"/>
                <a:ext cx="2337663" cy="207063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lvl="0" algn="ctr"/>
                <a:r>
                  <a:rPr lang="zh-CN" altLang="en-US" sz="12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rPr>
                  <a:t>
                </a:t>
                </a:r>
                <a:r>
                  <a:rPr lang="ru-RU" altLang="zh-CN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ru-RU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остижение </a:t>
                </a:r>
                <a:r>
                  <a:rPr lang="ru-RU" sz="1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национальных целей развития страны </a:t>
                </a:r>
              </a:p>
            </p:txBody>
          </p:sp>
        </p:grpSp>
      </p:grpSp>
      <p:sp>
        <p:nvSpPr>
          <p:cNvPr id="119" name="椭圆 12"/>
          <p:cNvSpPr>
            <a:spLocks noChangeArrowheads="1"/>
          </p:cNvSpPr>
          <p:nvPr/>
        </p:nvSpPr>
        <p:spPr bwMode="auto">
          <a:xfrm>
            <a:off x="4685392" y="1171381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0" name="文本框 26"/>
          <p:cNvSpPr>
            <a:spLocks noChangeArrowheads="1"/>
          </p:cNvSpPr>
          <p:nvPr/>
        </p:nvSpPr>
        <p:spPr bwMode="auto">
          <a:xfrm>
            <a:off x="4678642" y="1347062"/>
            <a:ext cx="2150783" cy="104108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椭圆 12"/>
          <p:cNvSpPr>
            <a:spLocks noChangeArrowheads="1"/>
          </p:cNvSpPr>
          <p:nvPr/>
        </p:nvSpPr>
        <p:spPr bwMode="auto">
          <a:xfrm>
            <a:off x="7439916" y="1246952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4" name="文本框 26"/>
          <p:cNvSpPr>
            <a:spLocks noChangeArrowheads="1"/>
          </p:cNvSpPr>
          <p:nvPr/>
        </p:nvSpPr>
        <p:spPr bwMode="auto">
          <a:xfrm>
            <a:off x="7487175" y="1324391"/>
            <a:ext cx="1870106" cy="16720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программно-целевого бюджета</a:t>
            </a:r>
            <a:endParaRPr lang="ru-RU" sz="13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椭圆 12"/>
          <p:cNvSpPr>
            <a:spLocks noChangeArrowheads="1"/>
          </p:cNvSpPr>
          <p:nvPr/>
        </p:nvSpPr>
        <p:spPr bwMode="auto">
          <a:xfrm>
            <a:off x="3240617" y="3801316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6" name="文本框 26"/>
          <p:cNvSpPr>
            <a:spLocks noChangeArrowheads="1"/>
          </p:cNvSpPr>
          <p:nvPr/>
        </p:nvSpPr>
        <p:spPr bwMode="auto">
          <a:xfrm>
            <a:off x="3321634" y="3818293"/>
            <a:ext cx="1782339" cy="17643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расходов, мобилизация доходов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椭圆 12"/>
          <p:cNvSpPr>
            <a:spLocks noChangeArrowheads="1"/>
          </p:cNvSpPr>
          <p:nvPr/>
        </p:nvSpPr>
        <p:spPr bwMode="auto">
          <a:xfrm>
            <a:off x="6116664" y="3771087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8" name="文本框 26"/>
          <p:cNvSpPr>
            <a:spLocks noChangeArrowheads="1"/>
          </p:cNvSpPr>
          <p:nvPr/>
        </p:nvSpPr>
        <p:spPr bwMode="auto">
          <a:xfrm>
            <a:off x="6163929" y="3742724"/>
            <a:ext cx="1822846" cy="157969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бюджете в доступной и открытой форме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2" y="143590"/>
            <a:ext cx="9080478" cy="1121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«Усть-Цилемский на 2024 год и плановый период 2025-2026 гг.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76634"/>
              </p:ext>
            </p:extLst>
          </p:nvPr>
        </p:nvGraphicFramePr>
        <p:xfrm>
          <a:off x="641373" y="952218"/>
          <a:ext cx="8948827" cy="27859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11352"/>
                <a:gridCol w="1209674"/>
                <a:gridCol w="1095375"/>
                <a:gridCol w="1143000"/>
                <a:gridCol w="1181100"/>
                <a:gridCol w="1143001"/>
                <a:gridCol w="1065325"/>
              </a:tblGrid>
              <a:tr h="70318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(оценка)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(прогноз)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2024г.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2023г.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(прогноз)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(прогноз)</a:t>
                      </a:r>
                    </a:p>
                  </a:txBody>
                  <a:tcPr marL="97219" marR="97219" marT="54412" marB="54412">
                    <a:noFill/>
                  </a:tcPr>
                </a:tc>
              </a:tr>
              <a:tr h="33018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1 275 935,8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1 327 043,1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1 075 384,8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-251 658,3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1 064 050,8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1 067 346,0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66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242 989,3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262 121,6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263 972,0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1 850,4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277 955,7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290 808,2</a:t>
                      </a:r>
                    </a:p>
                  </a:txBody>
                  <a:tcPr marL="9525" marR="85725" marT="9525" marB="0" anchor="ctr">
                    <a:noFill/>
                  </a:tcPr>
                </a:tc>
              </a:tr>
              <a:tr h="53554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1 032 946,5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1 064 921,5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811 412,8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-253 508,7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786 095,1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776 537,8</a:t>
                      </a:r>
                    </a:p>
                  </a:txBody>
                  <a:tcPr marL="9525" marR="85725" marT="9525" marB="0" anchor="ctr">
                    <a:noFill/>
                  </a:tcPr>
                </a:tc>
              </a:tr>
              <a:tr h="3458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1 269 299,2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1 331 281,1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1 071 529,8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-259 751,3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1 060 195,8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1 067 346,0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56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6 636,6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-4 238,0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3 855,0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8 093,0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3 855,0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06652723"/>
              </p:ext>
            </p:extLst>
          </p:nvPr>
        </p:nvGraphicFramePr>
        <p:xfrm>
          <a:off x="735655" y="3829593"/>
          <a:ext cx="8813802" cy="229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8722" y="69831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80070" y="457200"/>
            <a:ext cx="8933269" cy="5497156"/>
            <a:chOff x="307" y="1296"/>
            <a:chExt cx="5118" cy="282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77" y="1296"/>
              <a:ext cx="3963" cy="374"/>
              <a:chOff x="877" y="1296"/>
              <a:chExt cx="3963" cy="374"/>
            </a:xfrm>
          </p:grpSpPr>
          <p:grpSp>
            <p:nvGrpSpPr>
              <p:cNvPr id="60" name="Group 12"/>
              <p:cNvGrpSpPr>
                <a:grpSpLocks/>
              </p:cNvGrpSpPr>
              <p:nvPr/>
            </p:nvGrpSpPr>
            <p:grpSpPr bwMode="auto">
              <a:xfrm flipH="1">
                <a:off x="2869" y="1300"/>
                <a:ext cx="1971" cy="365"/>
                <a:chOff x="1036" y="1892"/>
                <a:chExt cx="2253" cy="418"/>
              </a:xfrm>
            </p:grpSpPr>
            <p:sp>
              <p:nvSpPr>
                <p:cNvPr id="66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9" y="1934"/>
                  <a:ext cx="548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>
                  <a:off x="1036" y="1892"/>
                  <a:ext cx="2253" cy="418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" name="AutoShape 16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871" cy="35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8E8E8E"/>
                  </a:gs>
                  <a:gs pos="100000">
                    <a:srgbClr val="D9D9D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 kern="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2" name="Group 17"/>
              <p:cNvGrpSpPr>
                <a:grpSpLocks/>
              </p:cNvGrpSpPr>
              <p:nvPr/>
            </p:nvGrpSpPr>
            <p:grpSpPr bwMode="auto">
              <a:xfrm>
                <a:off x="877" y="1301"/>
                <a:ext cx="2028" cy="369"/>
                <a:chOff x="1000" y="1891"/>
                <a:chExt cx="2315" cy="422"/>
              </a:xfrm>
            </p:grpSpPr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7" y="1935"/>
                  <a:ext cx="599" cy="46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9"/>
                <p:cNvSpPr>
                  <a:spLocks/>
                </p:cNvSpPr>
                <p:nvPr/>
              </p:nvSpPr>
              <p:spPr bwMode="auto">
                <a:xfrm>
                  <a:off x="1000" y="1891"/>
                  <a:ext cx="2315" cy="422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07" y="1610"/>
              <a:ext cx="5118" cy="2506"/>
              <a:chOff x="307" y="1610"/>
              <a:chExt cx="5118" cy="250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307" y="1655"/>
                <a:ext cx="1633" cy="1934"/>
                <a:chOff x="307" y="1655"/>
                <a:chExt cx="1633" cy="1934"/>
              </a:xfrm>
            </p:grpSpPr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307" y="1655"/>
                  <a:ext cx="1633" cy="1934"/>
                  <a:chOff x="307" y="1655"/>
                  <a:chExt cx="1633" cy="1934"/>
                </a:xfrm>
              </p:grpSpPr>
              <p:grpSp>
                <p:nvGrpSpPr>
                  <p:cNvPr id="5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7" y="1655"/>
                    <a:ext cx="1633" cy="1785"/>
                    <a:chOff x="307" y="1655"/>
                    <a:chExt cx="1633" cy="1785"/>
                  </a:xfrm>
                </p:grpSpPr>
                <p:sp>
                  <p:nvSpPr>
                    <p:cNvPr id="5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" y="1960"/>
                      <a:ext cx="1633" cy="148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2F2F2"/>
                        </a:gs>
                      </a:gsLst>
                      <a:lin ang="5400000" scaled="1"/>
                    </a:gradFill>
                    <a:ln w="12700">
                      <a:solidFill>
                        <a:srgbClr val="8C8C8C"/>
                      </a:solidFill>
                      <a:miter lim="800000"/>
                      <a:headEnd/>
                      <a:tailEnd/>
                    </a:ln>
                    <a:effectLst>
                      <a:outerShdw dist="63500" dir="3187806" algn="ctr" rotWithShape="0">
                        <a:srgbClr val="808080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" y="1655"/>
                      <a:ext cx="1370" cy="29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5400000" scaled="1"/>
                    </a:gradFill>
                    <a:ln w="12700">
                      <a:solidFill>
                        <a:srgbClr val="00458A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" y="3355"/>
                      <a:ext cx="1625" cy="81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51A2"/>
                        </a:gs>
                        <a:gs pos="5000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0" scaled="1"/>
                    </a:gradFill>
                    <a:ln w="12700" algn="ctr">
                      <a:solidFill>
                        <a:srgbClr val="00458A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" y="1660"/>
                      <a:ext cx="1225" cy="62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FFFFFF">
                            <a:alpha val="44000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67" y="1698"/>
                    <a:ext cx="1556" cy="1891"/>
                    <a:chOff x="367" y="1698"/>
                    <a:chExt cx="1556" cy="1891"/>
                  </a:xfrm>
                </p:grpSpPr>
                <p:sp>
                  <p:nvSpPr>
                    <p:cNvPr id="5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" y="1698"/>
                      <a:ext cx="1350" cy="2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5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" y="1994"/>
                      <a:ext cx="1556" cy="1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pPr marL="190088" indent="-190088">
                        <a:defRPr/>
                      </a:pPr>
                      <a:r>
                        <a:rPr lang="en-GB" altLang="zh-CN" sz="13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акцизов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marL="190088" indent="-190088">
                        <a:defRPr/>
                      </a:pPr>
                      <a:endParaRPr lang="ru-RU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altLang="zh-CN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 доходы </a:t>
                      </a:r>
                      <a:r>
                        <a:rPr lang="ru-RU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 это обязательные, безвозмездные, безвозвратные платежи в пользу бюджета.</a:t>
                      </a:r>
                    </a:p>
                    <a:p>
                      <a:pPr>
                        <a:defRPr/>
                      </a:pPr>
                      <a:endParaRPr lang="ru-RU" altLang="zh-CN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088" indent="-190088">
                        <a:defRPr/>
                      </a:pPr>
                      <a: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</a:br>
                      <a:endParaRPr lang="en-GB" altLang="zh-CN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8" name="Freeform 35"/>
                <p:cNvSpPr>
                  <a:spLocks noEditPoints="1"/>
                </p:cNvSpPr>
                <p:nvPr/>
              </p:nvSpPr>
              <p:spPr bwMode="auto">
                <a:xfrm>
                  <a:off x="545" y="2178"/>
                  <a:ext cx="362" cy="13"/>
                </a:xfrm>
                <a:custGeom>
                  <a:avLst/>
                  <a:gdLst>
                    <a:gd name="T0" fmla="*/ 193 w 193"/>
                    <a:gd name="T1" fmla="*/ 0 h 7"/>
                    <a:gd name="T2" fmla="*/ 192 w 193"/>
                    <a:gd name="T3" fmla="*/ 3 h 7"/>
                    <a:gd name="T4" fmla="*/ 187 w 193"/>
                    <a:gd name="T5" fmla="*/ 7 h 7"/>
                    <a:gd name="T6" fmla="*/ 165 w 193"/>
                    <a:gd name="T7" fmla="*/ 7 h 7"/>
                    <a:gd name="T8" fmla="*/ 187 w 193"/>
                    <a:gd name="T9" fmla="*/ 7 h 7"/>
                    <a:gd name="T10" fmla="*/ 192 w 193"/>
                    <a:gd name="T11" fmla="*/ 3 h 7"/>
                    <a:gd name="T12" fmla="*/ 193 w 193"/>
                    <a:gd name="T13" fmla="*/ 0 h 7"/>
                    <a:gd name="T14" fmla="*/ 193 w 193"/>
                    <a:gd name="T15" fmla="*/ 0 h 7"/>
                    <a:gd name="T16" fmla="*/ 0 w 193"/>
                    <a:gd name="T17" fmla="*/ 0 h 7"/>
                    <a:gd name="T18" fmla="*/ 1 w 193"/>
                    <a:gd name="T19" fmla="*/ 3 h 7"/>
                    <a:gd name="T20" fmla="*/ 7 w 193"/>
                    <a:gd name="T21" fmla="*/ 6 h 7"/>
                    <a:gd name="T22" fmla="*/ 164 w 193"/>
                    <a:gd name="T23" fmla="*/ 7 h 7"/>
                    <a:gd name="T24" fmla="*/ 164 w 193"/>
                    <a:gd name="T25" fmla="*/ 7 h 7"/>
                    <a:gd name="T26" fmla="*/ 7 w 193"/>
                    <a:gd name="T27" fmla="*/ 6 h 7"/>
                    <a:gd name="T28" fmla="*/ 1 w 193"/>
                    <a:gd name="T29" fmla="*/ 3 h 7"/>
                    <a:gd name="T30" fmla="*/ 0 w 193"/>
                    <a:gd name="T3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3" h="7">
                      <a:moveTo>
                        <a:pt x="193" y="0"/>
                      </a:moveTo>
                      <a:cubicBezTo>
                        <a:pt x="193" y="1"/>
                        <a:pt x="193" y="2"/>
                        <a:pt x="192" y="3"/>
                      </a:cubicBezTo>
                      <a:cubicBezTo>
                        <a:pt x="191" y="6"/>
                        <a:pt x="189" y="6"/>
                        <a:pt x="187" y="7"/>
                      </a:cubicBezTo>
                      <a:cubicBezTo>
                        <a:pt x="186" y="7"/>
                        <a:pt x="177" y="7"/>
                        <a:pt x="165" y="7"/>
                      </a:cubicBezTo>
                      <a:cubicBezTo>
                        <a:pt x="177" y="7"/>
                        <a:pt x="186" y="7"/>
                        <a:pt x="187" y="7"/>
                      </a:cubicBezTo>
                      <a:cubicBezTo>
                        <a:pt x="189" y="6"/>
                        <a:pt x="191" y="6"/>
                        <a:pt x="192" y="3"/>
                      </a:cubicBezTo>
                      <a:cubicBezTo>
                        <a:pt x="193" y="2"/>
                        <a:pt x="193" y="1"/>
                        <a:pt x="193" y="0"/>
                      </a:cubicBezTo>
                      <a:cubicBezTo>
                        <a:pt x="193" y="0"/>
                        <a:pt x="193" y="0"/>
                        <a:pt x="193" y="0"/>
                      </a:cubicBezTo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5"/>
                        <a:pt x="5" y="6"/>
                        <a:pt x="7" y="6"/>
                      </a:cubicBezTo>
                      <a:cubicBezTo>
                        <a:pt x="43" y="6"/>
                        <a:pt x="123" y="7"/>
                        <a:pt x="164" y="7"/>
                      </a:cubicBez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123" y="7"/>
                        <a:pt x="43" y="6"/>
                        <a:pt x="7" y="6"/>
                      </a:cubicBezTo>
                      <a:cubicBezTo>
                        <a:pt x="5" y="6"/>
                        <a:pt x="2" y="5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09F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40"/>
              <p:cNvGrpSpPr>
                <a:grpSpLocks/>
              </p:cNvGrpSpPr>
              <p:nvPr/>
            </p:nvGrpSpPr>
            <p:grpSpPr bwMode="auto">
              <a:xfrm>
                <a:off x="2011" y="1652"/>
                <a:ext cx="1682" cy="2445"/>
                <a:chOff x="2011" y="1652"/>
                <a:chExt cx="1682" cy="2445"/>
              </a:xfrm>
            </p:grpSpPr>
            <p:grpSp>
              <p:nvGrpSpPr>
                <p:cNvPr id="36" name="Group 41"/>
                <p:cNvGrpSpPr>
                  <a:grpSpLocks/>
                </p:cNvGrpSpPr>
                <p:nvPr/>
              </p:nvGrpSpPr>
              <p:grpSpPr bwMode="auto">
                <a:xfrm>
                  <a:off x="2012" y="1652"/>
                  <a:ext cx="1681" cy="2347"/>
                  <a:chOff x="2012" y="1652"/>
                  <a:chExt cx="1681" cy="2347"/>
                </a:xfrm>
              </p:grpSpPr>
              <p:sp>
                <p:nvSpPr>
                  <p:cNvPr id="4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1952"/>
                    <a:ext cx="1680" cy="204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1652"/>
                    <a:ext cx="1438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AFAFAF"/>
                      </a:gs>
                      <a:gs pos="100000">
                        <a:srgbClr val="8D8D8D"/>
                      </a:gs>
                    </a:gsLst>
                    <a:lin ang="5400000" scaled="1"/>
                  </a:gradFill>
                  <a:ln w="12700">
                    <a:solidFill>
                      <a:srgbClr val="6D6D6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012" y="3908"/>
                    <a:ext cx="1680" cy="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97979"/>
                      </a:gs>
                      <a:gs pos="50000">
                        <a:srgbClr val="9B9B9B"/>
                      </a:gs>
                      <a:gs pos="100000">
                        <a:srgbClr val="797979"/>
                      </a:gs>
                    </a:gsLst>
                    <a:lin ang="0" scaled="1"/>
                  </a:gradFill>
                  <a:ln w="12700" algn="ctr">
                    <a:solidFill>
                      <a:srgbClr val="6B6B6B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283" y="1656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7" name="Group 46"/>
                <p:cNvGrpSpPr>
                  <a:grpSpLocks/>
                </p:cNvGrpSpPr>
                <p:nvPr/>
              </p:nvGrpSpPr>
              <p:grpSpPr bwMode="auto">
                <a:xfrm>
                  <a:off x="2011" y="1695"/>
                  <a:ext cx="1662" cy="2402"/>
                  <a:chOff x="197" y="1386"/>
                  <a:chExt cx="1662" cy="2402"/>
                </a:xfrm>
              </p:grpSpPr>
              <p:sp>
                <p:nvSpPr>
                  <p:cNvPr id="3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9" y="1386"/>
                    <a:ext cx="1500" cy="2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 доходы</a:t>
                    </a:r>
                    <a:endParaRPr lang="ru-RU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1649"/>
                    <a:ext cx="1632" cy="21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300" kern="0" dirty="0" smtClean="0">
                        <a:solidFill>
                          <a:srgbClr val="000000"/>
                        </a:solidFill>
                      </a:rPr>
                      <a:t>⊙ 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использования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Плата за негативное воздействие на окружающую среду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оказания платных услуг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компенсации затрат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реализации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продажи земельных участков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Платежи, взимаемые органами местного самоуправления городских округов за выполнение определенных функций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Штрафы, санкции, возмещение ущерба</a:t>
                    </a:r>
                  </a:p>
                  <a:p>
                    <a:pPr marL="190088" indent="-190088">
                      <a:defRPr/>
                    </a:pPr>
                    <a:endParaRPr lang="ru-RU" sz="12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190088" indent="-190088">
                      <a:defRPr/>
                    </a:pPr>
                    <a:r>
                      <a:rPr lang="ru-RU" sz="1300" b="1" dirty="0" smtClean="0">
                        <a:latin typeface="Times New Roman" pitchFamily="18" charset="0"/>
                        <a:cs typeface="Times New Roman" pitchFamily="18" charset="0"/>
                      </a:rPr>
                      <a:t>Неналоговые доходы </a:t>
                    </a:r>
                    <a:r>
                      <a:rPr lang="ru-RU" sz="1300" dirty="0" smtClean="0">
                        <a:latin typeface="Times New Roman" pitchFamily="18" charset="0"/>
                        <a:cs typeface="Times New Roman" pitchFamily="18" charset="0"/>
                      </a:rPr>
                      <a:t>– все доходы, поступающие в бюджет района, не отнесенные к налоговым доходам и безвозмездным поступлениям.</a:t>
                    </a:r>
                  </a:p>
                  <a:p>
                    <a:pPr marL="190088" indent="-190088">
                      <a:defRPr/>
                    </a:pPr>
                    <a:endParaRPr lang="ru-RU" sz="13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>
                      <a:defRPr/>
                    </a:pPr>
                    <a:endParaRPr lang="en-GB" altLang="zh-CN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3758" y="1610"/>
                <a:ext cx="1667" cy="2506"/>
                <a:chOff x="3758" y="1610"/>
                <a:chExt cx="1667" cy="2506"/>
              </a:xfrm>
            </p:grpSpPr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758" y="1648"/>
                  <a:ext cx="1617" cy="2468"/>
                  <a:chOff x="3758" y="1648"/>
                  <a:chExt cx="1617" cy="2468"/>
                </a:xfrm>
              </p:grpSpPr>
              <p:sp>
                <p:nvSpPr>
                  <p:cNvPr id="2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1964"/>
                    <a:ext cx="1616" cy="21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660"/>
                    <a:ext cx="1370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C40000"/>
                      </a:gs>
                      <a:gs pos="100000">
                        <a:srgbClr val="7A0000"/>
                      </a:gs>
                    </a:gsLst>
                    <a:lin ang="5400000" scaled="1"/>
                  </a:gradFill>
                  <a:ln w="12700">
                    <a:solidFill>
                      <a:srgbClr val="82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4036"/>
                    <a:ext cx="1609" cy="7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A0000"/>
                      </a:gs>
                      <a:gs pos="50000">
                        <a:srgbClr val="BE0000"/>
                      </a:gs>
                      <a:gs pos="100000">
                        <a:srgbClr val="7A0000"/>
                      </a:gs>
                    </a:gsLst>
                    <a:lin ang="0" scaled="1"/>
                  </a:gradFill>
                  <a:ln w="12700" algn="ctr">
                    <a:solidFill>
                      <a:srgbClr val="00458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648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3793" y="1610"/>
                  <a:ext cx="1632" cy="2301"/>
                  <a:chOff x="255" y="1573"/>
                  <a:chExt cx="1632" cy="2301"/>
                </a:xfrm>
              </p:grpSpPr>
              <p:sp>
                <p:nvSpPr>
                  <p:cNvPr id="2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0" y="1573"/>
                    <a:ext cx="1132" cy="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Безвозмездные </a:t>
                    </a:r>
                  </a:p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поступления</a:t>
                    </a:r>
                    <a:endParaRPr lang="ru-RU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932"/>
                    <a:ext cx="1632" cy="1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– средства, предоставляемые одним бюджетом другому бюджету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Субсидии – межбюджетные трансферты, предоставляемые на условиях долевого софинансирования расходов других бюджетов;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Прочие безвозмездные поступления от юридических и физических лиц</a:t>
                    </a:r>
                    <a:endParaRPr lang="en-GB" altLang="zh-CN" sz="1600" kern="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9" name="Заголовок 1"/>
          <p:cNvSpPr>
            <a:spLocks noGrp="1"/>
          </p:cNvSpPr>
          <p:nvPr>
            <p:ph type="title"/>
          </p:nvPr>
        </p:nvSpPr>
        <p:spPr>
          <a:xfrm>
            <a:off x="843914" y="2"/>
            <a:ext cx="8749665" cy="400049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11299</TotalTime>
  <Words>3780</Words>
  <Application>Microsoft Office PowerPoint</Application>
  <PresentationFormat>Произвольный</PresentationFormat>
  <Paragraphs>901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Бюджетная и налоговая политика МР «Усть-Цилемский» на 2024-2026 гг.</vt:lpstr>
      <vt:lpstr>Сеть муниципальных учреждений</vt:lpstr>
      <vt:lpstr>Бюджет и его планирование</vt:lpstr>
      <vt:lpstr>Этапы бюджетного процесса  </vt:lpstr>
      <vt:lpstr>Основные задачи при формировании бюджета на 2024 год и плановый период 2025 и 2026 годы</vt:lpstr>
      <vt:lpstr>Основные характеристики бюджета муниципального района «Усть-Цилемский на 2024 год и плановый период 2025-2026 гг.  </vt:lpstr>
      <vt:lpstr>Структура доходов</vt:lpstr>
      <vt:lpstr>Структура и динамика доходов бюджета муниципального района  «Усть-Цилемский»</vt:lpstr>
      <vt:lpstr>БЕЗВОЗМЕЗДНЫЕ ПОСТУПЛЕНИЯ ОТ ДРУГИХ БЮДЖЕТОВ  БЮДЖЕТНОЙ СИСТЕМЫ РОССИЙСКОЙ ФЕДЕРАЦИИ</vt:lpstr>
      <vt:lpstr>Структура и динамика доходов</vt:lpstr>
      <vt:lpstr>Структура налоговых доходов</vt:lpstr>
      <vt:lpstr>Структура неналоговых доходов</vt:lpstr>
      <vt:lpstr>Безвозмездные поступления</vt:lpstr>
      <vt:lpstr>Расходы бюджета</vt:lpstr>
      <vt:lpstr>Расходы бюджета</vt:lpstr>
      <vt:lpstr>Дорожный фонд</vt:lpstr>
      <vt:lpstr>Расходы бюджета в разрезе разделов </vt:lpstr>
      <vt:lpstr>Структура расходов бюджета на 2024 год</vt:lpstr>
      <vt:lpstr>При формировании проекта бюджета на 2024 год предусмотрено финансовое обеспечение исполнения в полном объеме законодательно установленных публичных нормативных обязательств</vt:lpstr>
      <vt:lpstr>Программный бюджет</vt:lpstr>
      <vt:lpstr>Программный бюджет</vt:lpstr>
      <vt:lpstr>Муниципальная программа муниципального района "Усть-Цилемский" «Образование"</vt:lpstr>
      <vt:lpstr>Муниципальная программа муниципального района "Усть-Цилемский" "Культура"</vt:lpstr>
      <vt:lpstr>Муниципальная программа муниципального района "Усть-Цилемский" "Развитие физической культуры и спорта"</vt:lpstr>
      <vt:lpstr>Муниципальная программа муниципального района "Усть-Цилемский" «Создание условий для развития социальной сферы"</vt:lpstr>
      <vt:lpstr>Муниципальная программа муниципального района "Усть-Цилемский" "Развитие экономики"</vt:lpstr>
      <vt:lpstr>Муниципальная программа муниципального района "Усть-Цилемский" "Содержание и развитие муниципального хозяйства"</vt:lpstr>
      <vt:lpstr>Муниципальная программа муниципального района "Усть-Цилемский" «Профилактика правонарушений и обеспечение  общественной безопасности "</vt:lpstr>
      <vt:lpstr>Муниципальная программа муниципального района "Усть-Цилемский" "Муниципальное управление"</vt:lpstr>
      <vt:lpstr>Муниципальная программа муниципального района "Усть-Цилемский" «Управление муниципальным имуществом "</vt:lpstr>
      <vt:lpstr>В 2024 году из бюджета МО МР «Усть-Цилемский» бюджетные учреждения района  получат финансирование в виде  субсидии на выполнение муниципального задания  </vt:lpstr>
      <vt:lpstr>Учреждения образования  (Муниципальное задание)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Mazur_NF</dc:creator>
  <cp:lastModifiedBy>Осташова_ОК</cp:lastModifiedBy>
  <cp:revision>948</cp:revision>
  <cp:lastPrinted>2023-11-17T11:55:02Z</cp:lastPrinted>
  <dcterms:created xsi:type="dcterms:W3CDTF">2014-09-16T21:28:43Z</dcterms:created>
  <dcterms:modified xsi:type="dcterms:W3CDTF">2023-11-17T12:10:33Z</dcterms:modified>
</cp:coreProperties>
</file>