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charts/chart18.xml" ContentType="application/vnd.openxmlformats-officedocument.drawingml.char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rawings/drawing4.xml" ContentType="application/vnd.openxmlformats-officedocument.drawingml.chartshapes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heme/themeOverride3.xml" ContentType="application/vnd.openxmlformats-officedocument.themeOverr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theme/themeOverride4.xml" ContentType="application/vnd.openxmlformats-officedocument.themeOverride+xml"/>
  <Override PartName="/ppt/diagrams/layout8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52"/>
  </p:notesMasterIdLst>
  <p:sldIdLst>
    <p:sldId id="256" r:id="rId2"/>
    <p:sldId id="257" r:id="rId3"/>
    <p:sldId id="258" r:id="rId4"/>
    <p:sldId id="261" r:id="rId5"/>
    <p:sldId id="259" r:id="rId6"/>
    <p:sldId id="262" r:id="rId7"/>
    <p:sldId id="276" r:id="rId8"/>
    <p:sldId id="260" r:id="rId9"/>
    <p:sldId id="264" r:id="rId10"/>
    <p:sldId id="263" r:id="rId11"/>
    <p:sldId id="267" r:id="rId12"/>
    <p:sldId id="268" r:id="rId13"/>
    <p:sldId id="314" r:id="rId14"/>
    <p:sldId id="318" r:id="rId15"/>
    <p:sldId id="269" r:id="rId16"/>
    <p:sldId id="321" r:id="rId17"/>
    <p:sldId id="271" r:id="rId18"/>
    <p:sldId id="275" r:id="rId19"/>
    <p:sldId id="274" r:id="rId20"/>
    <p:sldId id="308" r:id="rId21"/>
    <p:sldId id="307" r:id="rId22"/>
    <p:sldId id="282" r:id="rId23"/>
    <p:sldId id="280" r:id="rId24"/>
    <p:sldId id="278" r:id="rId25"/>
    <p:sldId id="281" r:id="rId26"/>
    <p:sldId id="279" r:id="rId27"/>
    <p:sldId id="283" r:id="rId28"/>
    <p:sldId id="288" r:id="rId29"/>
    <p:sldId id="289" r:id="rId30"/>
    <p:sldId id="290" r:id="rId31"/>
    <p:sldId id="298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87" r:id="rId40"/>
    <p:sldId id="315" r:id="rId41"/>
    <p:sldId id="316" r:id="rId42"/>
    <p:sldId id="286" r:id="rId43"/>
    <p:sldId id="284" r:id="rId44"/>
    <p:sldId id="300" r:id="rId45"/>
    <p:sldId id="319" r:id="rId46"/>
    <p:sldId id="309" r:id="rId47"/>
    <p:sldId id="320" r:id="rId48"/>
    <p:sldId id="312" r:id="rId49"/>
    <p:sldId id="313" r:id="rId50"/>
    <p:sldId id="301" r:id="rId51"/>
  </p:sldIdLst>
  <p:sldSz cx="9721850" cy="6121400"/>
  <p:notesSz cx="6769100" cy="9906000"/>
  <p:defaultTextStyle>
    <a:defPPr>
      <a:defRPr lang="en-US"/>
    </a:defPPr>
    <a:lvl1pPr marL="0" algn="l" defTabSz="10138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6900" algn="l" defTabSz="10138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3801" algn="l" defTabSz="10138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0701" algn="l" defTabSz="10138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7603" algn="l" defTabSz="10138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4504" algn="l" defTabSz="10138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41404" algn="l" defTabSz="10138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48305" algn="l" defTabSz="10138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55205" algn="l" defTabSz="10138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FF"/>
    <a:srgbClr val="660066"/>
    <a:srgbClr val="33CCFF"/>
    <a:srgbClr val="0099FF"/>
    <a:srgbClr val="6699FF"/>
    <a:srgbClr val="0099CC"/>
    <a:srgbClr val="FF3399"/>
    <a:srgbClr val="FF9933"/>
    <a:srgbClr val="CC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11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1632" y="-600"/>
      </p:cViewPr>
      <p:guideLst>
        <p:guide orient="horz" pos="1928"/>
        <p:guide pos="3062"/>
      </p:guideLst>
    </p:cSldViewPr>
  </p:slideViewPr>
  <p:outlineViewPr>
    <p:cViewPr>
      <p:scale>
        <a:sx n="33" d="100"/>
        <a:sy n="33" d="100"/>
      </p:scale>
      <p:origin x="0" y="4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2.xlsx"/><Relationship Id="rId1" Type="http://schemas.openxmlformats.org/officeDocument/2006/relationships/themeOverride" Target="../theme/themeOverride1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3.xlsx"/><Relationship Id="rId1" Type="http://schemas.openxmlformats.org/officeDocument/2006/relationships/themeOverride" Target="../theme/themeOverride2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4.xlsx"/><Relationship Id="rId1" Type="http://schemas.openxmlformats.org/officeDocument/2006/relationships/themeOverride" Target="../theme/themeOverride3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5.xlsx"/><Relationship Id="rId1" Type="http://schemas.openxmlformats.org/officeDocument/2006/relationships/themeOverride" Target="../theme/themeOverride4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6.xlsx"/><Relationship Id="rId1" Type="http://schemas.openxmlformats.org/officeDocument/2006/relationships/themeOverride" Target="../theme/themeOverride5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7.xlsx"/><Relationship Id="rId1" Type="http://schemas.openxmlformats.org/officeDocument/2006/relationships/themeOverride" Target="../theme/themeOverride6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8.xlsx"/><Relationship Id="rId1" Type="http://schemas.openxmlformats.org/officeDocument/2006/relationships/themeOverride" Target="../theme/themeOverride7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9.xlsx"/><Relationship Id="rId1" Type="http://schemas.openxmlformats.org/officeDocument/2006/relationships/themeOverride" Target="../theme/themeOverride8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0.xlsx"/><Relationship Id="rId1" Type="http://schemas.openxmlformats.org/officeDocument/2006/relationships/themeOverride" Target="../theme/themeOverride9.xm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/>
              <a:t>Динамика доходов и расходов</a:t>
            </a:r>
          </a:p>
        </c:rich>
      </c:tx>
      <c:layout/>
      <c:spPr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</c:title>
    <c:plotArea>
      <c:layout>
        <c:manualLayout>
          <c:layoutTarget val="inner"/>
          <c:xMode val="edge"/>
          <c:yMode val="edge"/>
          <c:x val="9.2534028942002536E-2"/>
          <c:y val="0.18669758333279227"/>
          <c:w val="0.73672039073517592"/>
          <c:h val="0.54928060131178724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2018 год (ф)</c:v>
                </c:pt>
                <c:pt idx="1">
                  <c:v>2019 год (оц)</c:v>
                </c:pt>
                <c:pt idx="2">
                  <c:v>2020 год  </c:v>
                </c:pt>
                <c:pt idx="3">
                  <c:v>2021 год </c:v>
                </c:pt>
                <c:pt idx="4">
                  <c:v>2022 год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939449.14099999936</c:v>
                </c:pt>
                <c:pt idx="1">
                  <c:v>953112</c:v>
                </c:pt>
                <c:pt idx="2">
                  <c:v>1003663.3</c:v>
                </c:pt>
                <c:pt idx="3">
                  <c:v>998207.6</c:v>
                </c:pt>
                <c:pt idx="4">
                  <c:v>1014772.1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2018 год (ф)</c:v>
                </c:pt>
                <c:pt idx="1">
                  <c:v>2019 год (оц)</c:v>
                </c:pt>
                <c:pt idx="2">
                  <c:v>2020 год  </c:v>
                </c:pt>
                <c:pt idx="3">
                  <c:v>2021 год </c:v>
                </c:pt>
                <c:pt idx="4">
                  <c:v>2022 год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929145.78299999866</c:v>
                </c:pt>
                <c:pt idx="1">
                  <c:v>958791.9</c:v>
                </c:pt>
                <c:pt idx="2">
                  <c:v>998779.3</c:v>
                </c:pt>
                <c:pt idx="3">
                  <c:v>993323.6</c:v>
                </c:pt>
                <c:pt idx="4">
                  <c:v>1010887.1</c:v>
                </c:pt>
              </c:numCache>
            </c:numRef>
          </c:val>
          <c:smooth val="1"/>
        </c:ser>
        <c:dLbls/>
        <c:marker val="1"/>
        <c:axId val="180970624"/>
        <c:axId val="180972160"/>
      </c:lineChart>
      <c:catAx>
        <c:axId val="18097062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80972160"/>
        <c:crosses val="autoZero"/>
        <c:auto val="1"/>
        <c:lblAlgn val="ctr"/>
        <c:lblOffset val="100"/>
      </c:catAx>
      <c:valAx>
        <c:axId val="180972160"/>
        <c:scaling>
          <c:orientation val="minMax"/>
          <c:min val="900000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8097062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0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Налог на совокупный доход, тыс.руб.</a:t>
            </a:r>
            <a:endParaRPr lang="ru-RU" sz="1050" b="1" i="0" baseline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026667585226868"/>
          <c:y val="0.12972972972972968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dLbls>
            <c:numFmt formatCode="#,##0.00" sourceLinked="0"/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год (факт)</c:v>
                </c:pt>
                <c:pt idx="1">
                  <c:v>2019 год (оценка)</c:v>
                </c:pt>
                <c:pt idx="2">
                  <c:v>2020 год</c:v>
                </c:pt>
                <c:pt idx="3">
                  <c:v>2021 год </c:v>
                </c:pt>
                <c:pt idx="4">
                  <c:v>2022 год 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8137.8</c:v>
                </c:pt>
                <c:pt idx="1">
                  <c:v>7874.5</c:v>
                </c:pt>
                <c:pt idx="2">
                  <c:v>7848</c:v>
                </c:pt>
                <c:pt idx="3">
                  <c:v>7767</c:v>
                </c:pt>
                <c:pt idx="4" formatCode="General">
                  <c:v>7770</c:v>
                </c:pt>
              </c:numCache>
            </c:numRef>
          </c:val>
        </c:ser>
        <c:dLbls>
          <c:showVal val="1"/>
        </c:dLbls>
        <c:shape val="cylinder"/>
        <c:axId val="182936320"/>
        <c:axId val="182937856"/>
        <c:axId val="0"/>
      </c:bar3DChart>
      <c:catAx>
        <c:axId val="18293632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2937856"/>
        <c:crosses val="autoZero"/>
        <c:auto val="1"/>
        <c:lblAlgn val="ctr"/>
        <c:lblOffset val="100"/>
      </c:catAx>
      <c:valAx>
        <c:axId val="182937856"/>
        <c:scaling>
          <c:orientation val="minMax"/>
        </c:scaling>
        <c:delete val="1"/>
        <c:axPos val="l"/>
        <c:numFmt formatCode="0.0" sourceLinked="1"/>
        <c:tickLblPos val="none"/>
        <c:crossAx val="1829363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0"/>
  <c:chart>
    <c:title>
      <c:tx>
        <c:rich>
          <a:bodyPr/>
          <a:lstStyle/>
          <a:p>
            <a:pPr>
              <a:defRPr sz="105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Государственная пошлина</a:t>
            </a:r>
            <a:endParaRPr lang="ru-RU" sz="1050" b="1" i="0" baseline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2445612208921645"/>
          <c:y val="9.5505617977528087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dLbls>
            <c:numFmt formatCode="#,##0.00" sourceLinked="0"/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год (факт)</c:v>
                </c:pt>
                <c:pt idx="1">
                  <c:v>2019 год (оценка)</c:v>
                </c:pt>
                <c:pt idx="2">
                  <c:v>2020 год </c:v>
                </c:pt>
                <c:pt idx="3">
                  <c:v>2021 год </c:v>
                </c:pt>
                <c:pt idx="4">
                  <c:v>2022 год 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738.8</c:v>
                </c:pt>
                <c:pt idx="1">
                  <c:v>821</c:v>
                </c:pt>
                <c:pt idx="2" formatCode="General">
                  <c:v>850</c:v>
                </c:pt>
                <c:pt idx="3" formatCode="General">
                  <c:v>880</c:v>
                </c:pt>
                <c:pt idx="4" formatCode="General">
                  <c:v>900</c:v>
                </c:pt>
              </c:numCache>
            </c:numRef>
          </c:val>
        </c:ser>
        <c:dLbls>
          <c:showVal val="1"/>
        </c:dLbls>
        <c:shape val="cylinder"/>
        <c:axId val="182962432"/>
        <c:axId val="181075968"/>
        <c:axId val="0"/>
      </c:bar3DChart>
      <c:catAx>
        <c:axId val="18296243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1075968"/>
        <c:crosses val="autoZero"/>
        <c:auto val="1"/>
        <c:lblAlgn val="ctr"/>
        <c:lblOffset val="100"/>
      </c:catAx>
      <c:valAx>
        <c:axId val="181075968"/>
        <c:scaling>
          <c:orientation val="minMax"/>
        </c:scaling>
        <c:delete val="1"/>
        <c:axPos val="l"/>
        <c:numFmt formatCode="0.0" sourceLinked="1"/>
        <c:tickLblPos val="none"/>
        <c:crossAx val="1829624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3131262098884252E-3"/>
          <c:y val="2.9551491803461319E-3"/>
          <c:w val="0.97980277882069555"/>
          <c:h val="0.974536872884966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explosion val="25"/>
          <c:dPt>
            <c:idx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1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c:spPr>
          </c:dPt>
          <c:dPt>
            <c:idx val="2"/>
            <c:spPr>
              <a:solidFill>
                <a:srgbClr val="FFC000"/>
              </a:solidFill>
              <a:ln>
                <a:noFill/>
              </a:ln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4.5012359872045493E-2"/>
                  <c:y val="-0.21947172910659904"/>
                </c:manualLayout>
              </c:layout>
              <c:showVal val="1"/>
            </c:dLbl>
            <c:dLbl>
              <c:idx val="1"/>
              <c:layout>
                <c:manualLayout>
                  <c:x val="0.17598318335657637"/>
                  <c:y val="-2.5128642160600914E-2"/>
                </c:manualLayout>
              </c:layout>
              <c:showVal val="1"/>
            </c:dLbl>
            <c:dLbl>
              <c:idx val="2"/>
              <c:layout>
                <c:manualLayout>
                  <c:x val="2.1578545118043892E-2"/>
                  <c:y val="7.8862125783220882E-2"/>
                </c:manualLayout>
              </c:layout>
              <c:showVal val="1"/>
            </c:dLbl>
            <c:dLbl>
              <c:idx val="3"/>
              <c:layout>
                <c:manualLayout>
                  <c:x val="6.9631253077079722E-2"/>
                  <c:y val="1.3216140097161501E-4"/>
                </c:manualLayout>
              </c:layout>
              <c:showVal val="1"/>
            </c:dLbl>
            <c:dLbl>
              <c:idx val="4"/>
              <c:layout>
                <c:manualLayout>
                  <c:x val="0.11645345135571952"/>
                  <c:y val="-1.49246173648940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компенсации затрат государства</c:v>
                </c:pt>
                <c:pt idx="3">
                  <c:v>Доходы от продажи мат.и немат.активов</c:v>
                </c:pt>
                <c:pt idx="4">
                  <c:v>Штрафы, санкции, возмещение вреда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0.51470439206307905</c:v>
                </c:pt>
                <c:pt idx="1">
                  <c:v>1.2566124161413963E-2</c:v>
                </c:pt>
                <c:pt idx="2">
                  <c:v>0.30695798455583023</c:v>
                </c:pt>
                <c:pt idx="3">
                  <c:v>0.1151016437301131</c:v>
                </c:pt>
                <c:pt idx="4">
                  <c:v>5.0669855489571682E-2</c:v>
                </c:pt>
              </c:numCache>
            </c:numRef>
          </c:val>
        </c:ser>
        <c:dLbls/>
      </c:pie3DChart>
    </c:plotArea>
    <c:legend>
      <c:legendPos val="b"/>
      <c:layout>
        <c:manualLayout>
          <c:xMode val="edge"/>
          <c:yMode val="edge"/>
          <c:x val="9.9605898959955086E-2"/>
          <c:y val="0.68939721102400764"/>
          <c:w val="0.88432752819782956"/>
          <c:h val="0.28166402518800598"/>
        </c:manualLayout>
      </c:layout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0"/>
  <c:chart>
    <c:title>
      <c:tx>
        <c:rich>
          <a:bodyPr/>
          <a:lstStyle/>
          <a:p>
            <a:pPr>
              <a:defRPr sz="105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baseline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Доходы от использования имущества, </a:t>
            </a:r>
          </a:p>
          <a:p>
            <a:pPr>
              <a:defRPr sz="105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baseline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050" b="1" baseline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gradFill flip="none" rotWithShape="1">
              <a:gsLst>
                <a:gs pos="0">
                  <a:srgbClr val="4BACC6">
                    <a:lumMod val="60000"/>
                    <a:lumOff val="40000"/>
                    <a:shade val="30000"/>
                    <a:satMod val="115000"/>
                  </a:srgbClr>
                </a:gs>
                <a:gs pos="50000">
                  <a:srgbClr val="4BACC6">
                    <a:lumMod val="60000"/>
                    <a:lumOff val="40000"/>
                    <a:shade val="67500"/>
                    <a:satMod val="115000"/>
                  </a:srgbClr>
                </a:gs>
                <a:gs pos="100000">
                  <a:srgbClr val="4BACC6">
                    <a:lumMod val="60000"/>
                    <a:lumOff val="40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dLbls>
            <c:numFmt formatCode="#,##0.00" sourceLinked="0"/>
            <c:txPr>
              <a:bodyPr/>
              <a:lstStyle/>
              <a:p>
                <a:pPr>
                  <a:defRPr sz="7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год (факт)</c:v>
                </c:pt>
                <c:pt idx="1">
                  <c:v>2019 год (оценка)</c:v>
                </c:pt>
                <c:pt idx="2">
                  <c:v>2020 год </c:v>
                </c:pt>
                <c:pt idx="3">
                  <c:v>2021 год</c:v>
                </c:pt>
                <c:pt idx="4">
                  <c:v>2022 год 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5034.4000000000005</c:v>
                </c:pt>
                <c:pt idx="1">
                  <c:v>4801.1000000000004</c:v>
                </c:pt>
                <c:pt idx="2">
                  <c:v>5079</c:v>
                </c:pt>
                <c:pt idx="3">
                  <c:v>5118.3</c:v>
                </c:pt>
                <c:pt idx="4">
                  <c:v>5405.6</c:v>
                </c:pt>
              </c:numCache>
            </c:numRef>
          </c:val>
        </c:ser>
        <c:dLbls>
          <c:showVal val="1"/>
        </c:dLbls>
        <c:shape val="cylinder"/>
        <c:axId val="183547008"/>
        <c:axId val="183548544"/>
        <c:axId val="0"/>
      </c:bar3DChart>
      <c:catAx>
        <c:axId val="18354700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3548544"/>
        <c:crosses val="autoZero"/>
        <c:auto val="1"/>
        <c:lblAlgn val="ctr"/>
        <c:lblOffset val="100"/>
      </c:catAx>
      <c:valAx>
        <c:axId val="183548544"/>
        <c:scaling>
          <c:orientation val="minMax"/>
        </c:scaling>
        <c:delete val="1"/>
        <c:axPos val="l"/>
        <c:numFmt formatCode="0.0" sourceLinked="1"/>
        <c:tickLblPos val="none"/>
        <c:crossAx val="1835470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0"/>
  <c:chart>
    <c:title>
      <c:tx>
        <c:rich>
          <a:bodyPr/>
          <a:lstStyle/>
          <a:p>
            <a:pPr>
              <a:defRPr sz="105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i="0" u="none" strike="noStrike" baseline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Платежи при пользовании природными ресурсами, тыс.руб.</a:t>
            </a:r>
            <a:endParaRPr lang="ru-RU" sz="105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dLbls>
            <c:numFmt formatCode="#,##0.00" sourceLinked="0"/>
            <c:txPr>
              <a:bodyPr/>
              <a:lstStyle/>
              <a:p>
                <a:pPr>
                  <a:defRPr sz="7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год (факт)</c:v>
                </c:pt>
                <c:pt idx="1">
                  <c:v>2019 год (оценка)</c:v>
                </c:pt>
                <c:pt idx="2">
                  <c:v>2020 год</c:v>
                </c:pt>
                <c:pt idx="3">
                  <c:v>2021 год 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>
                  <c:v>169.9</c:v>
                </c:pt>
                <c:pt idx="1">
                  <c:v>134</c:v>
                </c:pt>
                <c:pt idx="2">
                  <c:v>124</c:v>
                </c:pt>
                <c:pt idx="3">
                  <c:v>124</c:v>
                </c:pt>
                <c:pt idx="4">
                  <c:v>124</c:v>
                </c:pt>
              </c:numCache>
            </c:numRef>
          </c:val>
        </c:ser>
        <c:dLbls>
          <c:showVal val="1"/>
        </c:dLbls>
        <c:shape val="cylinder"/>
        <c:axId val="184384128"/>
        <c:axId val="184385920"/>
        <c:axId val="0"/>
      </c:bar3DChart>
      <c:catAx>
        <c:axId val="18438412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4385920"/>
        <c:crosses val="autoZero"/>
        <c:auto val="1"/>
        <c:lblAlgn val="ctr"/>
        <c:lblOffset val="100"/>
      </c:catAx>
      <c:valAx>
        <c:axId val="184385920"/>
        <c:scaling>
          <c:orientation val="minMax"/>
        </c:scaling>
        <c:delete val="1"/>
        <c:axPos val="l"/>
        <c:numFmt formatCode="0.00" sourceLinked="1"/>
        <c:tickLblPos val="none"/>
        <c:crossAx val="1843841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0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Доходы от компенсации затрат государства, тыс.руб.</a:t>
            </a:r>
            <a:endParaRPr lang="ru-RU" sz="1050" b="1" i="0" baseline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431727065181404"/>
          <c:y val="8.1081081081081086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dLbls>
            <c:numFmt formatCode="#,##0.00" sourceLinked="0"/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год (факт)</c:v>
                </c:pt>
                <c:pt idx="1">
                  <c:v>2019 год (оценка)</c:v>
                </c:pt>
                <c:pt idx="2">
                  <c:v>2020 год </c:v>
                </c:pt>
                <c:pt idx="3">
                  <c:v>2021 год</c:v>
                </c:pt>
                <c:pt idx="4">
                  <c:v>2022 год 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5537</c:v>
                </c:pt>
                <c:pt idx="1">
                  <c:v>3050</c:v>
                </c:pt>
                <c:pt idx="2">
                  <c:v>3029</c:v>
                </c:pt>
                <c:pt idx="3">
                  <c:v>3043.4</c:v>
                </c:pt>
                <c:pt idx="4" formatCode="General">
                  <c:v>3058.4</c:v>
                </c:pt>
              </c:numCache>
            </c:numRef>
          </c:val>
        </c:ser>
        <c:dLbls>
          <c:showVal val="1"/>
        </c:dLbls>
        <c:shape val="cylinder"/>
        <c:axId val="184422784"/>
        <c:axId val="184424320"/>
        <c:axId val="0"/>
      </c:bar3DChart>
      <c:catAx>
        <c:axId val="18442278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4424320"/>
        <c:crosses val="autoZero"/>
        <c:auto val="1"/>
        <c:lblAlgn val="ctr"/>
        <c:lblOffset val="100"/>
      </c:catAx>
      <c:valAx>
        <c:axId val="184424320"/>
        <c:scaling>
          <c:orientation val="minMax"/>
        </c:scaling>
        <c:delete val="1"/>
        <c:axPos val="l"/>
        <c:numFmt formatCode="0.0" sourceLinked="1"/>
        <c:tickLblPos val="none"/>
        <c:crossAx val="1844227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0"/>
  <c:chart>
    <c:title>
      <c:tx>
        <c:rich>
          <a:bodyPr/>
          <a:lstStyle/>
          <a:p>
            <a:pPr>
              <a:defRPr sz="105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активов, тыс. руб.</a:t>
            </a:r>
            <a:endParaRPr lang="ru-RU" sz="1050" b="1" i="0" baseline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dLbls>
            <c:numFmt formatCode="#,##0.00" sourceLinked="0"/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год (факт)</c:v>
                </c:pt>
                <c:pt idx="1">
                  <c:v>2019 год (оценка)</c:v>
                </c:pt>
                <c:pt idx="2">
                  <c:v>2020 год </c:v>
                </c:pt>
                <c:pt idx="3">
                  <c:v>2021 год </c:v>
                </c:pt>
                <c:pt idx="4">
                  <c:v>2022 год 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1713.6</c:v>
                </c:pt>
                <c:pt idx="1">
                  <c:v>3503</c:v>
                </c:pt>
                <c:pt idx="2">
                  <c:v>1135.8</c:v>
                </c:pt>
                <c:pt idx="3">
                  <c:v>1046</c:v>
                </c:pt>
                <c:pt idx="4">
                  <c:v>1000</c:v>
                </c:pt>
              </c:numCache>
            </c:numRef>
          </c:val>
        </c:ser>
        <c:dLbls>
          <c:showVal val="1"/>
        </c:dLbls>
        <c:shape val="cylinder"/>
        <c:axId val="185276288"/>
        <c:axId val="185277824"/>
        <c:axId val="0"/>
      </c:bar3DChart>
      <c:catAx>
        <c:axId val="18527628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5277824"/>
        <c:crosses val="autoZero"/>
        <c:auto val="1"/>
        <c:lblAlgn val="ctr"/>
        <c:lblOffset val="100"/>
      </c:catAx>
      <c:valAx>
        <c:axId val="185277824"/>
        <c:scaling>
          <c:orientation val="minMax"/>
        </c:scaling>
        <c:delete val="1"/>
        <c:axPos val="l"/>
        <c:numFmt formatCode="0.0" sourceLinked="1"/>
        <c:tickLblPos val="none"/>
        <c:crossAx val="1852762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6561317159747893"/>
          <c:y val="1.4598540145985401E-2"/>
          <c:w val="0.60088487461364692"/>
          <c:h val="0.64102996452473038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1F497D">
                <a:lumMod val="40000"/>
                <a:lumOff val="60000"/>
                <a:tint val="66000"/>
                <a:satMod val="160000"/>
              </a:srgb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Лист1!$A$2:$A$6</c:f>
              <c:strCache>
                <c:ptCount val="5"/>
                <c:pt idx="0">
                  <c:v>2022 год </c:v>
                </c:pt>
                <c:pt idx="1">
                  <c:v>2021 год </c:v>
                </c:pt>
                <c:pt idx="2">
                  <c:v>2020 год</c:v>
                </c:pt>
                <c:pt idx="3">
                  <c:v>2019 год                      (оценка)</c:v>
                </c:pt>
                <c:pt idx="4">
                  <c:v>2018 года               (факт)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129666.3</c:v>
                </c:pt>
                <c:pt idx="1">
                  <c:v>131017.8</c:v>
                </c:pt>
                <c:pt idx="2">
                  <c:v>203799</c:v>
                </c:pt>
                <c:pt idx="3">
                  <c:v>209070.9</c:v>
                </c:pt>
                <c:pt idx="4">
                  <c:v>266382.2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9933">
                <a:tint val="66000"/>
                <a:satMod val="160000"/>
              </a:srgb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Лист1!$A$2:$A$6</c:f>
              <c:strCache>
                <c:ptCount val="5"/>
                <c:pt idx="0">
                  <c:v>2022 год </c:v>
                </c:pt>
                <c:pt idx="1">
                  <c:v>2021 год </c:v>
                </c:pt>
                <c:pt idx="2">
                  <c:v>2020 год</c:v>
                </c:pt>
                <c:pt idx="3">
                  <c:v>2019 год                      (оценка)</c:v>
                </c:pt>
                <c:pt idx="4">
                  <c:v>2018 года               (факт)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189923.8</c:v>
                </c:pt>
                <c:pt idx="1">
                  <c:v>193650.2</c:v>
                </c:pt>
                <c:pt idx="2">
                  <c:v>211146.5</c:v>
                </c:pt>
                <c:pt idx="3">
                  <c:v>177223.8</c:v>
                </c:pt>
                <c:pt idx="4">
                  <c:v>130993.8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dLbls>
            <c:txPr>
              <a:bodyPr/>
              <a:lstStyle/>
              <a:p>
                <a:pPr>
                  <a:defRPr sz="10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Лист1!$A$2:$A$6</c:f>
              <c:strCache>
                <c:ptCount val="5"/>
                <c:pt idx="0">
                  <c:v>2022 год </c:v>
                </c:pt>
                <c:pt idx="1">
                  <c:v>2021 год </c:v>
                </c:pt>
                <c:pt idx="2">
                  <c:v>2020 год</c:v>
                </c:pt>
                <c:pt idx="3">
                  <c:v>2019 год                      (оценка)</c:v>
                </c:pt>
                <c:pt idx="4">
                  <c:v>2018 года               (факт)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404155.6</c:v>
                </c:pt>
                <c:pt idx="1">
                  <c:v>387580.2</c:v>
                </c:pt>
                <c:pt idx="2">
                  <c:v>378820</c:v>
                </c:pt>
                <c:pt idx="3">
                  <c:v>355268.8</c:v>
                </c:pt>
                <c:pt idx="4">
                  <c:v>339301.9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Лист1!$A$2:$A$6</c:f>
              <c:strCache>
                <c:ptCount val="5"/>
                <c:pt idx="0">
                  <c:v>2022 год </c:v>
                </c:pt>
                <c:pt idx="1">
                  <c:v>2021 год </c:v>
                </c:pt>
                <c:pt idx="2">
                  <c:v>2020 год</c:v>
                </c:pt>
                <c:pt idx="3">
                  <c:v>2019 год                      (оценка)</c:v>
                </c:pt>
                <c:pt idx="4">
                  <c:v>2018 года               (факт)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3882.5</c:v>
                </c:pt>
                <c:pt idx="1">
                  <c:v>3882.5</c:v>
                </c:pt>
                <c:pt idx="2">
                  <c:v>3884</c:v>
                </c:pt>
                <c:pt idx="3">
                  <c:v>5392.7</c:v>
                </c:pt>
                <c:pt idx="4">
                  <c:v>5527.4</c:v>
                </c:pt>
              </c:numCache>
            </c:numRef>
          </c:val>
        </c:ser>
        <c:dLbls>
          <c:showVal val="1"/>
        </c:dLbls>
        <c:gapWidth val="75"/>
        <c:overlap val="100"/>
        <c:axId val="185335168"/>
        <c:axId val="183837824"/>
      </c:barChart>
      <c:catAx>
        <c:axId val="185335168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9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3837824"/>
        <c:crosses val="autoZero"/>
        <c:auto val="1"/>
        <c:lblAlgn val="ctr"/>
        <c:lblOffset val="100"/>
      </c:catAx>
      <c:valAx>
        <c:axId val="183837824"/>
        <c:scaling>
          <c:orientation val="minMax"/>
        </c:scaling>
        <c:axPos val="b"/>
        <c:majorGridlines/>
        <c:minorGridlines/>
        <c:numFmt formatCode="General" sourceLinked="1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85335168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b"/>
      <c:layout>
        <c:manualLayout>
          <c:xMode val="edge"/>
          <c:yMode val="edge"/>
          <c:x val="1.2785865351135411E-2"/>
          <c:y val="0.79323923197394408"/>
          <c:w val="0.85722405972133797"/>
          <c:h val="6.2514237108257334E-2"/>
        </c:manualLayout>
      </c:layout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6561317159747899"/>
          <c:y val="1.4598540145985401E-2"/>
          <c:w val="0.60088487461364715"/>
          <c:h val="0.64102996452473071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1F497D">
                <a:lumMod val="40000"/>
                <a:lumOff val="60000"/>
                <a:tint val="66000"/>
                <a:satMod val="160000"/>
              </a:srgb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Лист1!$A$2:$A$6</c:f>
              <c:strCache>
                <c:ptCount val="5"/>
                <c:pt idx="0">
                  <c:v>2022 год (прогноз)</c:v>
                </c:pt>
                <c:pt idx="1">
                  <c:v>2021 год (прогноз)</c:v>
                </c:pt>
                <c:pt idx="2">
                  <c:v>2020 год (прогноз)</c:v>
                </c:pt>
                <c:pt idx="3">
                  <c:v>2019 год            (оценка)</c:v>
                </c:pt>
                <c:pt idx="4">
                  <c:v>2018 года                       (факт)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0.17820410489414651</c:v>
                </c:pt>
                <c:pt idx="1">
                  <c:v>0.18295236793799638</c:v>
                </c:pt>
                <c:pt idx="2" formatCode="0.0%">
                  <c:v>0.25549942007113946</c:v>
                </c:pt>
                <c:pt idx="3">
                  <c:v>0.27989713453077975</c:v>
                </c:pt>
                <c:pt idx="4">
                  <c:v>0.35890635650270886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9933">
                <a:tint val="66000"/>
                <a:satMod val="160000"/>
              </a:srgb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Лист1!$A$2:$A$6</c:f>
              <c:strCache>
                <c:ptCount val="5"/>
                <c:pt idx="0">
                  <c:v>2022 год (прогноз)</c:v>
                </c:pt>
                <c:pt idx="1">
                  <c:v>2021 год (прогноз)</c:v>
                </c:pt>
                <c:pt idx="2">
                  <c:v>2020 год (прогноз)</c:v>
                </c:pt>
                <c:pt idx="3">
                  <c:v>2019 год            (оценка)</c:v>
                </c:pt>
                <c:pt idx="4">
                  <c:v>2018 года                       (факт)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0.26101773815692253</c:v>
                </c:pt>
                <c:pt idx="1">
                  <c:v>0.2704117709469388</c:v>
                </c:pt>
                <c:pt idx="2" formatCode="0.0%">
                  <c:v>0.26471085873851669</c:v>
                </c:pt>
                <c:pt idx="3">
                  <c:v>0.23726130126505421</c:v>
                </c:pt>
                <c:pt idx="4">
                  <c:v>0.1764926766219535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Лист1!$A$2:$A$6</c:f>
              <c:strCache>
                <c:ptCount val="5"/>
                <c:pt idx="0">
                  <c:v>2022 год (прогноз)</c:v>
                </c:pt>
                <c:pt idx="1">
                  <c:v>2021 год (прогноз)</c:v>
                </c:pt>
                <c:pt idx="2">
                  <c:v>2020 год (прогноз)</c:v>
                </c:pt>
                <c:pt idx="3">
                  <c:v>2019 год            (оценка)</c:v>
                </c:pt>
                <c:pt idx="4">
                  <c:v>2018 года                       (факт)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0.55544232614901223</c:v>
                </c:pt>
                <c:pt idx="1">
                  <c:v>0.54121436442897153</c:v>
                </c:pt>
                <c:pt idx="2" formatCode="0.0%">
                  <c:v>0.47492033970406816</c:v>
                </c:pt>
                <c:pt idx="3">
                  <c:v>0.47562199764859037</c:v>
                </c:pt>
                <c:pt idx="4">
                  <c:v>0.45715370127375832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Лист1!$A$2:$A$6</c:f>
              <c:strCache>
                <c:ptCount val="5"/>
                <c:pt idx="0">
                  <c:v>2022 год (прогноз)</c:v>
                </c:pt>
                <c:pt idx="1">
                  <c:v>2021 год (прогноз)</c:v>
                </c:pt>
                <c:pt idx="2">
                  <c:v>2020 год (прогноз)</c:v>
                </c:pt>
                <c:pt idx="3">
                  <c:v>2019 год            (оценка)</c:v>
                </c:pt>
                <c:pt idx="4">
                  <c:v>2018 года                       (факт)</c:v>
                </c:pt>
              </c:strCache>
            </c:strRef>
          </c:cat>
          <c:val>
            <c:numRef>
              <c:f>Лист1!$E$2:$E$6</c:f>
              <c:numCache>
                <c:formatCode>0%</c:formatCode>
                <c:ptCount val="5"/>
                <c:pt idx="0">
                  <c:v>5.3358307999188921E-3</c:v>
                </c:pt>
                <c:pt idx="1">
                  <c:v>5.4214966860935748E-3</c:v>
                </c:pt>
                <c:pt idx="2" formatCode="0.0%">
                  <c:v>4.8693564126080701E-3</c:v>
                </c:pt>
                <c:pt idx="3">
                  <c:v>7.2195665555758225E-3</c:v>
                </c:pt>
                <c:pt idx="4">
                  <c:v>7.4472656015795178E-3</c:v>
                </c:pt>
              </c:numCache>
            </c:numRef>
          </c:val>
        </c:ser>
        <c:dLbls>
          <c:showVal val="1"/>
        </c:dLbls>
        <c:gapWidth val="75"/>
        <c:overlap val="100"/>
        <c:axId val="124478592"/>
        <c:axId val="124480128"/>
      </c:barChart>
      <c:catAx>
        <c:axId val="124478592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9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4480128"/>
        <c:crosses val="autoZero"/>
        <c:auto val="1"/>
        <c:lblAlgn val="ctr"/>
        <c:lblOffset val="100"/>
      </c:catAx>
      <c:valAx>
        <c:axId val="124480128"/>
        <c:scaling>
          <c:orientation val="minMax"/>
        </c:scaling>
        <c:axPos val="b"/>
        <c:majorGridlines/>
        <c:minorGridlines/>
        <c:numFmt formatCode="0%" sourceLinked="1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24478592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perspective val="30"/>
    </c:view3D>
    <c:plotArea>
      <c:layout>
        <c:manualLayout>
          <c:layoutTarget val="inner"/>
          <c:xMode val="edge"/>
          <c:yMode val="edge"/>
          <c:x val="2.0831039988466176E-2"/>
          <c:y val="0.18728735362748308"/>
          <c:w val="0.55479083318381794"/>
          <c:h val="0.757346580251406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explosion val="18"/>
          <c:dLbls>
            <c:dLbl>
              <c:idx val="10"/>
              <c:layout>
                <c:manualLayout>
                  <c:x val="9.9219386408860508E-2"/>
                  <c:y val="-8.9060540784413403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Лист1!$A$2:$A$13</c:f>
              <c:strCache>
                <c:ptCount val="12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 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Здравоохранение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Обслуживание государственного и муниципального долга</c:v>
                </c:pt>
                <c:pt idx="11">
                  <c:v>Межбюджетные трансферты общего характера бюджетам субъектов Российской Федерации и муниципальных образований</c:v>
                </c:pt>
              </c:strCache>
            </c:strRef>
          </c:cat>
          <c:val>
            <c:numRef>
              <c:f>Лист1!$B$2:$B$13</c:f>
              <c:numCache>
                <c:formatCode>0.00%</c:formatCode>
                <c:ptCount val="12"/>
                <c:pt idx="0">
                  <c:v>8.7100000000000025E-2</c:v>
                </c:pt>
                <c:pt idx="1">
                  <c:v>1.5000000000000015E-3</c:v>
                </c:pt>
                <c:pt idx="2">
                  <c:v>1.0000000000000015E-4</c:v>
                </c:pt>
                <c:pt idx="3">
                  <c:v>8.280000000000004E-2</c:v>
                </c:pt>
                <c:pt idx="4">
                  <c:v>6.4199999999999993E-2</c:v>
                </c:pt>
                <c:pt idx="5">
                  <c:v>0.54010000000000002</c:v>
                </c:pt>
                <c:pt idx="6">
                  <c:v>0.1406</c:v>
                </c:pt>
                <c:pt idx="7">
                  <c:v>1.2999999999999984E-3</c:v>
                </c:pt>
                <c:pt idx="8">
                  <c:v>3.670000000000001E-2</c:v>
                </c:pt>
                <c:pt idx="9">
                  <c:v>1.0000000000000015E-4</c:v>
                </c:pt>
                <c:pt idx="10">
                  <c:v>4.0000000000000034E-4</c:v>
                </c:pt>
                <c:pt idx="11">
                  <c:v>4.5100000000000001E-2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565897304025061"/>
          <c:y val="0"/>
          <c:w val="0.42320894152668698"/>
          <c:h val="1"/>
        </c:manualLayout>
      </c:layout>
      <c:txPr>
        <a:bodyPr/>
        <a:lstStyle/>
        <a:p>
          <a:pPr>
            <a:defRPr sz="1050" kern="1200" spc="20" baseline="0"/>
          </a:pPr>
          <a:endParaRPr lang="ru-RU"/>
        </a:p>
      </c:txPr>
    </c:legend>
    <c:plotVisOnly val="1"/>
    <c:dispBlanksAs val="zero"/>
  </c:chart>
  <c:spPr>
    <a:solidFill>
      <a:schemeClr val="bg1">
        <a:lumMod val="95000"/>
      </a:schemeClr>
    </a:solidFill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spPr>
              <a:solidFill>
                <a:srgbClr val="FF9933"/>
              </a:solidFill>
            </c:spPr>
          </c:dPt>
          <c:dLbls>
            <c:dLbl>
              <c:idx val="0"/>
              <c:layout>
                <c:manualLayout>
                  <c:x val="7.4296841927017233E-3"/>
                  <c:y val="-2.4022343119186419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Субвенции</c:v>
                </c:pt>
                <c:pt idx="1">
                  <c:v>Дотации</c:v>
                </c:pt>
                <c:pt idx="2">
                  <c:v>Субсидии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0.46</c:v>
                </c:pt>
                <c:pt idx="1">
                  <c:v>0.3600000000000001</c:v>
                </c:pt>
                <c:pt idx="2">
                  <c:v>0.18000000000000005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B62-4065-8001-4DE8956CF7D4}"/>
            </c:ext>
          </c:extLst>
        </c:ser>
        <c:dLbls/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dirty="0"/>
              <a:t>Расходы </a:t>
            </a:r>
            <a:r>
              <a:rPr lang="ru-RU" dirty="0" smtClean="0"/>
              <a:t>бюджета</a:t>
            </a:r>
          </a:p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 </a:t>
            </a:r>
            <a:r>
              <a:rPr lang="ru-RU" dirty="0"/>
              <a:t>в 2020 году</a:t>
            </a:r>
          </a:p>
        </c:rich>
      </c:tx>
      <c:layout>
        <c:manualLayout>
          <c:xMode val="edge"/>
          <c:yMode val="edge"/>
          <c:x val="0.10925016439220873"/>
          <c:y val="1.9180691200813545E-3"/>
        </c:manualLayout>
      </c:layout>
    </c:title>
    <c:plotArea>
      <c:layout>
        <c:manualLayout>
          <c:layoutTarget val="inner"/>
          <c:xMode val="edge"/>
          <c:yMode val="edge"/>
          <c:x val="0.22877334054145912"/>
          <c:y val="0.13556231995767171"/>
          <c:w val="0.39678700641199405"/>
          <c:h val="0.578188224007594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в 2020 году</c:v>
                </c:pt>
              </c:strCache>
            </c:strRef>
          </c:tx>
          <c:dPt>
            <c:idx val="0"/>
            <c:spPr>
              <a:solidFill>
                <a:srgbClr val="0099CC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</c:dLbl>
            <c:dLbl>
              <c:idx val="1"/>
              <c:layout>
                <c:manualLayout>
                  <c:x val="4.8555437501696594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  <c:showPercent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Программные расходы бюджета</c:v>
                </c:pt>
                <c:pt idx="1">
                  <c:v>Непрограммные расходы бюджета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0.92900000000000005</c:v>
                </c:pt>
                <c:pt idx="1">
                  <c:v>7.0999999999999994E-2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9405218830180984E-2"/>
          <c:y val="0.60464697873083972"/>
          <c:w val="0.70403785181073686"/>
          <c:h val="0.36714419301650131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</c:chart>
  <c:spPr>
    <a:effectLst/>
  </c:spPr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3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2446.3000000000002</c:v>
                </c:pt>
                <c:pt idx="1">
                  <c:v>3033.5</c:v>
                </c:pt>
                <c:pt idx="2">
                  <c:v>3152.5</c:v>
                </c:pt>
                <c:pt idx="3">
                  <c:v>3205</c:v>
                </c:pt>
                <c:pt idx="4">
                  <c:v>3205</c:v>
                </c:pt>
              </c:numCache>
            </c:numRef>
          </c:val>
        </c:ser>
        <c:dLbls>
          <c:showVal val="1"/>
        </c:dLbls>
        <c:axId val="190363520"/>
        <c:axId val="190365056"/>
      </c:barChart>
      <c:catAx>
        <c:axId val="190363520"/>
        <c:scaling>
          <c:orientation val="minMax"/>
        </c:scaling>
        <c:axPos val="b"/>
        <c:tickLblPos val="nextTo"/>
        <c:crossAx val="190365056"/>
        <c:crosses val="autoZero"/>
        <c:auto val="1"/>
        <c:lblAlgn val="ctr"/>
        <c:lblOffset val="100"/>
      </c:catAx>
      <c:valAx>
        <c:axId val="190365056"/>
        <c:scaling>
          <c:orientation val="minMax"/>
        </c:scaling>
        <c:axPos val="l"/>
        <c:majorGridlines/>
        <c:numFmt formatCode="0.0" sourceLinked="1"/>
        <c:tickLblPos val="nextTo"/>
        <c:crossAx val="1903635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3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dLbls>
            <c:dLbl>
              <c:idx val="4"/>
              <c:layout>
                <c:manualLayout>
                  <c:x val="2.3952095808383235E-2"/>
                  <c:y val="0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134607.6</c:v>
                </c:pt>
                <c:pt idx="1">
                  <c:v>97551.2</c:v>
                </c:pt>
                <c:pt idx="2">
                  <c:v>143735.9</c:v>
                </c:pt>
                <c:pt idx="3">
                  <c:v>117504.4</c:v>
                </c:pt>
                <c:pt idx="4">
                  <c:v>105153.4</c:v>
                </c:pt>
              </c:numCache>
            </c:numRef>
          </c:val>
        </c:ser>
        <c:dLbls>
          <c:showVal val="1"/>
        </c:dLbls>
        <c:axId val="192018688"/>
        <c:axId val="187712640"/>
      </c:barChart>
      <c:catAx>
        <c:axId val="192018688"/>
        <c:scaling>
          <c:orientation val="minMax"/>
        </c:scaling>
        <c:axPos val="b"/>
        <c:tickLblPos val="nextTo"/>
        <c:crossAx val="187712640"/>
        <c:crosses val="autoZero"/>
        <c:auto val="1"/>
        <c:lblAlgn val="ctr"/>
        <c:lblOffset val="100"/>
      </c:catAx>
      <c:valAx>
        <c:axId val="187712640"/>
        <c:scaling>
          <c:orientation val="minMax"/>
        </c:scaling>
        <c:axPos val="l"/>
        <c:majorGridlines/>
        <c:numFmt formatCode="General" sourceLinked="1"/>
        <c:tickLblPos val="nextTo"/>
        <c:crossAx val="1920186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3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485987</c:v>
                </c:pt>
                <c:pt idx="1">
                  <c:v>498000.9</c:v>
                </c:pt>
                <c:pt idx="2">
                  <c:v>519331.1</c:v>
                </c:pt>
                <c:pt idx="3">
                  <c:v>532716.1</c:v>
                </c:pt>
                <c:pt idx="4" formatCode="0.0">
                  <c:v>552073</c:v>
                </c:pt>
              </c:numCache>
            </c:numRef>
          </c:val>
        </c:ser>
        <c:dLbls>
          <c:showVal val="1"/>
        </c:dLbls>
        <c:axId val="195272704"/>
        <c:axId val="195274240"/>
      </c:barChart>
      <c:catAx>
        <c:axId val="195272704"/>
        <c:scaling>
          <c:orientation val="minMax"/>
        </c:scaling>
        <c:axPos val="b"/>
        <c:tickLblPos val="nextTo"/>
        <c:crossAx val="195274240"/>
        <c:crosses val="autoZero"/>
        <c:auto val="1"/>
        <c:lblAlgn val="ctr"/>
        <c:lblOffset val="100"/>
      </c:catAx>
      <c:valAx>
        <c:axId val="195274240"/>
        <c:scaling>
          <c:orientation val="minMax"/>
        </c:scaling>
        <c:axPos val="l"/>
        <c:majorGridlines/>
        <c:numFmt formatCode="0.0" sourceLinked="1"/>
        <c:tickLblPos val="nextTo"/>
        <c:crossAx val="1952727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3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660066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dLbls>
            <c:dLbl>
              <c:idx val="4"/>
              <c:layout>
                <c:manualLayout>
                  <c:x val="1.9960079840319542E-2"/>
                  <c:y val="-3.0054297618933199E-17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147091.9</c:v>
                </c:pt>
                <c:pt idx="1">
                  <c:v>157769.5</c:v>
                </c:pt>
                <c:pt idx="2">
                  <c:v>151203.79999999999</c:v>
                </c:pt>
                <c:pt idx="3">
                  <c:v>156044.79999999999</c:v>
                </c:pt>
                <c:pt idx="4">
                  <c:v>161453.9</c:v>
                </c:pt>
              </c:numCache>
            </c:numRef>
          </c:val>
        </c:ser>
        <c:dLbls>
          <c:showVal val="1"/>
        </c:dLbls>
        <c:axId val="204136448"/>
        <c:axId val="204137984"/>
      </c:barChart>
      <c:catAx>
        <c:axId val="204136448"/>
        <c:scaling>
          <c:orientation val="minMax"/>
        </c:scaling>
        <c:axPos val="b"/>
        <c:tickLblPos val="nextTo"/>
        <c:crossAx val="204137984"/>
        <c:crosses val="autoZero"/>
        <c:auto val="1"/>
        <c:lblAlgn val="ctr"/>
        <c:lblOffset val="100"/>
      </c:catAx>
      <c:valAx>
        <c:axId val="204137984"/>
        <c:scaling>
          <c:orientation val="minMax"/>
        </c:scaling>
        <c:axPos val="l"/>
        <c:majorGridlines/>
        <c:numFmt formatCode="General" sourceLinked="1"/>
        <c:tickLblPos val="nextTo"/>
        <c:crossAx val="2041364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3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21189.9</c:v>
                </c:pt>
                <c:pt idx="1">
                  <c:v>22256.400000000001</c:v>
                </c:pt>
                <c:pt idx="2">
                  <c:v>23465.3</c:v>
                </c:pt>
                <c:pt idx="3" formatCode="0.0">
                  <c:v>22748</c:v>
                </c:pt>
                <c:pt idx="4">
                  <c:v>23206.1</c:v>
                </c:pt>
              </c:numCache>
            </c:numRef>
          </c:val>
        </c:ser>
        <c:dLbls>
          <c:showVal val="1"/>
        </c:dLbls>
        <c:axId val="204368512"/>
        <c:axId val="204595584"/>
      </c:barChart>
      <c:catAx>
        <c:axId val="204368512"/>
        <c:scaling>
          <c:orientation val="minMax"/>
        </c:scaling>
        <c:axPos val="b"/>
        <c:tickLblPos val="nextTo"/>
        <c:crossAx val="204595584"/>
        <c:crosses val="autoZero"/>
        <c:auto val="1"/>
        <c:lblAlgn val="ctr"/>
        <c:lblOffset val="100"/>
      </c:catAx>
      <c:valAx>
        <c:axId val="204595584"/>
        <c:scaling>
          <c:orientation val="minMax"/>
        </c:scaling>
        <c:axPos val="l"/>
        <c:majorGridlines/>
        <c:numFmt formatCode="General" sourceLinked="1"/>
        <c:tickLblPos val="nextTo"/>
        <c:crossAx val="2043685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3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5736.9</c:v>
                </c:pt>
                <c:pt idx="1">
                  <c:v>9595</c:v>
                </c:pt>
                <c:pt idx="2">
                  <c:v>12893</c:v>
                </c:pt>
                <c:pt idx="3">
                  <c:v>11144</c:v>
                </c:pt>
                <c:pt idx="4">
                  <c:v>10994</c:v>
                </c:pt>
              </c:numCache>
            </c:numRef>
          </c:val>
        </c:ser>
        <c:dLbls>
          <c:showVal val="1"/>
        </c:dLbls>
        <c:axId val="204416896"/>
        <c:axId val="204418432"/>
      </c:barChart>
      <c:catAx>
        <c:axId val="204416896"/>
        <c:scaling>
          <c:orientation val="minMax"/>
        </c:scaling>
        <c:axPos val="b"/>
        <c:tickLblPos val="nextTo"/>
        <c:crossAx val="204418432"/>
        <c:crosses val="autoZero"/>
        <c:auto val="1"/>
        <c:lblAlgn val="ctr"/>
        <c:lblOffset val="100"/>
      </c:catAx>
      <c:valAx>
        <c:axId val="204418432"/>
        <c:scaling>
          <c:orientation val="minMax"/>
        </c:scaling>
        <c:axPos val="l"/>
        <c:majorGridlines/>
        <c:numFmt formatCode="General" sourceLinked="1"/>
        <c:tickLblPos val="nextTo"/>
        <c:crossAx val="2044168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3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66341.600000000006</c:v>
                </c:pt>
                <c:pt idx="1">
                  <c:v>71148.800000000003</c:v>
                </c:pt>
                <c:pt idx="2">
                  <c:v>73447.100000000006</c:v>
                </c:pt>
                <c:pt idx="3">
                  <c:v>72708.7</c:v>
                </c:pt>
                <c:pt idx="4">
                  <c:v>70097.100000000006</c:v>
                </c:pt>
              </c:numCache>
            </c:numRef>
          </c:val>
        </c:ser>
        <c:dLbls>
          <c:showVal val="1"/>
        </c:dLbls>
        <c:axId val="205947648"/>
        <c:axId val="205949184"/>
      </c:barChart>
      <c:catAx>
        <c:axId val="205947648"/>
        <c:scaling>
          <c:orientation val="minMax"/>
        </c:scaling>
        <c:axPos val="b"/>
        <c:tickLblPos val="nextTo"/>
        <c:crossAx val="205949184"/>
        <c:crosses val="autoZero"/>
        <c:auto val="1"/>
        <c:lblAlgn val="ctr"/>
        <c:lblOffset val="100"/>
      </c:catAx>
      <c:valAx>
        <c:axId val="205949184"/>
        <c:scaling>
          <c:orientation val="minMax"/>
        </c:scaling>
        <c:axPos val="l"/>
        <c:majorGridlines/>
        <c:numFmt formatCode="General" sourceLinked="1"/>
        <c:tickLblPos val="nextTo"/>
        <c:crossAx val="2059476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3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9BBB59">
                    <a:lumMod val="60000"/>
                    <a:lumOff val="40000"/>
                    <a:shade val="30000"/>
                    <a:satMod val="115000"/>
                  </a:srgbClr>
                </a:gs>
                <a:gs pos="50000">
                  <a:srgbClr val="9BBB59">
                    <a:lumMod val="60000"/>
                    <a:lumOff val="40000"/>
                    <a:shade val="67500"/>
                    <a:satMod val="115000"/>
                  </a:srgbClr>
                </a:gs>
                <a:gs pos="100000">
                  <a:srgbClr val="9BBB59">
                    <a:lumMod val="60000"/>
                    <a:lumOff val="40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>
                  <c:v>103.2</c:v>
                </c:pt>
                <c:pt idx="1">
                  <c:v>75</c:v>
                </c:pt>
                <c:pt idx="2">
                  <c:v>90</c:v>
                </c:pt>
                <c:pt idx="3">
                  <c:v>90</c:v>
                </c:pt>
                <c:pt idx="4">
                  <c:v>90</c:v>
                </c:pt>
              </c:numCache>
            </c:numRef>
          </c:val>
        </c:ser>
        <c:dLbls>
          <c:showVal val="1"/>
        </c:dLbls>
        <c:axId val="178687360"/>
        <c:axId val="206177408"/>
      </c:barChart>
      <c:catAx>
        <c:axId val="178687360"/>
        <c:scaling>
          <c:orientation val="minMax"/>
        </c:scaling>
        <c:axPos val="b"/>
        <c:tickLblPos val="nextTo"/>
        <c:crossAx val="206177408"/>
        <c:crosses val="autoZero"/>
        <c:auto val="1"/>
        <c:lblAlgn val="ctr"/>
        <c:lblOffset val="100"/>
      </c:catAx>
      <c:valAx>
        <c:axId val="206177408"/>
        <c:scaling>
          <c:orientation val="minMax"/>
        </c:scaling>
        <c:axPos val="l"/>
        <c:majorGridlines/>
        <c:numFmt formatCode="0.00" sourceLinked="1"/>
        <c:tickLblPos val="nextTo"/>
        <c:crossAx val="1786873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3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1F497D">
                    <a:lumMod val="60000"/>
                    <a:lumOff val="40000"/>
                    <a:shade val="30000"/>
                    <a:satMod val="115000"/>
                  </a:srgbClr>
                </a:gs>
                <a:gs pos="50000">
                  <a:srgbClr val="1F497D">
                    <a:lumMod val="60000"/>
                    <a:lumOff val="40000"/>
                    <a:shade val="67500"/>
                    <a:satMod val="115000"/>
                  </a:srgbClr>
                </a:gs>
                <a:gs pos="100000">
                  <a:srgbClr val="1F497D">
                    <a:lumMod val="60000"/>
                    <a:lumOff val="40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dLbls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>
                  <c:v>202.8</c:v>
                </c:pt>
                <c:pt idx="1">
                  <c:v>90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dLbls>
          <c:showVal val="1"/>
        </c:dLbls>
        <c:axId val="206444800"/>
        <c:axId val="206450688"/>
      </c:barChart>
      <c:catAx>
        <c:axId val="206444800"/>
        <c:scaling>
          <c:orientation val="minMax"/>
        </c:scaling>
        <c:axPos val="b"/>
        <c:tickLblPos val="nextTo"/>
        <c:crossAx val="206450688"/>
        <c:crosses val="autoZero"/>
        <c:auto val="1"/>
        <c:lblAlgn val="ctr"/>
        <c:lblOffset val="100"/>
      </c:catAx>
      <c:valAx>
        <c:axId val="206450688"/>
        <c:scaling>
          <c:orientation val="minMax"/>
        </c:scaling>
        <c:axPos val="l"/>
        <c:majorGridlines/>
        <c:numFmt formatCode="0.00" sourceLinked="1"/>
        <c:tickLblPos val="nextTo"/>
        <c:crossAx val="2064448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spPr>
              <a:solidFill>
                <a:srgbClr val="FF9933"/>
              </a:solidFill>
            </c:spPr>
          </c:dPt>
          <c:dLbls>
            <c:dLbl>
              <c:idx val="0"/>
              <c:layout>
                <c:manualLayout>
                  <c:x val="3.5573551311149534E-3"/>
                  <c:y val="-1.768005325049922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8F-4831-8360-10A5E5EEFE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Субвенции</c:v>
                </c:pt>
                <c:pt idx="1">
                  <c:v>Дотации</c:v>
                </c:pt>
                <c:pt idx="2">
                  <c:v>Субсидии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0.48000000000000032</c:v>
                </c:pt>
                <c:pt idx="1">
                  <c:v>0.28000000000000008</c:v>
                </c:pt>
                <c:pt idx="2">
                  <c:v>0.24000000000000021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8F-4831-8360-10A5E5EEFE0D}"/>
            </c:ext>
          </c:extLst>
        </c:ser>
        <c:dLbls/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3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C0504D">
                    <a:lumMod val="75000"/>
                    <a:shade val="30000"/>
                    <a:satMod val="115000"/>
                  </a:srgbClr>
                </a:gs>
                <a:gs pos="50000">
                  <a:srgbClr val="C0504D">
                    <a:lumMod val="75000"/>
                    <a:shade val="67500"/>
                    <a:satMod val="115000"/>
                  </a:srgbClr>
                </a:gs>
                <a:gs pos="100000">
                  <a:srgbClr val="C0504D">
                    <a:lumMod val="75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dLbls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50</c:v>
                </c:pt>
                <c:pt idx="1">
                  <c:v>89.9</c:v>
                </c:pt>
                <c:pt idx="2">
                  <c:v>250</c:v>
                </c:pt>
                <c:pt idx="3">
                  <c:v>250</c:v>
                </c:pt>
                <c:pt idx="4">
                  <c:v>250</c:v>
                </c:pt>
              </c:numCache>
            </c:numRef>
          </c:val>
        </c:ser>
        <c:dLbls>
          <c:showVal val="1"/>
        </c:dLbls>
        <c:axId val="206374400"/>
        <c:axId val="206375936"/>
      </c:barChart>
      <c:catAx>
        <c:axId val="206374400"/>
        <c:scaling>
          <c:orientation val="minMax"/>
        </c:scaling>
        <c:axPos val="b"/>
        <c:tickLblPos val="nextTo"/>
        <c:crossAx val="206375936"/>
        <c:crosses val="autoZero"/>
        <c:auto val="1"/>
        <c:lblAlgn val="ctr"/>
        <c:lblOffset val="100"/>
      </c:catAx>
      <c:valAx>
        <c:axId val="206375936"/>
        <c:scaling>
          <c:orientation val="minMax"/>
        </c:scaling>
        <c:axPos val="l"/>
        <c:majorGridlines/>
        <c:numFmt formatCode="0.0" sourceLinked="1"/>
        <c:tickLblPos val="nextTo"/>
        <c:crossAx val="2063744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2"/>
  <c:chart>
    <c:autoTitleDeleted val="1"/>
    <c:view3D>
      <c:rotX val="25"/>
      <c:hPercent val="37"/>
      <c:rotY val="27"/>
      <c:depthPercent val="60"/>
      <c:rAngAx val="1"/>
    </c:view3D>
    <c:plotArea>
      <c:layout>
        <c:manualLayout>
          <c:layoutTarget val="inner"/>
          <c:xMode val="edge"/>
          <c:yMode val="edge"/>
          <c:x val="1.9828751689950509E-2"/>
          <c:y val="0"/>
          <c:w val="0.9603424966201014"/>
          <c:h val="0.87588484054895666"/>
        </c:manualLayout>
      </c:layout>
      <c:bar3D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numFmt formatCode="#,##0.0" sourceLinked="0"/>
            <c:showVal val="1"/>
          </c:dLbls>
          <c:cat>
            <c:strRef>
              <c:f>Sheet1!$B$1:$I$1</c:f>
              <c:strCache>
                <c:ptCount val="8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  <c:pt idx="3">
                  <c:v>2018г.</c:v>
                </c:pt>
                <c:pt idx="4">
                  <c:v>2019г.</c:v>
                </c:pt>
                <c:pt idx="5">
                  <c:v>2020г.</c:v>
                </c:pt>
                <c:pt idx="6">
                  <c:v>2021г.</c:v>
                </c:pt>
                <c:pt idx="7">
                  <c:v>2022г.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36.5</c:v>
                </c:pt>
                <c:pt idx="1">
                  <c:v>48.6</c:v>
                </c:pt>
                <c:pt idx="2">
                  <c:v>37.9</c:v>
                </c:pt>
                <c:pt idx="3">
                  <c:v>39.200000000000003</c:v>
                </c:pt>
                <c:pt idx="4">
                  <c:v>27.4</c:v>
                </c:pt>
                <c:pt idx="5">
                  <c:v>25.2</c:v>
                </c:pt>
                <c:pt idx="6">
                  <c:v>20.3</c:v>
                </c:pt>
                <c:pt idx="7">
                  <c:v>15.5</c:v>
                </c:pt>
              </c:numCache>
            </c:numRef>
          </c:val>
        </c:ser>
        <c:dLbls>
          <c:showVal val="1"/>
        </c:dLbls>
        <c:shape val="cylinder"/>
        <c:axId val="208890112"/>
        <c:axId val="208891904"/>
        <c:axId val="0"/>
      </c:bar3DChart>
      <c:catAx>
        <c:axId val="208890112"/>
        <c:scaling>
          <c:orientation val="minMax"/>
        </c:scaling>
        <c:axPos val="l"/>
        <c:numFmt formatCode="General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208891904"/>
        <c:crossesAt val="0"/>
        <c:auto val="1"/>
        <c:lblAlgn val="ctr"/>
        <c:lblOffset val="100"/>
        <c:tickLblSkip val="1"/>
        <c:tickMarkSkip val="1"/>
      </c:catAx>
      <c:valAx>
        <c:axId val="208891904"/>
        <c:scaling>
          <c:orientation val="minMax"/>
          <c:max val="200"/>
          <c:min val="0"/>
        </c:scaling>
        <c:delete val="1"/>
        <c:axPos val="b"/>
        <c:numFmt formatCode="General" sourceLinked="1"/>
        <c:majorTickMark val="none"/>
        <c:tickLblPos val="none"/>
        <c:crossAx val="208890112"/>
        <c:crosses val="autoZero"/>
        <c:crossBetween val="between"/>
        <c:majorUnit val="100"/>
        <c:minorUnit val="1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spPr>
              <a:solidFill>
                <a:srgbClr val="FF9933"/>
              </a:solidFill>
            </c:spPr>
          </c:dPt>
          <c:dLbls>
            <c:dLbl>
              <c:idx val="0"/>
              <c:layout>
                <c:manualLayout>
                  <c:x val="3.3594359881687172E-2"/>
                  <c:y val="-2.94346121299890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F8-4397-B1B8-37C32DCE2E9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Субвенции</c:v>
                </c:pt>
                <c:pt idx="1">
                  <c:v>Дотации</c:v>
                </c:pt>
                <c:pt idx="2">
                  <c:v>Субсидии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0.47500000000000009</c:v>
                </c:pt>
                <c:pt idx="1">
                  <c:v>0.255</c:v>
                </c:pt>
                <c:pt idx="2">
                  <c:v>0.26500000000000001</c:v>
                </c:pt>
                <c:pt idx="3">
                  <c:v>5.0000000000000018E-3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7F8-4397-B1B8-37C32DCE2E91}"/>
            </c:ext>
          </c:extLst>
        </c:ser>
        <c:dLbls/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plotArea>
      <c:layout>
        <c:manualLayout>
          <c:layoutTarget val="inner"/>
          <c:xMode val="edge"/>
          <c:yMode val="edge"/>
          <c:x val="9.4745983438184508E-2"/>
          <c:y val="5.2933602972928026E-2"/>
          <c:w val="0.63398159467213699"/>
          <c:h val="0.78403817314027169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1.2912910498859441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-1.3437796726223118E-3"/>
                  <c:y val="5.3468004685557876E-3"/>
                </c:manualLayout>
              </c:layout>
              <c:showVal val="1"/>
            </c:dLbl>
            <c:dLbl>
              <c:idx val="2"/>
              <c:layout>
                <c:manualLayout>
                  <c:x val="1.7113182493956741E-3"/>
                  <c:y val="1.9633298634333263E-2"/>
                </c:manualLayout>
              </c:layout>
              <c:showVal val="1"/>
            </c:dLbl>
            <c:dLbl>
              <c:idx val="3"/>
              <c:layout>
                <c:manualLayout>
                  <c:x val="1.5758408582788321E-4"/>
                  <c:y val="-1.5149334264295065E-2"/>
                </c:manualLayout>
              </c:layout>
              <c:showVal val="1"/>
            </c:dLbl>
            <c:dLbl>
              <c:idx val="4"/>
              <c:layout>
                <c:manualLayout>
                  <c:x val="1.6589478442780986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год           (факт)</c:v>
                </c:pt>
                <c:pt idx="1">
                  <c:v>2019 год             (оценка)</c:v>
                </c:pt>
                <c:pt idx="2">
                  <c:v>       2020 год           </c:v>
                </c:pt>
                <c:pt idx="3">
                  <c:v>       2021 год          </c:v>
                </c:pt>
                <c:pt idx="4">
                  <c:v>       2022 год            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742205.4</c:v>
                </c:pt>
                <c:pt idx="1">
                  <c:v>740091.4</c:v>
                </c:pt>
                <c:pt idx="2">
                  <c:v>797649.6</c:v>
                </c:pt>
                <c:pt idx="3">
                  <c:v>788911.86000000022</c:v>
                </c:pt>
                <c:pt idx="4">
                  <c:v>801760.9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dLbls>
            <c:dLbl>
              <c:idx val="0"/>
              <c:layout>
                <c:manualLayout>
                  <c:x val="6.3267232345853713E-2"/>
                  <c:y val="-4.4557333271834833E-3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6.321486194073668E-2"/>
                  <c:y val="5.9404476091487934E-4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6.4586769022775894E-2"/>
                  <c:y val="5.9404476091487934E-4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6.7745197527454865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4"/>
              <c:layout>
                <c:manualLayout>
                  <c:x val="7.0721680732987083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0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год           (факт)</c:v>
                </c:pt>
                <c:pt idx="1">
                  <c:v>2019 год             (оценка)</c:v>
                </c:pt>
                <c:pt idx="2">
                  <c:v>       2020 год           </c:v>
                </c:pt>
                <c:pt idx="3">
                  <c:v>       2021 год          </c:v>
                </c:pt>
                <c:pt idx="4">
                  <c:v>       2022 год            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14203.3</c:v>
                </c:pt>
                <c:pt idx="1">
                  <c:v>13288.1</c:v>
                </c:pt>
                <c:pt idx="2">
                  <c:v>9867.7999999999956</c:v>
                </c:pt>
                <c:pt idx="3">
                  <c:v>9831.7000000000007</c:v>
                </c:pt>
                <c:pt idx="4">
                  <c:v>10088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1.838283971960699E-4"/>
                  <c:y val="-1.099062331756912E-2"/>
                </c:manualLayout>
              </c:layout>
              <c:showVal val="1"/>
            </c:dLbl>
            <c:dLbl>
              <c:idx val="1"/>
              <c:layout>
                <c:manualLayout>
                  <c:x val="1.838283971960699E-4"/>
                  <c:y val="-1.6040401405667558E-2"/>
                </c:manualLayout>
              </c:layout>
              <c:showVal val="1"/>
            </c:dLbl>
            <c:dLbl>
              <c:idx val="2"/>
              <c:layout>
                <c:manualLayout>
                  <c:x val="3.1077047623731739E-3"/>
                  <c:y val="-1.0693600937111575E-2"/>
                </c:manualLayout>
              </c:layout>
              <c:showVal val="1"/>
            </c:dLbl>
            <c:dLbl>
              <c:idx val="3"/>
              <c:layout>
                <c:manualLayout>
                  <c:x val="-1.3437796726223118E-3"/>
                  <c:y val="-1.6040799025989323E-2"/>
                </c:manualLayout>
              </c:layout>
              <c:showVal val="1"/>
            </c:dLbl>
            <c:dLbl>
              <c:idx val="4"/>
              <c:layout>
                <c:manualLayout>
                  <c:x val="3.1603116027283094E-3"/>
                  <c:y val="-2.1387201874223456E-2"/>
                </c:manualLayout>
              </c:layout>
              <c:showVal val="1"/>
            </c:dLbl>
            <c:txPr>
              <a:bodyPr/>
              <a:lstStyle/>
              <a:p>
                <a:pPr>
                  <a:defRPr sz="10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год           (факт)</c:v>
                </c:pt>
                <c:pt idx="1">
                  <c:v>2019 год             (оценка)</c:v>
                </c:pt>
                <c:pt idx="2">
                  <c:v>       2020 год           </c:v>
                </c:pt>
                <c:pt idx="3">
                  <c:v>       2021 год          </c:v>
                </c:pt>
                <c:pt idx="4">
                  <c:v>       2022 год            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183106.8</c:v>
                </c:pt>
                <c:pt idx="1">
                  <c:v>199732.5</c:v>
                </c:pt>
                <c:pt idx="2">
                  <c:v>196146</c:v>
                </c:pt>
                <c:pt idx="3">
                  <c:v>199464</c:v>
                </c:pt>
                <c:pt idx="4">
                  <c:v>202923.2</c:v>
                </c:pt>
              </c:numCache>
            </c:numRef>
          </c:val>
        </c:ser>
        <c:dLbls/>
        <c:gapWidth val="75"/>
        <c:overlap val="100"/>
        <c:axId val="179041408"/>
        <c:axId val="179042944"/>
      </c:barChart>
      <c:catAx>
        <c:axId val="17904140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5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9042944"/>
        <c:crosses val="autoZero"/>
        <c:auto val="1"/>
        <c:lblAlgn val="ctr"/>
        <c:lblOffset val="100"/>
      </c:catAx>
      <c:valAx>
        <c:axId val="179042944"/>
        <c:scaling>
          <c:orientation val="minMax"/>
          <c:max val="1100000"/>
          <c:min val="0"/>
        </c:scaling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#,##0.0" sourceLinked="1"/>
        <c:tickLblPos val="nextTo"/>
        <c:spPr>
          <a:ln>
            <a:prstDash val="solid"/>
          </a:ln>
        </c:spPr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9041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802002928336066"/>
          <c:y val="0.19429398933264241"/>
          <c:w val="0.22502735555698491"/>
          <c:h val="0.35436479755956996"/>
        </c:manualLayout>
      </c:layout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plotArea>
      <c:layout>
        <c:manualLayout>
          <c:layoutTarget val="inner"/>
          <c:xMode val="edge"/>
          <c:yMode val="edge"/>
          <c:x val="9.1336322261516764E-2"/>
          <c:y val="7.6790858459765701E-2"/>
          <c:w val="0.64960195805148857"/>
          <c:h val="0.72001872479354712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flip="none" rotWithShape="1">
              <a:gsLst>
                <a:gs pos="0">
                  <a:srgbClr val="33CCFF">
                    <a:tint val="66000"/>
                    <a:satMod val="160000"/>
                  </a:srgbClr>
                </a:gs>
                <a:gs pos="50000">
                  <a:srgbClr val="33CCFF">
                    <a:tint val="44500"/>
                    <a:satMod val="160000"/>
                  </a:srgbClr>
                </a:gs>
                <a:gs pos="100000">
                  <a:srgbClr val="33CCF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9.165736360464246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9.165736360464246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7.6381136337200974E-3"/>
                  <c:y val="-6.0975609756098404E-3"/>
                </c:manualLayout>
              </c:layout>
              <c:showVal val="1"/>
            </c:dLbl>
            <c:dLbl>
              <c:idx val="3"/>
              <c:layout>
                <c:manualLayout>
                  <c:x val="1.0693359087208141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1.2220981813952161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год           (факт)</c:v>
                </c:pt>
                <c:pt idx="1">
                  <c:v>2019 год             (оценка)</c:v>
                </c:pt>
                <c:pt idx="2">
                  <c:v>         2020 год         </c:v>
                </c:pt>
                <c:pt idx="3">
                  <c:v>         2021 год        </c:v>
                </c:pt>
                <c:pt idx="4">
                  <c:v>         2022 год          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0.78997254880546441</c:v>
                </c:pt>
                <c:pt idx="1">
                  <c:v>0.7784409576249508</c:v>
                </c:pt>
                <c:pt idx="2">
                  <c:v>0.79473815623843624</c:v>
                </c:pt>
                <c:pt idx="3">
                  <c:v>0.79032847637419279</c:v>
                </c:pt>
                <c:pt idx="4">
                  <c:v>0.79008961716625825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dLbls>
            <c:dLbl>
              <c:idx val="0"/>
              <c:layout>
                <c:manualLayout>
                  <c:x val="6.0713260704331862E-2"/>
                  <c:y val="6.0976213051903037E-3"/>
                </c:manualLayout>
              </c:layout>
              <c:showVal val="1"/>
            </c:dLbl>
            <c:dLbl>
              <c:idx val="1"/>
              <c:layout>
                <c:manualLayout>
                  <c:x val="6.6627987984593323E-2"/>
                  <c:y val="-6.0980335573236734E-3"/>
                </c:manualLayout>
              </c:layout>
              <c:showVal val="1"/>
            </c:dLbl>
            <c:dLbl>
              <c:idx val="2"/>
              <c:layout>
                <c:manualLayout>
                  <c:x val="6.5139539520236434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6.3651091055879336E-2"/>
                  <c:y val="-6.9596405161397208E-3"/>
                </c:manualLayout>
              </c:layout>
              <c:showVal val="1"/>
            </c:dLbl>
            <c:dLbl>
              <c:idx val="4"/>
              <c:layout>
                <c:manualLayout>
                  <c:x val="6.5139539520236434E-2"/>
                  <c:y val="-1.219565486251391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год           (факт)</c:v>
                </c:pt>
                <c:pt idx="1">
                  <c:v>2019 год             (оценка)</c:v>
                </c:pt>
                <c:pt idx="2">
                  <c:v>         2020 год         </c:v>
                </c:pt>
                <c:pt idx="3">
                  <c:v>         2021 год        </c:v>
                </c:pt>
                <c:pt idx="4">
                  <c:v>         2022 год          </c:v>
                </c:pt>
              </c:strCache>
            </c:strRef>
          </c:cat>
          <c:val>
            <c:numRef>
              <c:f>Лист1!$C$2:$C$6</c:f>
              <c:numCache>
                <c:formatCode>0.0%</c:formatCode>
                <c:ptCount val="5"/>
                <c:pt idx="0">
                  <c:v>1.511875417199292E-2</c:v>
                </c:pt>
                <c:pt idx="1">
                  <c:v>1.382072302389486E-2</c:v>
                </c:pt>
                <c:pt idx="2">
                  <c:v>9.8317822489093539E-3</c:v>
                </c:pt>
                <c:pt idx="3">
                  <c:v>9.8493543767590834E-3</c:v>
                </c:pt>
                <c:pt idx="4">
                  <c:v>9.9411483622776006E-3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1.3748604540696169E-2"/>
                  <c:y val="-1.2195121951219513E-2"/>
                </c:manualLayout>
              </c:layout>
              <c:showVal val="1"/>
            </c:dLbl>
            <c:dLbl>
              <c:idx val="1"/>
              <c:layout>
                <c:manualLayout>
                  <c:x val="1.5276227267440191E-2"/>
                  <c:y val="-1.8292682926829264E-2"/>
                </c:manualLayout>
              </c:layout>
              <c:showVal val="1"/>
            </c:dLbl>
            <c:dLbl>
              <c:idx val="2"/>
              <c:layout>
                <c:manualLayout>
                  <c:x val="1.0693359087208141E-2"/>
                  <c:y val="-1.8292682926829264E-2"/>
                </c:manualLayout>
              </c:layout>
              <c:showVal val="1"/>
            </c:dLbl>
            <c:dLbl>
              <c:idx val="3"/>
              <c:layout>
                <c:manualLayout>
                  <c:x val="9.165736360464246E-3"/>
                  <c:y val="-1.2195121951219513E-2"/>
                </c:manualLayout>
              </c:layout>
              <c:showVal val="1"/>
            </c:dLbl>
            <c:dLbl>
              <c:idx val="4"/>
              <c:layout>
                <c:manualLayout>
                  <c:x val="1.3748604540696169E-2"/>
                  <c:y val="-1.219512195121951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год           (факт)</c:v>
                </c:pt>
                <c:pt idx="1">
                  <c:v>2019 год             (оценка)</c:v>
                </c:pt>
                <c:pt idx="2">
                  <c:v>         2020 год         </c:v>
                </c:pt>
                <c:pt idx="3">
                  <c:v>         2021 год        </c:v>
                </c:pt>
                <c:pt idx="4">
                  <c:v>         2022 год          </c:v>
                </c:pt>
              </c:strCache>
            </c:strRef>
          </c:cat>
          <c:val>
            <c:numRef>
              <c:f>Лист1!$D$2:$D$6</c:f>
              <c:numCache>
                <c:formatCode>0.0%</c:formatCode>
                <c:ptCount val="5"/>
                <c:pt idx="0">
                  <c:v>0.19490869702254221</c:v>
                </c:pt>
                <c:pt idx="1">
                  <c:v>0.20773831935115486</c:v>
                </c:pt>
                <c:pt idx="2">
                  <c:v>0.1954300615126546</c:v>
                </c:pt>
                <c:pt idx="3">
                  <c:v>0.19982216924904872</c:v>
                </c:pt>
                <c:pt idx="4">
                  <c:v>0.19996923447146428</c:v>
                </c:pt>
              </c:numCache>
            </c:numRef>
          </c:val>
        </c:ser>
        <c:dLbls/>
        <c:gapWidth val="75"/>
        <c:overlap val="100"/>
        <c:axId val="180224768"/>
        <c:axId val="180226304"/>
      </c:barChart>
      <c:catAx>
        <c:axId val="18022476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0226304"/>
        <c:crosses val="autoZero"/>
        <c:auto val="1"/>
        <c:lblAlgn val="ctr"/>
        <c:lblOffset val="100"/>
      </c:catAx>
      <c:valAx>
        <c:axId val="180226304"/>
        <c:scaling>
          <c:orientation val="minMax"/>
        </c:scaling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0%" sourceLinked="1"/>
        <c:minorTickMark val="in"/>
        <c:tickLblPos val="nextTo"/>
        <c:spPr>
          <a:ln>
            <a:prstDash val="solid"/>
          </a:ln>
        </c:spPr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02247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налоговых доходов на 2020 год</a:t>
            </a:r>
          </a:p>
        </c:rich>
      </c:tx>
      <c:layout>
        <c:manualLayout>
          <c:xMode val="edge"/>
          <c:yMode val="edge"/>
          <c:x val="0.14757352126181517"/>
          <c:y val="6.2695924764890314E-3"/>
        </c:manualLayout>
      </c:layout>
      <c:overlay val="1"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3132251747268397E-3"/>
          <c:y val="2.5463196770663117E-2"/>
          <c:w val="0.97980277882069555"/>
          <c:h val="0.974536872884966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*</c:v>
                </c:pt>
              </c:strCache>
            </c:strRef>
          </c:tx>
          <c:explosion val="25"/>
          <c:dPt>
            <c:idx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1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c:spPr>
          </c:dPt>
          <c:dPt>
            <c:idx val="2"/>
            <c:spPr>
              <a:solidFill>
                <a:srgbClr val="FFC000"/>
              </a:solidFill>
              <a:ln>
                <a:noFill/>
              </a:ln>
            </c:spPr>
          </c:dPt>
          <c:dPt>
            <c:idx val="3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0.1271240985532969"/>
                  <c:y val="-5.5485255142395072E-2"/>
                </c:manualLayout>
              </c:layout>
              <c:showVal val="1"/>
            </c:dLbl>
            <c:dLbl>
              <c:idx val="1"/>
              <c:layout>
                <c:manualLayout>
                  <c:x val="2.8670005593518802E-2"/>
                  <c:y val="5.9472630437224449E-4"/>
                </c:manualLayout>
              </c:layout>
              <c:showVal val="1"/>
            </c:dLbl>
            <c:dLbl>
              <c:idx val="2"/>
              <c:layout>
                <c:manualLayout>
                  <c:x val="2.5670577833684406E-2"/>
                  <c:y val="-7.954242786063704E-3"/>
                </c:manualLayout>
              </c:layout>
              <c:showVal val="1"/>
            </c:dLbl>
            <c:dLbl>
              <c:idx val="3"/>
              <c:layout>
                <c:manualLayout>
                  <c:x val="6.9631253077079722E-2"/>
                  <c:y val="-3.0830064743895512E-3"/>
                </c:manualLayout>
              </c:layout>
              <c:showVal val="1"/>
            </c:dLbl>
            <c:dLbl>
              <c:idx val="4"/>
              <c:layout>
                <c:manualLayout>
                  <c:x val="9.5993372734448745E-2"/>
                  <c:y val="-0.11460267800206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НАЛОГИ НА ПРИБЫЛЬ, ДОХОДЫ (НДФЛ)</c:v>
                </c:pt>
                <c:pt idx="1">
                  <c:v>НАЛОГИ НА ТОВАРЫ (РАБОТЫ, УСЛУГИ), РЕАЛИЗУЕМЫЕ НА ТЕРРИТОРИИ РОССИЙСКОЙ ФЕДЕРАЦИИ (АКЦИЗЫ)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0.85878886135838173</c:v>
                </c:pt>
                <c:pt idx="1">
                  <c:v>9.6866619762829745E-2</c:v>
                </c:pt>
                <c:pt idx="2">
                  <c:v>4.0011012205194089E-2</c:v>
                </c:pt>
                <c:pt idx="3">
                  <c:v>4.3335066736002771E-3</c:v>
                </c:pt>
              </c:numCache>
            </c:numRef>
          </c:val>
        </c:ser>
        <c:dLbls/>
      </c:pie3DChart>
    </c:plotArea>
    <c:legend>
      <c:legendPos val="b"/>
      <c:layout>
        <c:manualLayout>
          <c:xMode val="edge"/>
          <c:yMode val="edge"/>
          <c:x val="9.9605898959955058E-2"/>
          <c:y val="0.70830940756246774"/>
          <c:w val="0.75346791717468065"/>
          <c:h val="0.25616345370621774"/>
        </c:manualLayout>
      </c:layout>
      <c:txPr>
        <a:bodyPr/>
        <a:lstStyle/>
        <a:p>
          <a:pPr>
            <a:defRPr sz="7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0"/>
  <c:chart>
    <c:title>
      <c:tx>
        <c:rich>
          <a:bodyPr/>
          <a:lstStyle/>
          <a:p>
            <a:pPr>
              <a:defRPr sz="105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baseline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Налог на прибыль, доходы (НДФЛ), </a:t>
            </a:r>
          </a:p>
          <a:p>
            <a:pPr>
              <a:defRPr sz="105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baseline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050" b="1" baseline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gradFill flip="none" rotWithShape="1">
              <a:gsLst>
                <a:gs pos="0">
                  <a:srgbClr val="4BACC6">
                    <a:lumMod val="60000"/>
                    <a:lumOff val="40000"/>
                    <a:shade val="30000"/>
                    <a:satMod val="115000"/>
                  </a:srgbClr>
                </a:gs>
                <a:gs pos="50000">
                  <a:srgbClr val="4BACC6">
                    <a:lumMod val="60000"/>
                    <a:lumOff val="40000"/>
                    <a:shade val="67500"/>
                    <a:satMod val="115000"/>
                  </a:srgbClr>
                </a:gs>
                <a:gs pos="100000">
                  <a:srgbClr val="4BACC6">
                    <a:lumMod val="60000"/>
                    <a:lumOff val="40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dLbls>
            <c:numFmt formatCode="#,##0.00" sourceLinked="0"/>
            <c:txPr>
              <a:bodyPr/>
              <a:lstStyle/>
              <a:p>
                <a:pPr>
                  <a:defRPr sz="7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год (факт)</c:v>
                </c:pt>
                <c:pt idx="1">
                  <c:v>2019 год (оценка)</c:v>
                </c:pt>
                <c:pt idx="2">
                  <c:v>2020 год </c:v>
                </c:pt>
                <c:pt idx="3">
                  <c:v>2021 год </c:v>
                </c:pt>
                <c:pt idx="4">
                  <c:v>2022 год 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160174.79999999999</c:v>
                </c:pt>
                <c:pt idx="1">
                  <c:v>172000</c:v>
                </c:pt>
                <c:pt idx="2">
                  <c:v>168448</c:v>
                </c:pt>
                <c:pt idx="3">
                  <c:v>171817</c:v>
                </c:pt>
                <c:pt idx="4">
                  <c:v>175253.3</c:v>
                </c:pt>
              </c:numCache>
            </c:numRef>
          </c:val>
        </c:ser>
        <c:dLbls>
          <c:showVal val="1"/>
        </c:dLbls>
        <c:shape val="cylinder"/>
        <c:axId val="181011968"/>
        <c:axId val="181013504"/>
        <c:axId val="0"/>
      </c:bar3DChart>
      <c:catAx>
        <c:axId val="18101196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1013504"/>
        <c:crosses val="autoZero"/>
        <c:auto val="1"/>
        <c:lblAlgn val="ctr"/>
        <c:lblOffset val="100"/>
      </c:catAx>
      <c:valAx>
        <c:axId val="181013504"/>
        <c:scaling>
          <c:orientation val="minMax"/>
        </c:scaling>
        <c:delete val="1"/>
        <c:axPos val="l"/>
        <c:numFmt formatCode="0.0" sourceLinked="1"/>
        <c:tickLblPos val="none"/>
        <c:crossAx val="1810119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0"/>
  <c:chart>
    <c:title>
      <c:tx>
        <c:rich>
          <a:bodyPr/>
          <a:lstStyle/>
          <a:p>
            <a:pPr>
              <a:defRPr sz="105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i="0" u="none" strike="noStrike" baseline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Налоги на товары (работы, услуги), реализуемые на территории российской федерации (акцизы), тыс.руб.</a:t>
            </a:r>
            <a:endParaRPr lang="ru-RU" sz="105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dLbls>
            <c:numFmt formatCode="#,##0.00" sourceLinked="0"/>
            <c:txPr>
              <a:bodyPr/>
              <a:lstStyle/>
              <a:p>
                <a:pPr>
                  <a:defRPr sz="7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год (факт)</c:v>
                </c:pt>
                <c:pt idx="1">
                  <c:v>2019 год (оценка)</c:v>
                </c:pt>
                <c:pt idx="2">
                  <c:v>2020 год </c:v>
                </c:pt>
                <c:pt idx="3">
                  <c:v>2021 год</c:v>
                </c:pt>
                <c:pt idx="4">
                  <c:v>2022 год 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>
                  <c:v>14055.4</c:v>
                </c:pt>
                <c:pt idx="1">
                  <c:v>19037</c:v>
                </c:pt>
                <c:pt idx="2">
                  <c:v>19000</c:v>
                </c:pt>
                <c:pt idx="3">
                  <c:v>19000</c:v>
                </c:pt>
                <c:pt idx="4">
                  <c:v>19000</c:v>
                </c:pt>
              </c:numCache>
            </c:numRef>
          </c:val>
        </c:ser>
        <c:dLbls>
          <c:showVal val="1"/>
        </c:dLbls>
        <c:shape val="cylinder"/>
        <c:axId val="182914048"/>
        <c:axId val="182915840"/>
        <c:axId val="0"/>
      </c:bar3DChart>
      <c:catAx>
        <c:axId val="18291404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2915840"/>
        <c:crosses val="autoZero"/>
        <c:auto val="1"/>
        <c:lblAlgn val="ctr"/>
        <c:lblOffset val="100"/>
      </c:catAx>
      <c:valAx>
        <c:axId val="182915840"/>
        <c:scaling>
          <c:orientation val="minMax"/>
        </c:scaling>
        <c:delete val="1"/>
        <c:axPos val="l"/>
        <c:numFmt formatCode="0.00" sourceLinked="1"/>
        <c:tickLblPos val="none"/>
        <c:crossAx val="1829140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D1E28E-B71F-4A0B-A2E2-7EA247FB1B26}" type="doc">
      <dgm:prSet loTypeId="urn:microsoft.com/office/officeart/2005/8/layout/vList4#1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2FF4058C-B69C-4D57-AED7-C963987D1140}">
      <dgm:prSet phldrT="[Текст]" custT="1"/>
      <dgm:spPr/>
      <dgm:t>
        <a:bodyPr/>
        <a:lstStyle/>
        <a:p>
          <a:r>
            <a:rPr lang="ru-RU" sz="2000" b="1" baseline="0" dirty="0" smtClean="0">
              <a:latin typeface="Times New Roman" pitchFamily="18" charset="0"/>
              <a:cs typeface="Times New Roman" pitchFamily="18" charset="0"/>
            </a:rPr>
            <a:t>Цель бюджетной и налоговой политики</a:t>
          </a:r>
          <a:endParaRPr lang="ru-RU" sz="2000" b="1" baseline="0" dirty="0">
            <a:latin typeface="Times New Roman" pitchFamily="18" charset="0"/>
            <a:cs typeface="Times New Roman" pitchFamily="18" charset="0"/>
          </a:endParaRPr>
        </a:p>
      </dgm:t>
    </dgm:pt>
    <dgm:pt modelId="{02222007-7A3E-4E76-8707-EC7D07A44CE8}" type="parTrans" cxnId="{0A1FFD0A-1707-4619-866A-C017CFA6F6B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FDFF7FC2-8386-42AA-8EAA-D0CEF7463E6E}" type="sibTrans" cxnId="{0A1FFD0A-1707-4619-866A-C017CFA6F6B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70BD6C8-6EBD-4668-86EB-928CFC1A1262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Обеспечение долгосрочной сбалансированности и устойчивости  бюджетной системы муниципального района «Усть-Цилемский»</a:t>
          </a:r>
          <a:endParaRPr lang="ru-RU" sz="1800" baseline="0" dirty="0">
            <a:latin typeface="Times New Roman" pitchFamily="18" charset="0"/>
            <a:cs typeface="Times New Roman" pitchFamily="18" charset="0"/>
          </a:endParaRPr>
        </a:p>
      </dgm:t>
    </dgm:pt>
    <dgm:pt modelId="{37B3C6CF-5F4F-4241-95B7-E270B52548AB}" type="parTrans" cxnId="{D4F1F398-A99B-4BEF-AC4F-63D9CF5F8D5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3531A13-0665-415B-BE3B-29EF898CFCDD}" type="sibTrans" cxnId="{D4F1F398-A99B-4BEF-AC4F-63D9CF5F8D5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6A093DCC-4C0D-48E0-9593-793587683E4F}">
      <dgm:prSet phldrT="[Текст]" custT="1"/>
      <dgm:spPr/>
      <dgm:t>
        <a:bodyPr/>
        <a:lstStyle/>
        <a:p>
          <a:r>
            <a:rPr lang="ru-RU" sz="2000" b="1" baseline="0" dirty="0" smtClean="0">
              <a:latin typeface="Times New Roman" pitchFamily="18" charset="0"/>
              <a:cs typeface="Times New Roman" pitchFamily="18" charset="0"/>
            </a:rPr>
            <a:t>Задачи бюджетной политики</a:t>
          </a:r>
          <a:endParaRPr lang="ru-RU" sz="2000" b="1" baseline="0" dirty="0">
            <a:latin typeface="Times New Roman" pitchFamily="18" charset="0"/>
            <a:cs typeface="Times New Roman" pitchFamily="18" charset="0"/>
          </a:endParaRPr>
        </a:p>
      </dgm:t>
    </dgm:pt>
    <dgm:pt modelId="{83478E25-0374-400F-B764-353B3C7735E9}" type="parTrans" cxnId="{B05EEE12-0F3F-4DF9-A76B-BAF7EB73AA29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95B3FFE-753A-4416-B639-2986B183DDC0}" type="sibTrans" cxnId="{B05EEE12-0F3F-4DF9-A76B-BAF7EB73AA29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EE75BBC-CE52-4A4D-881F-42A05A93015A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Обеспечение роста налоговых и неналоговых доходов бюджета муниципального района «Усть-Цилемский»</a:t>
          </a:r>
          <a:endParaRPr lang="ru-RU" sz="1600" baseline="0" dirty="0">
            <a:latin typeface="Times New Roman" pitchFamily="18" charset="0"/>
            <a:cs typeface="Times New Roman" pitchFamily="18" charset="0"/>
          </a:endParaRPr>
        </a:p>
      </dgm:t>
    </dgm:pt>
    <dgm:pt modelId="{CB2B9DA4-6680-46F8-B9F8-36DE32704970}" type="parTrans" cxnId="{99659F73-B953-4D05-AD2C-DF2C01974670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3939E57C-2446-4CB5-BC54-5415BC3C692C}" type="sibTrans" cxnId="{99659F73-B953-4D05-AD2C-DF2C01974670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C55345A-F15C-45EA-87E9-26E859EB42B8}">
      <dgm:prSet phldrT="[Текст]" custT="1"/>
      <dgm:spPr/>
      <dgm:t>
        <a:bodyPr/>
        <a:lstStyle/>
        <a:p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392B5F30-EB23-4188-8551-E56915113F19}" type="parTrans" cxnId="{24806C20-D45C-41FC-80A1-55C976C25C19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DA1B011-DD95-494C-BA9E-F14111B65554}" type="sibTrans" cxnId="{24806C20-D45C-41FC-80A1-55C976C25C19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BD820AE-4242-4B8D-89F0-D8AADA7B9984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Сокращение муниципального долга муниципального района «Усть-Цилемский»</a:t>
          </a:r>
          <a:endParaRPr lang="ru-RU" sz="1600" baseline="0" dirty="0">
            <a:latin typeface="Times New Roman" pitchFamily="18" charset="0"/>
            <a:cs typeface="Times New Roman" pitchFamily="18" charset="0"/>
          </a:endParaRPr>
        </a:p>
      </dgm:t>
    </dgm:pt>
    <dgm:pt modelId="{015AE36A-770E-4B76-8904-A9B4C3647927}" type="sibTrans" cxnId="{87E077C3-8498-47E9-9BD5-14280034B9F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044C26F-ADB8-48E0-80BD-6A2F6A825916}" type="parTrans" cxnId="{87E077C3-8498-47E9-9BD5-14280034B9F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9243DAB-21A8-4423-9B42-B0E3B3036449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Сдерживание  роста расходов бюджета муниципального района «Усть-Цилемский»</a:t>
          </a:r>
          <a:endParaRPr lang="ru-RU" sz="1600" baseline="0" dirty="0">
            <a:latin typeface="Times New Roman" pitchFamily="18" charset="0"/>
            <a:cs typeface="Times New Roman" pitchFamily="18" charset="0"/>
          </a:endParaRPr>
        </a:p>
      </dgm:t>
    </dgm:pt>
    <dgm:pt modelId="{E1D46ACF-2B54-4EF5-AEAA-4F376C299B1A}" type="sibTrans" cxnId="{D544DFF6-4AB6-4548-9864-0C980CA9BBA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0A475DA-56EA-46F9-A3B0-B20F92DD999D}" type="parTrans" cxnId="{D544DFF6-4AB6-4548-9864-0C980CA9BBA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0EF9B0C-34B4-47A6-9FBC-366107DA0CDC}" type="pres">
      <dgm:prSet presAssocID="{90D1E28E-B71F-4A0B-A2E2-7EA247FB1B2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431914-BA4E-49C7-B370-3D4470F615F2}" type="pres">
      <dgm:prSet presAssocID="{2FF4058C-B69C-4D57-AED7-C963987D1140}" presName="comp" presStyleCnt="0"/>
      <dgm:spPr/>
      <dgm:t>
        <a:bodyPr/>
        <a:lstStyle/>
        <a:p>
          <a:endParaRPr lang="ru-RU"/>
        </a:p>
      </dgm:t>
    </dgm:pt>
    <dgm:pt modelId="{69CB0D36-9461-41FD-968B-9E0AF3F0A2C6}" type="pres">
      <dgm:prSet presAssocID="{2FF4058C-B69C-4D57-AED7-C963987D1140}" presName="box" presStyleLbl="node1" presStyleIdx="0" presStyleCnt="2" custScaleY="32424" custLinFactNeighborY="3279"/>
      <dgm:spPr/>
      <dgm:t>
        <a:bodyPr/>
        <a:lstStyle/>
        <a:p>
          <a:endParaRPr lang="ru-RU"/>
        </a:p>
      </dgm:t>
    </dgm:pt>
    <dgm:pt modelId="{04599EB2-D201-455A-BE20-22650FDB80E9}" type="pres">
      <dgm:prSet presAssocID="{2FF4058C-B69C-4D57-AED7-C963987D1140}" presName="img" presStyleLbl="fgImgPlace1" presStyleIdx="0" presStyleCnt="2" custScaleX="82850" custScaleY="34524" custLinFactNeighborX="-20658" custLinFactNeighborY="427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9FE2-01EB-40CA-A0A2-9078D3D9060D}" type="pres">
      <dgm:prSet presAssocID="{2FF4058C-B69C-4D57-AED7-C963987D1140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349FEA-58D5-45C0-BB6D-6877BE3D1AA4}" type="pres">
      <dgm:prSet presAssocID="{FDFF7FC2-8386-42AA-8EAA-D0CEF7463E6E}" presName="spacer" presStyleCnt="0"/>
      <dgm:spPr/>
      <dgm:t>
        <a:bodyPr/>
        <a:lstStyle/>
        <a:p>
          <a:endParaRPr lang="ru-RU"/>
        </a:p>
      </dgm:t>
    </dgm:pt>
    <dgm:pt modelId="{F6211687-3540-447B-86B1-FA3BC7BCCE1C}" type="pres">
      <dgm:prSet presAssocID="{6A093DCC-4C0D-48E0-9593-793587683E4F}" presName="comp" presStyleCnt="0"/>
      <dgm:spPr/>
      <dgm:t>
        <a:bodyPr/>
        <a:lstStyle/>
        <a:p>
          <a:endParaRPr lang="ru-RU"/>
        </a:p>
      </dgm:t>
    </dgm:pt>
    <dgm:pt modelId="{38393428-F8DD-4B1F-A463-6541F8DF040E}" type="pres">
      <dgm:prSet presAssocID="{6A093DCC-4C0D-48E0-9593-793587683E4F}" presName="box" presStyleLbl="node1" presStyleIdx="1" presStyleCnt="2" custScaleY="39891" custLinFactNeighborY="-2785"/>
      <dgm:spPr/>
      <dgm:t>
        <a:bodyPr/>
        <a:lstStyle/>
        <a:p>
          <a:endParaRPr lang="ru-RU"/>
        </a:p>
      </dgm:t>
    </dgm:pt>
    <dgm:pt modelId="{AAEF1218-4105-4440-8FC0-733197D6DB54}" type="pres">
      <dgm:prSet presAssocID="{6A093DCC-4C0D-48E0-9593-793587683E4F}" presName="img" presStyleLbl="fgImgPlace1" presStyleIdx="1" presStyleCnt="2" custScaleX="79824" custScaleY="35198" custLinFactNeighborX="-16874" custLinFactNeighborY="-265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63E465F-80D3-4915-8FC4-A53D6DF1A756}" type="pres">
      <dgm:prSet presAssocID="{6A093DCC-4C0D-48E0-9593-793587683E4F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9ABE18-0FA5-4AC0-B4C8-0EA2D1E2ED63}" type="presOf" srcId="{2BD820AE-4242-4B8D-89F0-D8AADA7B9984}" destId="{D63E465F-80D3-4915-8FC4-A53D6DF1A756}" srcOrd="1" destOrd="3" presId="urn:microsoft.com/office/officeart/2005/8/layout/vList4#1"/>
    <dgm:cxn modelId="{4340D7DB-BEF8-4193-B741-C6242FF3A00F}" type="presOf" srcId="{2BD820AE-4242-4B8D-89F0-D8AADA7B9984}" destId="{38393428-F8DD-4B1F-A463-6541F8DF040E}" srcOrd="0" destOrd="3" presId="urn:microsoft.com/office/officeart/2005/8/layout/vList4#1"/>
    <dgm:cxn modelId="{71B09E05-BB45-4196-9FD5-3320067418EE}" type="presOf" srcId="{A9243DAB-21A8-4423-9B42-B0E3B3036449}" destId="{38393428-F8DD-4B1F-A463-6541F8DF040E}" srcOrd="0" destOrd="2" presId="urn:microsoft.com/office/officeart/2005/8/layout/vList4#1"/>
    <dgm:cxn modelId="{FD612450-D89F-47D0-96FF-50F403A5B6A8}" type="presOf" srcId="{6A093DCC-4C0D-48E0-9593-793587683E4F}" destId="{D63E465F-80D3-4915-8FC4-A53D6DF1A756}" srcOrd="1" destOrd="0" presId="urn:microsoft.com/office/officeart/2005/8/layout/vList4#1"/>
    <dgm:cxn modelId="{90AF1859-DACA-41E7-8F00-66FBCFF532E9}" type="presOf" srcId="{90D1E28E-B71F-4A0B-A2E2-7EA247FB1B26}" destId="{E0EF9B0C-34B4-47A6-9FBC-366107DA0CDC}" srcOrd="0" destOrd="0" presId="urn:microsoft.com/office/officeart/2005/8/layout/vList4#1"/>
    <dgm:cxn modelId="{6B56B328-90CA-43C4-A956-36524AA65482}" type="presOf" srcId="{0C55345A-F15C-45EA-87E9-26E859EB42B8}" destId="{D63E465F-80D3-4915-8FC4-A53D6DF1A756}" srcOrd="1" destOrd="4" presId="urn:microsoft.com/office/officeart/2005/8/layout/vList4#1"/>
    <dgm:cxn modelId="{975E00D0-F31E-4725-9386-1FED00961C80}" type="presOf" srcId="{6A093DCC-4C0D-48E0-9593-793587683E4F}" destId="{38393428-F8DD-4B1F-A463-6541F8DF040E}" srcOrd="0" destOrd="0" presId="urn:microsoft.com/office/officeart/2005/8/layout/vList4#1"/>
    <dgm:cxn modelId="{02FA20F7-8769-4A65-9019-F293F792A454}" type="presOf" srcId="{E70BD6C8-6EBD-4668-86EB-928CFC1A1262}" destId="{D8939FE2-01EB-40CA-A0A2-9078D3D9060D}" srcOrd="1" destOrd="1" presId="urn:microsoft.com/office/officeart/2005/8/layout/vList4#1"/>
    <dgm:cxn modelId="{24806C20-D45C-41FC-80A1-55C976C25C19}" srcId="{6A093DCC-4C0D-48E0-9593-793587683E4F}" destId="{0C55345A-F15C-45EA-87E9-26E859EB42B8}" srcOrd="3" destOrd="0" parTransId="{392B5F30-EB23-4188-8551-E56915113F19}" sibTransId="{2DA1B011-DD95-494C-BA9E-F14111B65554}"/>
    <dgm:cxn modelId="{0BD0F790-30D0-4D39-901E-60453444D9A3}" type="presOf" srcId="{7EE75BBC-CE52-4A4D-881F-42A05A93015A}" destId="{38393428-F8DD-4B1F-A463-6541F8DF040E}" srcOrd="0" destOrd="1" presId="urn:microsoft.com/office/officeart/2005/8/layout/vList4#1"/>
    <dgm:cxn modelId="{D544DFF6-4AB6-4548-9864-0C980CA9BBA1}" srcId="{6A093DCC-4C0D-48E0-9593-793587683E4F}" destId="{A9243DAB-21A8-4423-9B42-B0E3B3036449}" srcOrd="1" destOrd="0" parTransId="{00A475DA-56EA-46F9-A3B0-B20F92DD999D}" sibTransId="{E1D46ACF-2B54-4EF5-AEAA-4F376C299B1A}"/>
    <dgm:cxn modelId="{7FD1DC3C-A602-44E1-862E-1244544C4D04}" type="presOf" srcId="{E70BD6C8-6EBD-4668-86EB-928CFC1A1262}" destId="{69CB0D36-9461-41FD-968B-9E0AF3F0A2C6}" srcOrd="0" destOrd="1" presId="urn:microsoft.com/office/officeart/2005/8/layout/vList4#1"/>
    <dgm:cxn modelId="{B05EEE12-0F3F-4DF9-A76B-BAF7EB73AA29}" srcId="{90D1E28E-B71F-4A0B-A2E2-7EA247FB1B26}" destId="{6A093DCC-4C0D-48E0-9593-793587683E4F}" srcOrd="1" destOrd="0" parTransId="{83478E25-0374-400F-B764-353B3C7735E9}" sibTransId="{095B3FFE-753A-4416-B639-2986B183DDC0}"/>
    <dgm:cxn modelId="{0A1FFD0A-1707-4619-866A-C017CFA6F6B3}" srcId="{90D1E28E-B71F-4A0B-A2E2-7EA247FB1B26}" destId="{2FF4058C-B69C-4D57-AED7-C963987D1140}" srcOrd="0" destOrd="0" parTransId="{02222007-7A3E-4E76-8707-EC7D07A44CE8}" sibTransId="{FDFF7FC2-8386-42AA-8EAA-D0CEF7463E6E}"/>
    <dgm:cxn modelId="{D4F1F398-A99B-4BEF-AC4F-63D9CF5F8D5A}" srcId="{2FF4058C-B69C-4D57-AED7-C963987D1140}" destId="{E70BD6C8-6EBD-4668-86EB-928CFC1A1262}" srcOrd="0" destOrd="0" parTransId="{37B3C6CF-5F4F-4241-95B7-E270B52548AB}" sibTransId="{83531A13-0665-415B-BE3B-29EF898CFCDD}"/>
    <dgm:cxn modelId="{1AA5408C-A2E3-41E8-A734-24E45A2E8D15}" type="presOf" srcId="{A9243DAB-21A8-4423-9B42-B0E3B3036449}" destId="{D63E465F-80D3-4915-8FC4-A53D6DF1A756}" srcOrd="1" destOrd="2" presId="urn:microsoft.com/office/officeart/2005/8/layout/vList4#1"/>
    <dgm:cxn modelId="{142D483E-7CEF-4E24-854A-8E2899C8D73D}" type="presOf" srcId="{2FF4058C-B69C-4D57-AED7-C963987D1140}" destId="{D8939FE2-01EB-40CA-A0A2-9078D3D9060D}" srcOrd="1" destOrd="0" presId="urn:microsoft.com/office/officeart/2005/8/layout/vList4#1"/>
    <dgm:cxn modelId="{99659F73-B953-4D05-AD2C-DF2C01974670}" srcId="{6A093DCC-4C0D-48E0-9593-793587683E4F}" destId="{7EE75BBC-CE52-4A4D-881F-42A05A93015A}" srcOrd="0" destOrd="0" parTransId="{CB2B9DA4-6680-46F8-B9F8-36DE32704970}" sibTransId="{3939E57C-2446-4CB5-BC54-5415BC3C692C}"/>
    <dgm:cxn modelId="{A0A61E2E-47BF-4EA9-838F-EAD0C956E1AB}" type="presOf" srcId="{0C55345A-F15C-45EA-87E9-26E859EB42B8}" destId="{38393428-F8DD-4B1F-A463-6541F8DF040E}" srcOrd="0" destOrd="4" presId="urn:microsoft.com/office/officeart/2005/8/layout/vList4#1"/>
    <dgm:cxn modelId="{F5969E49-D3AF-40FE-AEBF-14C814565628}" type="presOf" srcId="{2FF4058C-B69C-4D57-AED7-C963987D1140}" destId="{69CB0D36-9461-41FD-968B-9E0AF3F0A2C6}" srcOrd="0" destOrd="0" presId="urn:microsoft.com/office/officeart/2005/8/layout/vList4#1"/>
    <dgm:cxn modelId="{87E077C3-8498-47E9-9BD5-14280034B9FF}" srcId="{6A093DCC-4C0D-48E0-9593-793587683E4F}" destId="{2BD820AE-4242-4B8D-89F0-D8AADA7B9984}" srcOrd="2" destOrd="0" parTransId="{7044C26F-ADB8-48E0-80BD-6A2F6A825916}" sibTransId="{015AE36A-770E-4B76-8904-A9B4C3647927}"/>
    <dgm:cxn modelId="{D7F27868-43F9-49DD-AC65-214FA13223E6}" type="presOf" srcId="{7EE75BBC-CE52-4A4D-881F-42A05A93015A}" destId="{D63E465F-80D3-4915-8FC4-A53D6DF1A756}" srcOrd="1" destOrd="1" presId="urn:microsoft.com/office/officeart/2005/8/layout/vList4#1"/>
    <dgm:cxn modelId="{FD1A8143-E610-4F92-B3D3-A028AE1545BE}" type="presParOf" srcId="{E0EF9B0C-34B4-47A6-9FBC-366107DA0CDC}" destId="{28431914-BA4E-49C7-B370-3D4470F615F2}" srcOrd="0" destOrd="0" presId="urn:microsoft.com/office/officeart/2005/8/layout/vList4#1"/>
    <dgm:cxn modelId="{34067D36-4E7C-4E1B-BD36-29682564112A}" type="presParOf" srcId="{28431914-BA4E-49C7-B370-3D4470F615F2}" destId="{69CB0D36-9461-41FD-968B-9E0AF3F0A2C6}" srcOrd="0" destOrd="0" presId="urn:microsoft.com/office/officeart/2005/8/layout/vList4#1"/>
    <dgm:cxn modelId="{B9AECC0F-90C7-4B1F-9BE5-BE667D7DED7F}" type="presParOf" srcId="{28431914-BA4E-49C7-B370-3D4470F615F2}" destId="{04599EB2-D201-455A-BE20-22650FDB80E9}" srcOrd="1" destOrd="0" presId="urn:microsoft.com/office/officeart/2005/8/layout/vList4#1"/>
    <dgm:cxn modelId="{EF7CB044-41B6-406B-9DE0-7906D1E89D58}" type="presParOf" srcId="{28431914-BA4E-49C7-B370-3D4470F615F2}" destId="{D8939FE2-01EB-40CA-A0A2-9078D3D9060D}" srcOrd="2" destOrd="0" presId="urn:microsoft.com/office/officeart/2005/8/layout/vList4#1"/>
    <dgm:cxn modelId="{E5FC1A0D-5435-4E83-8806-8DE7BBC859D7}" type="presParOf" srcId="{E0EF9B0C-34B4-47A6-9FBC-366107DA0CDC}" destId="{DC349FEA-58D5-45C0-BB6D-6877BE3D1AA4}" srcOrd="1" destOrd="0" presId="urn:microsoft.com/office/officeart/2005/8/layout/vList4#1"/>
    <dgm:cxn modelId="{94ECA35E-E9B2-4768-AB3B-0A49F05E6ACF}" type="presParOf" srcId="{E0EF9B0C-34B4-47A6-9FBC-366107DA0CDC}" destId="{F6211687-3540-447B-86B1-FA3BC7BCCE1C}" srcOrd="2" destOrd="0" presId="urn:microsoft.com/office/officeart/2005/8/layout/vList4#1"/>
    <dgm:cxn modelId="{18184FA4-1440-4476-B661-24C302465417}" type="presParOf" srcId="{F6211687-3540-447B-86B1-FA3BC7BCCE1C}" destId="{38393428-F8DD-4B1F-A463-6541F8DF040E}" srcOrd="0" destOrd="0" presId="urn:microsoft.com/office/officeart/2005/8/layout/vList4#1"/>
    <dgm:cxn modelId="{AF5A56FF-1476-4294-B9C5-1E9C8519B21F}" type="presParOf" srcId="{F6211687-3540-447B-86B1-FA3BC7BCCE1C}" destId="{AAEF1218-4105-4440-8FC0-733197D6DB54}" srcOrd="1" destOrd="0" presId="urn:microsoft.com/office/officeart/2005/8/layout/vList4#1"/>
    <dgm:cxn modelId="{460DEA72-23E9-44B3-8EFC-4516BCF2D59F}" type="presParOf" srcId="{F6211687-3540-447B-86B1-FA3BC7BCCE1C}" destId="{D63E465F-80D3-4915-8FC4-A53D6DF1A75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CD8569-0E0C-4075-8984-AB05399C1092}" type="doc">
      <dgm:prSet loTypeId="urn:microsoft.com/office/officeart/2005/8/layout/default#1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DECD6B0-39F7-482E-88D4-594541409FB0}">
      <dgm:prSet/>
      <dgm:spPr/>
      <dgm:t>
        <a:bodyPr/>
        <a:lstStyle/>
        <a:p>
          <a:pPr algn="just"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Бюджет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– (от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старонормандского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bougette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A1BF596-8E8E-4997-B5AC-FCC1FB2B5053}" type="parTrans" cxnId="{A8417CD0-3C3A-4FF9-AC19-8E2D65E99CD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8F7E7FD-1566-484A-AC6F-F342900A948F}" type="sibTrans" cxnId="{A8417CD0-3C3A-4FF9-AC19-8E2D65E99CD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A3FC113-0C46-4E58-A124-27301D20B7B9}" type="pres">
      <dgm:prSet presAssocID="{A2CD8569-0E0C-4075-8984-AB05399C109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6ECE61-351A-4339-8C82-AC691A193D52}" type="pres">
      <dgm:prSet presAssocID="{8DECD6B0-39F7-482E-88D4-594541409FB0}" presName="node" presStyleLbl="node1" presStyleIdx="0" presStyleCnt="1" custScaleX="143297" custScaleY="96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4DA811-75B1-409A-AA85-DC5C93194A9D}" type="presOf" srcId="{A2CD8569-0E0C-4075-8984-AB05399C1092}" destId="{4A3FC113-0C46-4E58-A124-27301D20B7B9}" srcOrd="0" destOrd="0" presId="urn:microsoft.com/office/officeart/2005/8/layout/default#1"/>
    <dgm:cxn modelId="{A8417CD0-3C3A-4FF9-AC19-8E2D65E99CD7}" srcId="{A2CD8569-0E0C-4075-8984-AB05399C1092}" destId="{8DECD6B0-39F7-482E-88D4-594541409FB0}" srcOrd="0" destOrd="0" parTransId="{1A1BF596-8E8E-4997-B5AC-FCC1FB2B5053}" sibTransId="{58F7E7FD-1566-484A-AC6F-F342900A948F}"/>
    <dgm:cxn modelId="{A73496E8-0B6B-4D3D-9E7F-792DB4312DD9}" type="presOf" srcId="{8DECD6B0-39F7-482E-88D4-594541409FB0}" destId="{9B6ECE61-351A-4339-8C82-AC691A193D52}" srcOrd="0" destOrd="0" presId="urn:microsoft.com/office/officeart/2005/8/layout/default#1"/>
    <dgm:cxn modelId="{09685682-5B7C-4251-969B-DB999C6DC80A}" type="presParOf" srcId="{4A3FC113-0C46-4E58-A124-27301D20B7B9}" destId="{9B6ECE61-351A-4339-8C82-AC691A193D52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B51C9B-AC35-45DE-9BC8-934074C7582C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56AF75-0E43-4460-86E7-8A56290DEDF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Планирование </a:t>
          </a:r>
          <a:r>
            <a:rPr lang="x-none" smtClean="0">
              <a:latin typeface="Times New Roman" pitchFamily="18" charset="0"/>
              <a:cs typeface="Times New Roman" pitchFamily="18" charset="0"/>
            </a:rPr>
            <a:t>бюджет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а</a:t>
          </a:r>
          <a:r>
            <a:rPr lang="x-none" smtClean="0">
              <a:latin typeface="Times New Roman" pitchFamily="18" charset="0"/>
              <a:cs typeface="Times New Roman" pitchFamily="18" charset="0"/>
            </a:rPr>
            <a:t> муниципального  района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«Усть-Цилемский» </a:t>
          </a:r>
          <a:r>
            <a:rPr lang="x-none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очередной финансовый </a:t>
          </a:r>
          <a:r>
            <a:rPr lang="x-none" smtClean="0">
              <a:latin typeface="Times New Roman" pitchFamily="18" charset="0"/>
              <a:cs typeface="Times New Roman" pitchFamily="18" charset="0"/>
            </a:rPr>
            <a:t>год и на плановый период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формируется</a:t>
          </a:r>
          <a:r>
            <a:rPr lang="x-none" smtClean="0">
              <a:latin typeface="Times New Roman" pitchFamily="18" charset="0"/>
              <a:cs typeface="Times New Roman" pitchFamily="18" charset="0"/>
            </a:rPr>
            <a:t>  на основе: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BD270B2-9B0B-4E63-AC42-863911E3EE10}" type="parTrans" cxnId="{2B925E87-C4F8-4C8B-863E-ADB5F6A209C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3365A2B-421E-4DBF-A83F-87BFB9A18C04}" type="sibTrans" cxnId="{2B925E87-C4F8-4C8B-863E-ADB5F6A209C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3600E61-A69F-4FA3-BB77-0CA72E6FDA24}">
      <dgm:prSet phldrT="[Текст]" custT="1"/>
      <dgm:spPr/>
      <dgm:t>
        <a:bodyPr/>
        <a:lstStyle/>
        <a:p>
          <a:pPr algn="l"/>
          <a:r>
            <a:rPr lang="x-none" sz="1000" smtClean="0">
              <a:latin typeface="Times New Roman" pitchFamily="18" charset="0"/>
              <a:cs typeface="Times New Roman" pitchFamily="18" charset="0"/>
            </a:rPr>
            <a:t>стратегии социально-экономического развития муниципального образования муниципального района «Усть-Цилемский» на период до 2020 года;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9F115C0F-93DA-4B29-A05D-9BEF7F73CD1E}" type="parTrans" cxnId="{8DEA1CC4-BEDB-4190-963F-1EDB78A266A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8CC93FA-4224-4589-8054-D3344DB270A4}" type="sibTrans" cxnId="{8DEA1CC4-BEDB-4190-963F-1EDB78A266A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34729C9-8989-4229-83D7-A5963FDBA4B0}">
      <dgm:prSet phldrT="[Текст]" custT="1"/>
      <dgm:spPr/>
      <dgm:t>
        <a:bodyPr/>
        <a:lstStyle/>
        <a:p>
          <a:pPr algn="l"/>
          <a:r>
            <a:rPr lang="x-none" sz="1000" smtClean="0">
              <a:latin typeface="Times New Roman" pitchFamily="18" charset="0"/>
              <a:cs typeface="Times New Roman" pitchFamily="18" charset="0"/>
            </a:rPr>
            <a:t>прогноза социально-экономического развития 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муниципального образования муниципального района «Усть-Цилемский» на 2020 год и на период до 2022года</a:t>
          </a:r>
          <a:r>
            <a:rPr lang="x-none" sz="100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E804755C-9E67-4ED6-BD28-C7F4E25FA051}" type="parTrans" cxnId="{877239A9-9812-4D4E-A7A7-7E581837F5D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013A0CD-2E2C-4757-B7E1-63E305CF1A64}" type="sibTrans" cxnId="{877239A9-9812-4D4E-A7A7-7E581837F5D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484899E-3576-4E67-80F3-696DC80F1C1D}">
      <dgm:prSet phldrT="[Текст]" custT="1"/>
      <dgm:spPr/>
      <dgm:t>
        <a:bodyPr/>
        <a:lstStyle/>
        <a:p>
          <a:pPr algn="l"/>
          <a:r>
            <a:rPr lang="x-none" sz="1000" smtClean="0">
              <a:latin typeface="Times New Roman" pitchFamily="18" charset="0"/>
              <a:cs typeface="Times New Roman" pitchFamily="18" charset="0"/>
            </a:rPr>
            <a:t>основных направлений бюджетной и налоговой политики 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муниципального района «Усть-Цилемский»на 2020-2022гг</a:t>
          </a:r>
          <a:r>
            <a:rPr lang="x-none" sz="100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D05F58E3-8A1E-4897-86DA-3ABC3860CC42}" type="parTrans" cxnId="{91CDE8FC-E579-454B-9E21-82F08D878E7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4AF82F5-46B8-4731-B39F-EBB980D5B0EE}" type="sibTrans" cxnId="{91CDE8FC-E579-454B-9E21-82F08D878E7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6FF0EDB-D9AF-482C-9E70-524589139166}">
      <dgm:prSet phldrT="[Текст]" custT="1"/>
      <dgm:spPr/>
      <dgm:t>
        <a:bodyPr/>
        <a:lstStyle/>
        <a:p>
          <a:pPr algn="l"/>
          <a:r>
            <a:rPr lang="x-none" sz="1000" smtClean="0">
              <a:latin typeface="Times New Roman" pitchFamily="18" charset="0"/>
              <a:cs typeface="Times New Roman" pitchFamily="18" charset="0"/>
            </a:rPr>
            <a:t>программы оздоровления 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муниципальных </a:t>
          </a:r>
          <a:r>
            <a:rPr lang="x-none" sz="1000" smtClean="0">
              <a:latin typeface="Times New Roman" pitchFamily="18" charset="0"/>
              <a:cs typeface="Times New Roman" pitchFamily="18" charset="0"/>
            </a:rPr>
            <a:t> финансов (оптимизации расходов) 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муниципального района «Усть-Цилемский» на период </a:t>
          </a:r>
          <a:r>
            <a:rPr lang="x-none" sz="1000" smtClean="0">
              <a:latin typeface="Times New Roman" pitchFamily="18" charset="0"/>
              <a:cs typeface="Times New Roman" pitchFamily="18" charset="0"/>
            </a:rPr>
            <a:t>2017 - 20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24</a:t>
          </a:r>
          <a:r>
            <a:rPr lang="x-none" sz="1000" smtClean="0">
              <a:latin typeface="Times New Roman" pitchFamily="18" charset="0"/>
              <a:cs typeface="Times New Roman" pitchFamily="18" charset="0"/>
            </a:rPr>
            <a:t> годов;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3056C77E-7D76-4BF7-879A-73C65BE78697}" type="parTrans" cxnId="{EF837BB1-653A-4327-B523-C1A97C157E5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D735A87-8937-44FE-B698-3493E59D59C6}" type="sibTrans" cxnId="{EF837BB1-653A-4327-B523-C1A97C157E5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4C75805-0A28-42B9-91C3-28FC7ECB2FAF}">
      <dgm:prSet phldrT="[Текст]" custT="1"/>
      <dgm:spPr/>
      <dgm:t>
        <a:bodyPr/>
        <a:lstStyle/>
        <a:p>
          <a:pPr algn="l"/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муниципальных  программ муниципального района «Усть-Цилемский».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A89E54EB-B63B-44F4-A1ED-457B30E13327}" type="parTrans" cxnId="{5804C2F8-A70E-491D-8CE1-537E7E9E866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B3002FE-2B53-4F8B-BF08-3194E1503309}" type="sibTrans" cxnId="{5804C2F8-A70E-491D-8CE1-537E7E9E866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EA0ED4B-D998-4E3F-8DA1-309F32915D82}" type="pres">
      <dgm:prSet presAssocID="{9EB51C9B-AC35-45DE-9BC8-934074C7582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0109D76-344A-408C-9AA7-A93A750AC5E6}" type="pres">
      <dgm:prSet presAssocID="{1856AF75-0E43-4460-86E7-8A56290DEDF8}" presName="root" presStyleCnt="0"/>
      <dgm:spPr/>
    </dgm:pt>
    <dgm:pt modelId="{0BBCD6C4-D240-4B59-A9FC-50C3B0C8EE4E}" type="pres">
      <dgm:prSet presAssocID="{1856AF75-0E43-4460-86E7-8A56290DEDF8}" presName="rootComposite" presStyleCnt="0"/>
      <dgm:spPr/>
    </dgm:pt>
    <dgm:pt modelId="{D0AC562A-77B5-49EE-AEE8-B8E32EC30009}" type="pres">
      <dgm:prSet presAssocID="{1856AF75-0E43-4460-86E7-8A56290DEDF8}" presName="rootText" presStyleLbl="node1" presStyleIdx="0" presStyleCnt="1" custScaleX="662783" custScaleY="38896"/>
      <dgm:spPr/>
      <dgm:t>
        <a:bodyPr/>
        <a:lstStyle/>
        <a:p>
          <a:endParaRPr lang="ru-RU"/>
        </a:p>
      </dgm:t>
    </dgm:pt>
    <dgm:pt modelId="{AF867857-3E6E-4895-8828-75AB2B070F33}" type="pres">
      <dgm:prSet presAssocID="{1856AF75-0E43-4460-86E7-8A56290DEDF8}" presName="rootConnector" presStyleLbl="node1" presStyleIdx="0" presStyleCnt="1"/>
      <dgm:spPr/>
      <dgm:t>
        <a:bodyPr/>
        <a:lstStyle/>
        <a:p>
          <a:endParaRPr lang="ru-RU"/>
        </a:p>
      </dgm:t>
    </dgm:pt>
    <dgm:pt modelId="{D933C1F6-62D2-4C0C-B209-0660B3EEEAB5}" type="pres">
      <dgm:prSet presAssocID="{1856AF75-0E43-4460-86E7-8A56290DEDF8}" presName="childShape" presStyleCnt="0"/>
      <dgm:spPr/>
    </dgm:pt>
    <dgm:pt modelId="{97AF4489-5CC5-4F6C-81DA-7F1A3DCBF3C1}" type="pres">
      <dgm:prSet presAssocID="{9F115C0F-93DA-4B29-A05D-9BEF7F73CD1E}" presName="Name13" presStyleLbl="parChTrans1D2" presStyleIdx="0" presStyleCnt="5"/>
      <dgm:spPr/>
      <dgm:t>
        <a:bodyPr/>
        <a:lstStyle/>
        <a:p>
          <a:endParaRPr lang="ru-RU"/>
        </a:p>
      </dgm:t>
    </dgm:pt>
    <dgm:pt modelId="{C9F7C131-3216-44A4-AD26-362D40AB90F4}" type="pres">
      <dgm:prSet presAssocID="{93600E61-A69F-4FA3-BB77-0CA72E6FDA24}" presName="childText" presStyleLbl="bgAcc1" presStyleIdx="0" presStyleCnt="5" custAng="10800000" custFlipVert="1" custScaleX="659427" custScaleY="44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06ACE-AB88-43DD-9F20-9C95B9D44108}" type="pres">
      <dgm:prSet presAssocID="{E804755C-9E67-4ED6-BD28-C7F4E25FA051}" presName="Name13" presStyleLbl="parChTrans1D2" presStyleIdx="1" presStyleCnt="5"/>
      <dgm:spPr/>
      <dgm:t>
        <a:bodyPr/>
        <a:lstStyle/>
        <a:p>
          <a:endParaRPr lang="ru-RU"/>
        </a:p>
      </dgm:t>
    </dgm:pt>
    <dgm:pt modelId="{E4A433AE-EADE-45C9-B1F5-50CDB37C87AD}" type="pres">
      <dgm:prSet presAssocID="{834729C9-8989-4229-83D7-A5963FDBA4B0}" presName="childText" presStyleLbl="bgAcc1" presStyleIdx="1" presStyleCnt="5" custScaleX="659944" custScaleY="44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8CCDF-B767-46CF-973C-CC126CCC2C84}" type="pres">
      <dgm:prSet presAssocID="{D05F58E3-8A1E-4897-86DA-3ABC3860CC42}" presName="Name13" presStyleLbl="parChTrans1D2" presStyleIdx="2" presStyleCnt="5"/>
      <dgm:spPr/>
      <dgm:t>
        <a:bodyPr/>
        <a:lstStyle/>
        <a:p>
          <a:endParaRPr lang="ru-RU"/>
        </a:p>
      </dgm:t>
    </dgm:pt>
    <dgm:pt modelId="{06B5FE57-67BF-4AAF-BC19-5239CD433CAB}" type="pres">
      <dgm:prSet presAssocID="{5484899E-3576-4E67-80F3-696DC80F1C1D}" presName="childText" presStyleLbl="bgAcc1" presStyleIdx="2" presStyleCnt="5" custScaleX="658721" custScaleY="42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6F78D-ED14-46F9-AB1B-1EB2B82CA59E}" type="pres">
      <dgm:prSet presAssocID="{3056C77E-7D76-4BF7-879A-73C65BE78697}" presName="Name13" presStyleLbl="parChTrans1D2" presStyleIdx="3" presStyleCnt="5"/>
      <dgm:spPr/>
      <dgm:t>
        <a:bodyPr/>
        <a:lstStyle/>
        <a:p>
          <a:endParaRPr lang="ru-RU"/>
        </a:p>
      </dgm:t>
    </dgm:pt>
    <dgm:pt modelId="{E5D0972B-954D-451D-9C96-6176D3723AE2}" type="pres">
      <dgm:prSet presAssocID="{F6FF0EDB-D9AF-482C-9E70-524589139166}" presName="childText" presStyleLbl="bgAcc1" presStyleIdx="3" presStyleCnt="5" custScaleX="659175" custScaleY="46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00847-A2E2-4311-84BB-06C400513771}" type="pres">
      <dgm:prSet presAssocID="{A89E54EB-B63B-44F4-A1ED-457B30E13327}" presName="Name13" presStyleLbl="parChTrans1D2" presStyleIdx="4" presStyleCnt="5"/>
      <dgm:spPr/>
      <dgm:t>
        <a:bodyPr/>
        <a:lstStyle/>
        <a:p>
          <a:endParaRPr lang="ru-RU"/>
        </a:p>
      </dgm:t>
    </dgm:pt>
    <dgm:pt modelId="{A92F0FAB-3260-4204-ABFE-FF4591B20293}" type="pres">
      <dgm:prSet presAssocID="{74C75805-0A28-42B9-91C3-28FC7ECB2FAF}" presName="childText" presStyleLbl="bgAcc1" presStyleIdx="4" presStyleCnt="5" custScaleX="660500" custScaleY="49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837BB1-653A-4327-B523-C1A97C157E51}" srcId="{1856AF75-0E43-4460-86E7-8A56290DEDF8}" destId="{F6FF0EDB-D9AF-482C-9E70-524589139166}" srcOrd="3" destOrd="0" parTransId="{3056C77E-7D76-4BF7-879A-73C65BE78697}" sibTransId="{5D735A87-8937-44FE-B698-3493E59D59C6}"/>
    <dgm:cxn modelId="{2B925E87-C4F8-4C8B-863E-ADB5F6A209CE}" srcId="{9EB51C9B-AC35-45DE-9BC8-934074C7582C}" destId="{1856AF75-0E43-4460-86E7-8A56290DEDF8}" srcOrd="0" destOrd="0" parTransId="{1BD270B2-9B0B-4E63-AC42-863911E3EE10}" sibTransId="{A3365A2B-421E-4DBF-A83F-87BFB9A18C04}"/>
    <dgm:cxn modelId="{04DA7C43-2ADE-4693-87A8-0BCE87FB9DBA}" type="presOf" srcId="{1856AF75-0E43-4460-86E7-8A56290DEDF8}" destId="{AF867857-3E6E-4895-8828-75AB2B070F33}" srcOrd="1" destOrd="0" presId="urn:microsoft.com/office/officeart/2005/8/layout/hierarchy3"/>
    <dgm:cxn modelId="{925D8B65-0DD4-40CB-8454-6EE4ECA58027}" type="presOf" srcId="{93600E61-A69F-4FA3-BB77-0CA72E6FDA24}" destId="{C9F7C131-3216-44A4-AD26-362D40AB90F4}" srcOrd="0" destOrd="0" presId="urn:microsoft.com/office/officeart/2005/8/layout/hierarchy3"/>
    <dgm:cxn modelId="{BB3630C6-0DFC-46C8-ABE4-06E31E8FA88E}" type="presOf" srcId="{D05F58E3-8A1E-4897-86DA-3ABC3860CC42}" destId="{9678CCDF-B767-46CF-973C-CC126CCC2C84}" srcOrd="0" destOrd="0" presId="urn:microsoft.com/office/officeart/2005/8/layout/hierarchy3"/>
    <dgm:cxn modelId="{91CDE8FC-E579-454B-9E21-82F08D878E73}" srcId="{1856AF75-0E43-4460-86E7-8A56290DEDF8}" destId="{5484899E-3576-4E67-80F3-696DC80F1C1D}" srcOrd="2" destOrd="0" parTransId="{D05F58E3-8A1E-4897-86DA-3ABC3860CC42}" sibTransId="{F4AF82F5-46B8-4731-B39F-EBB980D5B0EE}"/>
    <dgm:cxn modelId="{8DEA1CC4-BEDB-4190-963F-1EDB78A266AB}" srcId="{1856AF75-0E43-4460-86E7-8A56290DEDF8}" destId="{93600E61-A69F-4FA3-BB77-0CA72E6FDA24}" srcOrd="0" destOrd="0" parTransId="{9F115C0F-93DA-4B29-A05D-9BEF7F73CD1E}" sibTransId="{A8CC93FA-4224-4589-8054-D3344DB270A4}"/>
    <dgm:cxn modelId="{FD74E882-9BFD-4104-9BCA-6A78D82879A9}" type="presOf" srcId="{74C75805-0A28-42B9-91C3-28FC7ECB2FAF}" destId="{A92F0FAB-3260-4204-ABFE-FF4591B20293}" srcOrd="0" destOrd="0" presId="urn:microsoft.com/office/officeart/2005/8/layout/hierarchy3"/>
    <dgm:cxn modelId="{9F04F02C-081A-465E-A699-2C8CD8BE8212}" type="presOf" srcId="{3056C77E-7D76-4BF7-879A-73C65BE78697}" destId="{10C6F78D-ED14-46F9-AB1B-1EB2B82CA59E}" srcOrd="0" destOrd="0" presId="urn:microsoft.com/office/officeart/2005/8/layout/hierarchy3"/>
    <dgm:cxn modelId="{5804C2F8-A70E-491D-8CE1-537E7E9E8661}" srcId="{1856AF75-0E43-4460-86E7-8A56290DEDF8}" destId="{74C75805-0A28-42B9-91C3-28FC7ECB2FAF}" srcOrd="4" destOrd="0" parTransId="{A89E54EB-B63B-44F4-A1ED-457B30E13327}" sibTransId="{1B3002FE-2B53-4F8B-BF08-3194E1503309}"/>
    <dgm:cxn modelId="{AC4CBD02-C62D-48E4-BCFF-4751F45B0C5B}" type="presOf" srcId="{834729C9-8989-4229-83D7-A5963FDBA4B0}" destId="{E4A433AE-EADE-45C9-B1F5-50CDB37C87AD}" srcOrd="0" destOrd="0" presId="urn:microsoft.com/office/officeart/2005/8/layout/hierarchy3"/>
    <dgm:cxn modelId="{ABF509D6-C854-4A7B-9DC3-090D55D85D2F}" type="presOf" srcId="{9F115C0F-93DA-4B29-A05D-9BEF7F73CD1E}" destId="{97AF4489-5CC5-4F6C-81DA-7F1A3DCBF3C1}" srcOrd="0" destOrd="0" presId="urn:microsoft.com/office/officeart/2005/8/layout/hierarchy3"/>
    <dgm:cxn modelId="{99BCE195-41B4-4ED3-A950-1B7812533733}" type="presOf" srcId="{F6FF0EDB-D9AF-482C-9E70-524589139166}" destId="{E5D0972B-954D-451D-9C96-6176D3723AE2}" srcOrd="0" destOrd="0" presId="urn:microsoft.com/office/officeart/2005/8/layout/hierarchy3"/>
    <dgm:cxn modelId="{877239A9-9812-4D4E-A7A7-7E581837F5D2}" srcId="{1856AF75-0E43-4460-86E7-8A56290DEDF8}" destId="{834729C9-8989-4229-83D7-A5963FDBA4B0}" srcOrd="1" destOrd="0" parTransId="{E804755C-9E67-4ED6-BD28-C7F4E25FA051}" sibTransId="{9013A0CD-2E2C-4757-B7E1-63E305CF1A64}"/>
    <dgm:cxn modelId="{C1C68679-E67F-4CE3-9A83-BE5466A21CE6}" type="presOf" srcId="{9EB51C9B-AC35-45DE-9BC8-934074C7582C}" destId="{AEA0ED4B-D998-4E3F-8DA1-309F32915D82}" srcOrd="0" destOrd="0" presId="urn:microsoft.com/office/officeart/2005/8/layout/hierarchy3"/>
    <dgm:cxn modelId="{9A48C88C-9C30-4C72-8BDD-CF16C3A32F42}" type="presOf" srcId="{E804755C-9E67-4ED6-BD28-C7F4E25FA051}" destId="{46D06ACE-AB88-43DD-9F20-9C95B9D44108}" srcOrd="0" destOrd="0" presId="urn:microsoft.com/office/officeart/2005/8/layout/hierarchy3"/>
    <dgm:cxn modelId="{A28B9588-619D-4A2F-9106-B752A187DB74}" type="presOf" srcId="{1856AF75-0E43-4460-86E7-8A56290DEDF8}" destId="{D0AC562A-77B5-49EE-AEE8-B8E32EC30009}" srcOrd="0" destOrd="0" presId="urn:microsoft.com/office/officeart/2005/8/layout/hierarchy3"/>
    <dgm:cxn modelId="{714D0000-C865-40F9-B364-E2ED10B6C285}" type="presOf" srcId="{A89E54EB-B63B-44F4-A1ED-457B30E13327}" destId="{D3300847-A2E2-4311-84BB-06C400513771}" srcOrd="0" destOrd="0" presId="urn:microsoft.com/office/officeart/2005/8/layout/hierarchy3"/>
    <dgm:cxn modelId="{044AD85A-2181-4D0D-A975-8ECC3114DF7F}" type="presOf" srcId="{5484899E-3576-4E67-80F3-696DC80F1C1D}" destId="{06B5FE57-67BF-4AAF-BC19-5239CD433CAB}" srcOrd="0" destOrd="0" presId="urn:microsoft.com/office/officeart/2005/8/layout/hierarchy3"/>
    <dgm:cxn modelId="{97198DF3-CD6C-4303-81A1-D68F3136387C}" type="presParOf" srcId="{AEA0ED4B-D998-4E3F-8DA1-309F32915D82}" destId="{40109D76-344A-408C-9AA7-A93A750AC5E6}" srcOrd="0" destOrd="0" presId="urn:microsoft.com/office/officeart/2005/8/layout/hierarchy3"/>
    <dgm:cxn modelId="{710A4D7D-F2ED-4F0A-A063-C042FA094308}" type="presParOf" srcId="{40109D76-344A-408C-9AA7-A93A750AC5E6}" destId="{0BBCD6C4-D240-4B59-A9FC-50C3B0C8EE4E}" srcOrd="0" destOrd="0" presId="urn:microsoft.com/office/officeart/2005/8/layout/hierarchy3"/>
    <dgm:cxn modelId="{0A1FF643-817D-45AF-BE46-37E545D773BE}" type="presParOf" srcId="{0BBCD6C4-D240-4B59-A9FC-50C3B0C8EE4E}" destId="{D0AC562A-77B5-49EE-AEE8-B8E32EC30009}" srcOrd="0" destOrd="0" presId="urn:microsoft.com/office/officeart/2005/8/layout/hierarchy3"/>
    <dgm:cxn modelId="{4AC6586C-957A-4827-9158-8973E7B32A5E}" type="presParOf" srcId="{0BBCD6C4-D240-4B59-A9FC-50C3B0C8EE4E}" destId="{AF867857-3E6E-4895-8828-75AB2B070F33}" srcOrd="1" destOrd="0" presId="urn:microsoft.com/office/officeart/2005/8/layout/hierarchy3"/>
    <dgm:cxn modelId="{67D39137-B69F-4A19-928D-0E49DF5DED5D}" type="presParOf" srcId="{40109D76-344A-408C-9AA7-A93A750AC5E6}" destId="{D933C1F6-62D2-4C0C-B209-0660B3EEEAB5}" srcOrd="1" destOrd="0" presId="urn:microsoft.com/office/officeart/2005/8/layout/hierarchy3"/>
    <dgm:cxn modelId="{BC417091-B196-43CC-B6DC-455AF85340FC}" type="presParOf" srcId="{D933C1F6-62D2-4C0C-B209-0660B3EEEAB5}" destId="{97AF4489-5CC5-4F6C-81DA-7F1A3DCBF3C1}" srcOrd="0" destOrd="0" presId="urn:microsoft.com/office/officeart/2005/8/layout/hierarchy3"/>
    <dgm:cxn modelId="{085CBE3E-F2BE-469E-A3F2-7BBECE4ED0B3}" type="presParOf" srcId="{D933C1F6-62D2-4C0C-B209-0660B3EEEAB5}" destId="{C9F7C131-3216-44A4-AD26-362D40AB90F4}" srcOrd="1" destOrd="0" presId="urn:microsoft.com/office/officeart/2005/8/layout/hierarchy3"/>
    <dgm:cxn modelId="{358C855B-0E0B-4D64-A60C-DED63482F081}" type="presParOf" srcId="{D933C1F6-62D2-4C0C-B209-0660B3EEEAB5}" destId="{46D06ACE-AB88-43DD-9F20-9C95B9D44108}" srcOrd="2" destOrd="0" presId="urn:microsoft.com/office/officeart/2005/8/layout/hierarchy3"/>
    <dgm:cxn modelId="{02382327-7DB3-4556-9C13-628CB81D761C}" type="presParOf" srcId="{D933C1F6-62D2-4C0C-B209-0660B3EEEAB5}" destId="{E4A433AE-EADE-45C9-B1F5-50CDB37C87AD}" srcOrd="3" destOrd="0" presId="urn:microsoft.com/office/officeart/2005/8/layout/hierarchy3"/>
    <dgm:cxn modelId="{093EB462-5F66-430F-BF69-A04A68885C4D}" type="presParOf" srcId="{D933C1F6-62D2-4C0C-B209-0660B3EEEAB5}" destId="{9678CCDF-B767-46CF-973C-CC126CCC2C84}" srcOrd="4" destOrd="0" presId="urn:microsoft.com/office/officeart/2005/8/layout/hierarchy3"/>
    <dgm:cxn modelId="{F2A8BB18-A159-49D5-8792-4DD1B0D85DE4}" type="presParOf" srcId="{D933C1F6-62D2-4C0C-B209-0660B3EEEAB5}" destId="{06B5FE57-67BF-4AAF-BC19-5239CD433CAB}" srcOrd="5" destOrd="0" presId="urn:microsoft.com/office/officeart/2005/8/layout/hierarchy3"/>
    <dgm:cxn modelId="{F0821AC7-33FE-42D1-92E6-51B90B07CBBB}" type="presParOf" srcId="{D933C1F6-62D2-4C0C-B209-0660B3EEEAB5}" destId="{10C6F78D-ED14-46F9-AB1B-1EB2B82CA59E}" srcOrd="6" destOrd="0" presId="urn:microsoft.com/office/officeart/2005/8/layout/hierarchy3"/>
    <dgm:cxn modelId="{65D796ED-BEB5-4CC3-A405-40C6E3C67F57}" type="presParOf" srcId="{D933C1F6-62D2-4C0C-B209-0660B3EEEAB5}" destId="{E5D0972B-954D-451D-9C96-6176D3723AE2}" srcOrd="7" destOrd="0" presId="urn:microsoft.com/office/officeart/2005/8/layout/hierarchy3"/>
    <dgm:cxn modelId="{EBDE606F-1910-4698-A62C-9279E9D7E4B2}" type="presParOf" srcId="{D933C1F6-62D2-4C0C-B209-0660B3EEEAB5}" destId="{D3300847-A2E2-4311-84BB-06C400513771}" srcOrd="8" destOrd="0" presId="urn:microsoft.com/office/officeart/2005/8/layout/hierarchy3"/>
    <dgm:cxn modelId="{3129F222-BF12-4357-A387-27E7BCDF87D2}" type="presParOf" srcId="{D933C1F6-62D2-4C0C-B209-0660B3EEEAB5}" destId="{A92F0FAB-3260-4204-ABFE-FF4591B20293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F9D32E-51BD-4A71-A191-A5D2F7F7308E}" type="doc">
      <dgm:prSet loTypeId="urn:microsoft.com/office/officeart/2005/8/layout/vList2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DEDF176-B95C-4DB4-B60E-F724D91871CF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Доходы бюджета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– поступающие в бюджет денежные средства;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EF50C0B-02AC-494F-B5E0-63B0ADDAF737}" type="parTrans" cxnId="{26094F73-EE32-4FFE-8CFC-74369A41737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EC9B5A9-DC0C-411D-A262-34734E7C86AD}" type="sibTrans" cxnId="{26094F73-EE32-4FFE-8CFC-74369A41737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75939BB-94CD-4519-BE12-D4737E11DF11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Расходы бюджета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– выплачиваемые из бюджета денежные средства;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F5FE2BC-708E-48E6-8A2B-C0ACFBB8CB9A}" type="parTrans" cxnId="{D866ADF8-57EE-4AB0-A879-2F46E97960F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C43E76D-7D9D-4729-A9C5-B525BA258465}" type="sibTrans" cxnId="{D866ADF8-57EE-4AB0-A879-2F46E97960F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685BABA-B80C-450E-8611-D47EDEA9A333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Дефицит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b="0" dirty="0" smtClean="0">
              <a:effectLst/>
              <a:latin typeface="Times New Roman" pitchFamily="18" charset="0"/>
              <a:cs typeface="Times New Roman" pitchFamily="18" charset="0"/>
            </a:rPr>
            <a:t>превышение расходов бюджета над его доходами;</a:t>
          </a:r>
        </a:p>
        <a:p>
          <a:pPr rtl="0"/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Профицит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b="0" dirty="0" smtClean="0">
              <a:effectLst/>
              <a:latin typeface="Times New Roman" pitchFamily="18" charset="0"/>
              <a:cs typeface="Times New Roman" pitchFamily="18" charset="0"/>
            </a:rPr>
            <a:t>превышение доходов бюджета над его расходами.</a:t>
          </a:r>
          <a:endParaRPr lang="ru-RU" b="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C085DF3E-0F2F-4F3D-B248-3B3F52B57A9C}" type="parTrans" cxnId="{D722555A-DD50-4196-AC3A-D01B49D0C01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1FCB828-9BF8-4FD6-AC6C-3D6974AB0CE4}" type="sibTrans" cxnId="{D722555A-DD50-4196-AC3A-D01B49D0C01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9E662C1-4058-4316-9E35-F78964C35CDB}" type="pres">
      <dgm:prSet presAssocID="{7EF9D32E-51BD-4A71-A191-A5D2F7F730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98242A-6F2C-4DAF-B66D-EB710D092798}" type="pres">
      <dgm:prSet presAssocID="{0DEDF176-B95C-4DB4-B60E-F724D91871CF}" presName="parentText" presStyleLbl="node1" presStyleIdx="0" presStyleCnt="3" custScaleY="633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46E3C0-E2DE-4431-81C5-AB2CD9EC2AD2}" type="pres">
      <dgm:prSet presAssocID="{EEC9B5A9-DC0C-411D-A262-34734E7C86AD}" presName="spacer" presStyleCnt="0"/>
      <dgm:spPr/>
    </dgm:pt>
    <dgm:pt modelId="{915E981E-65CA-4CFC-A381-AEA7C19813AC}" type="pres">
      <dgm:prSet presAssocID="{275939BB-94CD-4519-BE12-D4737E11DF11}" presName="parentText" presStyleLbl="node1" presStyleIdx="1" presStyleCnt="3" custScaleY="412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90C9FA-F23C-43F6-A19F-A2AB735C292C}" type="pres">
      <dgm:prSet presAssocID="{0C43E76D-7D9D-4729-A9C5-B525BA258465}" presName="spacer" presStyleCnt="0"/>
      <dgm:spPr/>
    </dgm:pt>
    <dgm:pt modelId="{63D03C90-E81D-416F-8820-6FE74FBAE12B}" type="pres">
      <dgm:prSet presAssocID="{4685BABA-B80C-450E-8611-D47EDEA9A333}" presName="parentText" presStyleLbl="node1" presStyleIdx="2" presStyleCnt="3" custScaleY="786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F4D6A7-775F-466B-ACE5-0A347DA7E2FA}" type="presOf" srcId="{0DEDF176-B95C-4DB4-B60E-F724D91871CF}" destId="{BB98242A-6F2C-4DAF-B66D-EB710D092798}" srcOrd="0" destOrd="0" presId="urn:microsoft.com/office/officeart/2005/8/layout/vList2"/>
    <dgm:cxn modelId="{B7016FAF-69DF-4007-9890-2246E2E732D5}" type="presOf" srcId="{275939BB-94CD-4519-BE12-D4737E11DF11}" destId="{915E981E-65CA-4CFC-A381-AEA7C19813AC}" srcOrd="0" destOrd="0" presId="urn:microsoft.com/office/officeart/2005/8/layout/vList2"/>
    <dgm:cxn modelId="{26094F73-EE32-4FFE-8CFC-74369A41737C}" srcId="{7EF9D32E-51BD-4A71-A191-A5D2F7F7308E}" destId="{0DEDF176-B95C-4DB4-B60E-F724D91871CF}" srcOrd="0" destOrd="0" parTransId="{7EF50C0B-02AC-494F-B5E0-63B0ADDAF737}" sibTransId="{EEC9B5A9-DC0C-411D-A262-34734E7C86AD}"/>
    <dgm:cxn modelId="{D722555A-DD50-4196-AC3A-D01B49D0C017}" srcId="{7EF9D32E-51BD-4A71-A191-A5D2F7F7308E}" destId="{4685BABA-B80C-450E-8611-D47EDEA9A333}" srcOrd="2" destOrd="0" parTransId="{C085DF3E-0F2F-4F3D-B248-3B3F52B57A9C}" sibTransId="{21FCB828-9BF8-4FD6-AC6C-3D6974AB0CE4}"/>
    <dgm:cxn modelId="{41D35D28-F539-4E9A-9C5D-4A801DC0B1F9}" type="presOf" srcId="{7EF9D32E-51BD-4A71-A191-A5D2F7F7308E}" destId="{89E662C1-4058-4316-9E35-F78964C35CDB}" srcOrd="0" destOrd="0" presId="urn:microsoft.com/office/officeart/2005/8/layout/vList2"/>
    <dgm:cxn modelId="{BEB01B4D-2798-4A32-BBBE-B6A6B4DB4983}" type="presOf" srcId="{4685BABA-B80C-450E-8611-D47EDEA9A333}" destId="{63D03C90-E81D-416F-8820-6FE74FBAE12B}" srcOrd="0" destOrd="0" presId="urn:microsoft.com/office/officeart/2005/8/layout/vList2"/>
    <dgm:cxn modelId="{D866ADF8-57EE-4AB0-A879-2F46E97960FE}" srcId="{7EF9D32E-51BD-4A71-A191-A5D2F7F7308E}" destId="{275939BB-94CD-4519-BE12-D4737E11DF11}" srcOrd="1" destOrd="0" parTransId="{BF5FE2BC-708E-48E6-8A2B-C0ACFBB8CB9A}" sibTransId="{0C43E76D-7D9D-4729-A9C5-B525BA258465}"/>
    <dgm:cxn modelId="{EDAC7AC2-3281-49E1-982F-5BF54F392BFB}" type="presParOf" srcId="{89E662C1-4058-4316-9E35-F78964C35CDB}" destId="{BB98242A-6F2C-4DAF-B66D-EB710D092798}" srcOrd="0" destOrd="0" presId="urn:microsoft.com/office/officeart/2005/8/layout/vList2"/>
    <dgm:cxn modelId="{F63CE731-C25C-40F2-A08F-148519C06168}" type="presParOf" srcId="{89E662C1-4058-4316-9E35-F78964C35CDB}" destId="{EF46E3C0-E2DE-4431-81C5-AB2CD9EC2AD2}" srcOrd="1" destOrd="0" presId="urn:microsoft.com/office/officeart/2005/8/layout/vList2"/>
    <dgm:cxn modelId="{1C2DBDB5-D8E7-45F9-AC99-8DFAC418B46A}" type="presParOf" srcId="{89E662C1-4058-4316-9E35-F78964C35CDB}" destId="{915E981E-65CA-4CFC-A381-AEA7C19813AC}" srcOrd="2" destOrd="0" presId="urn:microsoft.com/office/officeart/2005/8/layout/vList2"/>
    <dgm:cxn modelId="{1805A457-F0CC-4079-9B8C-222AE9A81710}" type="presParOf" srcId="{89E662C1-4058-4316-9E35-F78964C35CDB}" destId="{A690C9FA-F23C-43F6-A19F-A2AB735C292C}" srcOrd="3" destOrd="0" presId="urn:microsoft.com/office/officeart/2005/8/layout/vList2"/>
    <dgm:cxn modelId="{B8E61EC7-2756-4627-B699-9539E50CC212}" type="presParOf" srcId="{89E662C1-4058-4316-9E35-F78964C35CDB}" destId="{63D03C90-E81D-416F-8820-6FE74FBAE12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B51C9B-AC35-45DE-9BC8-934074C7582C}" type="doc">
      <dgm:prSet loTypeId="urn:microsoft.com/office/officeart/2005/8/layout/hierarchy3" loCatId="hierarchy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1856AF75-0E43-4460-86E7-8A56290DEDF8}">
      <dgm:prSet phldrT="[Текст]" custT="1"/>
      <dgm:spPr/>
      <dgm:t>
        <a:bodyPr/>
        <a:lstStyle/>
        <a:p>
          <a:pPr algn="ctr"/>
          <a:r>
            <a:rPr lang="x-none" sz="1600" b="1" smtClean="0">
              <a:ln/>
              <a:effectLst/>
              <a:latin typeface="Times New Roman" pitchFamily="18" charset="0"/>
              <a:cs typeface="Times New Roman" pitchFamily="18" charset="0"/>
            </a:rPr>
            <a:t>Резервные средства </a:t>
          </a:r>
          <a:r>
            <a:rPr lang="ru-RU" sz="1600" b="1" smtClean="0">
              <a:ln/>
              <a:effectLst/>
              <a:latin typeface="Times New Roman" pitchFamily="18" charset="0"/>
              <a:cs typeface="Times New Roman" pitchFamily="18" charset="0"/>
            </a:rPr>
            <a:t> на 2020 год </a:t>
          </a:r>
          <a:r>
            <a:rPr lang="x-none" sz="1600" b="1" smtClean="0">
              <a:ln/>
              <a:effectLst/>
              <a:latin typeface="Times New Roman" pitchFamily="18" charset="0"/>
              <a:cs typeface="Times New Roman" pitchFamily="18" charset="0"/>
            </a:rPr>
            <a:t>запланированы в следующих размерах: </a:t>
          </a:r>
          <a:endParaRPr lang="ru-RU" sz="1600" b="1" dirty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1BD270B2-9B0B-4E63-AC42-863911E3EE10}" type="parTrans" cxnId="{2B925E87-C4F8-4C8B-863E-ADB5F6A209C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3365A2B-421E-4DBF-A83F-87BFB9A18C04}" type="sibTrans" cxnId="{2B925E87-C4F8-4C8B-863E-ADB5F6A209C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3600E61-A69F-4FA3-BB77-0CA72E6FDA24}">
      <dgm:prSet phldrT="[Текст]" custT="1"/>
      <dgm:spPr/>
      <dgm:t>
        <a:bodyPr/>
        <a:lstStyle/>
        <a:p>
          <a:pPr algn="l"/>
          <a:r>
            <a:rPr lang="ru-RU" sz="1400" b="0" smtClean="0">
              <a:effectLst/>
              <a:latin typeface="Times New Roman" pitchFamily="18" charset="0"/>
              <a:cs typeface="Times New Roman" pitchFamily="18" charset="0"/>
            </a:rPr>
            <a:t>р</a:t>
          </a:r>
          <a:r>
            <a:rPr lang="x-none" sz="1400" b="0" smtClean="0">
              <a:effectLst/>
              <a:latin typeface="Times New Roman" pitchFamily="18" charset="0"/>
              <a:cs typeface="Times New Roman" pitchFamily="18" charset="0"/>
            </a:rPr>
            <a:t>езервный фонд Администрации МО МР «Усть-Цилемский»  в размере 500,0 тыс. руб</a:t>
          </a:r>
          <a:r>
            <a:rPr lang="ru-RU" sz="1400" b="0" smtClean="0">
              <a:effectLst/>
              <a:latin typeface="Times New Roman" pitchFamily="18" charset="0"/>
              <a:cs typeface="Times New Roman" pitchFamily="18" charset="0"/>
            </a:rPr>
            <a:t>.</a:t>
          </a:r>
          <a:endParaRPr lang="ru-RU" sz="1400" b="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9F115C0F-93DA-4B29-A05D-9BEF7F73CD1E}" type="parTrans" cxnId="{8DEA1CC4-BEDB-4190-963F-1EDB78A266A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8CC93FA-4224-4589-8054-D3344DB270A4}" type="sibTrans" cxnId="{8DEA1CC4-BEDB-4190-963F-1EDB78A266A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34729C9-8989-4229-83D7-A5963FDBA4B0}">
      <dgm:prSet phldrT="[Текст]" custT="1"/>
      <dgm:spPr/>
      <dgm:t>
        <a:bodyPr/>
        <a:lstStyle/>
        <a:p>
          <a:pPr algn="l"/>
          <a:r>
            <a:rPr lang="ru-RU" sz="1400" smtClean="0">
              <a:latin typeface="Times New Roman" pitchFamily="18" charset="0"/>
              <a:cs typeface="Times New Roman" pitchFamily="18" charset="0"/>
            </a:rPr>
            <a:t>резерв средств на софинансирование расходов по реализации мероприятий для участия в федеральных и республиканских проектах в сумме 722,4 тыс.руб.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804755C-9E67-4ED6-BD28-C7F4E25FA051}" type="parTrans" cxnId="{877239A9-9812-4D4E-A7A7-7E581837F5D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013A0CD-2E2C-4757-B7E1-63E305CF1A64}" type="sibTrans" cxnId="{877239A9-9812-4D4E-A7A7-7E581837F5D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4DA5C13-7F72-4303-A2C0-B14E2B26F17D}">
      <dgm:prSet phldrT="[Текст]" custT="1"/>
      <dgm:spPr/>
      <dgm:t>
        <a:bodyPr/>
        <a:lstStyle/>
        <a:p>
          <a:pPr algn="l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резерв   средств на  исполнение судебных актов по обращению взыскания на средства бюджета муниципального района «Усть-Цилемский» в сумме 100,0 тыс. руб.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86C17A6-037F-45DA-A510-E678FE952050}" type="parTrans" cxnId="{6D2FC181-DB83-46F2-B663-65BE1CFDED8B}">
      <dgm:prSet/>
      <dgm:spPr/>
      <dgm:t>
        <a:bodyPr/>
        <a:lstStyle/>
        <a:p>
          <a:endParaRPr lang="ru-RU"/>
        </a:p>
      </dgm:t>
    </dgm:pt>
    <dgm:pt modelId="{75CEF3EC-FF83-4807-A900-4FF397E84C4A}" type="sibTrans" cxnId="{6D2FC181-DB83-46F2-B663-65BE1CFDED8B}">
      <dgm:prSet/>
      <dgm:spPr/>
      <dgm:t>
        <a:bodyPr/>
        <a:lstStyle/>
        <a:p>
          <a:endParaRPr lang="ru-RU"/>
        </a:p>
      </dgm:t>
    </dgm:pt>
    <dgm:pt modelId="{CA2E20A2-23D6-4023-94C2-2E1449D83131}">
      <dgm:prSet phldrT="[Текст]" custT="1"/>
      <dgm:spPr/>
      <dgm:t>
        <a:bodyPr/>
        <a:lstStyle/>
        <a:p>
          <a:pPr algn="l"/>
          <a:r>
            <a:rPr lang="ru-RU" sz="1400" smtClean="0">
              <a:latin typeface="Times New Roman" pitchFamily="18" charset="0"/>
              <a:cs typeface="Times New Roman" pitchFamily="18" charset="0"/>
            </a:rPr>
            <a:t>резерв средств для увеличения расходов на оплату труда в сумме 1 500,0 тыс. руб.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45C8077-8486-490A-AD04-2A900EE92DD6}" type="parTrans" cxnId="{E96F33A7-29D4-4ECA-91CA-737A6443622A}">
      <dgm:prSet/>
      <dgm:spPr/>
      <dgm:t>
        <a:bodyPr/>
        <a:lstStyle/>
        <a:p>
          <a:endParaRPr lang="ru-RU"/>
        </a:p>
      </dgm:t>
    </dgm:pt>
    <dgm:pt modelId="{28D1F404-27F8-4A79-808B-433AC309E1B4}" type="sibTrans" cxnId="{E96F33A7-29D4-4ECA-91CA-737A6443622A}">
      <dgm:prSet/>
      <dgm:spPr/>
      <dgm:t>
        <a:bodyPr/>
        <a:lstStyle/>
        <a:p>
          <a:endParaRPr lang="ru-RU"/>
        </a:p>
      </dgm:t>
    </dgm:pt>
    <dgm:pt modelId="{AEA0ED4B-D998-4E3F-8DA1-309F32915D82}" type="pres">
      <dgm:prSet presAssocID="{9EB51C9B-AC35-45DE-9BC8-934074C7582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0109D76-344A-408C-9AA7-A93A750AC5E6}" type="pres">
      <dgm:prSet presAssocID="{1856AF75-0E43-4460-86E7-8A56290DEDF8}" presName="root" presStyleCnt="0"/>
      <dgm:spPr/>
      <dgm:t>
        <a:bodyPr/>
        <a:lstStyle/>
        <a:p>
          <a:endParaRPr lang="ru-RU"/>
        </a:p>
      </dgm:t>
    </dgm:pt>
    <dgm:pt modelId="{0BBCD6C4-D240-4B59-A9FC-50C3B0C8EE4E}" type="pres">
      <dgm:prSet presAssocID="{1856AF75-0E43-4460-86E7-8A56290DEDF8}" presName="rootComposite" presStyleCnt="0"/>
      <dgm:spPr/>
      <dgm:t>
        <a:bodyPr/>
        <a:lstStyle/>
        <a:p>
          <a:endParaRPr lang="ru-RU"/>
        </a:p>
      </dgm:t>
    </dgm:pt>
    <dgm:pt modelId="{D0AC562A-77B5-49EE-AEE8-B8E32EC30009}" type="pres">
      <dgm:prSet presAssocID="{1856AF75-0E43-4460-86E7-8A56290DEDF8}" presName="rootText" presStyleLbl="node1" presStyleIdx="0" presStyleCnt="1" custAng="0" custScaleX="858917" custScaleY="201416" custLinFactNeighborX="25292" custLinFactNeighborY="-71757"/>
      <dgm:spPr/>
      <dgm:t>
        <a:bodyPr/>
        <a:lstStyle/>
        <a:p>
          <a:endParaRPr lang="ru-RU"/>
        </a:p>
      </dgm:t>
    </dgm:pt>
    <dgm:pt modelId="{AF867857-3E6E-4895-8828-75AB2B070F33}" type="pres">
      <dgm:prSet presAssocID="{1856AF75-0E43-4460-86E7-8A56290DEDF8}" presName="rootConnector" presStyleLbl="node1" presStyleIdx="0" presStyleCnt="1"/>
      <dgm:spPr/>
      <dgm:t>
        <a:bodyPr/>
        <a:lstStyle/>
        <a:p>
          <a:endParaRPr lang="ru-RU"/>
        </a:p>
      </dgm:t>
    </dgm:pt>
    <dgm:pt modelId="{D933C1F6-62D2-4C0C-B209-0660B3EEEAB5}" type="pres">
      <dgm:prSet presAssocID="{1856AF75-0E43-4460-86E7-8A56290DEDF8}" presName="childShape" presStyleCnt="0"/>
      <dgm:spPr/>
      <dgm:t>
        <a:bodyPr/>
        <a:lstStyle/>
        <a:p>
          <a:endParaRPr lang="ru-RU"/>
        </a:p>
      </dgm:t>
    </dgm:pt>
    <dgm:pt modelId="{97AF4489-5CC5-4F6C-81DA-7F1A3DCBF3C1}" type="pres">
      <dgm:prSet presAssocID="{9F115C0F-93DA-4B29-A05D-9BEF7F73CD1E}" presName="Name13" presStyleLbl="parChTrans1D2" presStyleIdx="0" presStyleCnt="4"/>
      <dgm:spPr/>
      <dgm:t>
        <a:bodyPr/>
        <a:lstStyle/>
        <a:p>
          <a:endParaRPr lang="ru-RU"/>
        </a:p>
      </dgm:t>
    </dgm:pt>
    <dgm:pt modelId="{C9F7C131-3216-44A4-AD26-362D40AB90F4}" type="pres">
      <dgm:prSet presAssocID="{93600E61-A69F-4FA3-BB77-0CA72E6FDA24}" presName="childText" presStyleLbl="bgAcc1" presStyleIdx="0" presStyleCnt="4" custAng="10800000" custFlipVert="1" custScaleX="1063045" custScaleY="113258" custLinFactNeighborX="-9032" custLinFactNeighborY="-330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06ACE-AB88-43DD-9F20-9C95B9D44108}" type="pres">
      <dgm:prSet presAssocID="{E804755C-9E67-4ED6-BD28-C7F4E25FA051}" presName="Name13" presStyleLbl="parChTrans1D2" presStyleIdx="1" presStyleCnt="4"/>
      <dgm:spPr/>
      <dgm:t>
        <a:bodyPr/>
        <a:lstStyle/>
        <a:p>
          <a:endParaRPr lang="ru-RU"/>
        </a:p>
      </dgm:t>
    </dgm:pt>
    <dgm:pt modelId="{E4A433AE-EADE-45C9-B1F5-50CDB37C87AD}" type="pres">
      <dgm:prSet presAssocID="{834729C9-8989-4229-83D7-A5963FDBA4B0}" presName="childText" presStyleLbl="bgAcc1" presStyleIdx="1" presStyleCnt="4" custScaleX="1063402" custScaleY="159219" custLinFactNeighborX="-9949" custLinFactNeighborY="-351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DDAFE-35DE-49E4-ADA7-04618B3EAC85}" type="pres">
      <dgm:prSet presAssocID="{186C17A6-037F-45DA-A510-E678FE952050}" presName="Name13" presStyleLbl="parChTrans1D2" presStyleIdx="2" presStyleCnt="4"/>
      <dgm:spPr/>
      <dgm:t>
        <a:bodyPr/>
        <a:lstStyle/>
        <a:p>
          <a:endParaRPr lang="ru-RU"/>
        </a:p>
      </dgm:t>
    </dgm:pt>
    <dgm:pt modelId="{C475CE0F-000B-451A-8477-2F45A5F1E862}" type="pres">
      <dgm:prSet presAssocID="{14DA5C13-7F72-4303-A2C0-B14E2B26F17D}" presName="childText" presStyleLbl="bgAcc1" presStyleIdx="2" presStyleCnt="4" custScaleX="1063055" custLinFactNeighborX="-7987" custLinFactNeighborY="-31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39BD8-7621-475D-B026-F6086CB25211}" type="pres">
      <dgm:prSet presAssocID="{145C8077-8486-490A-AD04-2A900EE92DD6}" presName="Name13" presStyleLbl="parChTrans1D2" presStyleIdx="3" presStyleCnt="4"/>
      <dgm:spPr/>
      <dgm:t>
        <a:bodyPr/>
        <a:lstStyle/>
        <a:p>
          <a:endParaRPr lang="ru-RU"/>
        </a:p>
      </dgm:t>
    </dgm:pt>
    <dgm:pt modelId="{DEC85AF5-EFD6-499B-965C-891EE84DD929}" type="pres">
      <dgm:prSet presAssocID="{CA2E20A2-23D6-4023-94C2-2E1449D83131}" presName="childText" presStyleLbl="bgAcc1" presStyleIdx="3" presStyleCnt="4" custScaleX="1059824" custLinFactNeighborX="-5314" custLinFactNeighborY="-22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0C8F36-6784-493D-8DFD-BE83D0F7C17B}" type="presOf" srcId="{93600E61-A69F-4FA3-BB77-0CA72E6FDA24}" destId="{C9F7C131-3216-44A4-AD26-362D40AB90F4}" srcOrd="0" destOrd="0" presId="urn:microsoft.com/office/officeart/2005/8/layout/hierarchy3"/>
    <dgm:cxn modelId="{FB44BA26-9E4A-4F95-B40D-5B97530E8B1C}" type="presOf" srcId="{9F115C0F-93DA-4B29-A05D-9BEF7F73CD1E}" destId="{97AF4489-5CC5-4F6C-81DA-7F1A3DCBF3C1}" srcOrd="0" destOrd="0" presId="urn:microsoft.com/office/officeart/2005/8/layout/hierarchy3"/>
    <dgm:cxn modelId="{2B925E87-C4F8-4C8B-863E-ADB5F6A209CE}" srcId="{9EB51C9B-AC35-45DE-9BC8-934074C7582C}" destId="{1856AF75-0E43-4460-86E7-8A56290DEDF8}" srcOrd="0" destOrd="0" parTransId="{1BD270B2-9B0B-4E63-AC42-863911E3EE10}" sibTransId="{A3365A2B-421E-4DBF-A83F-87BFB9A18C04}"/>
    <dgm:cxn modelId="{E96F33A7-29D4-4ECA-91CA-737A6443622A}" srcId="{1856AF75-0E43-4460-86E7-8A56290DEDF8}" destId="{CA2E20A2-23D6-4023-94C2-2E1449D83131}" srcOrd="3" destOrd="0" parTransId="{145C8077-8486-490A-AD04-2A900EE92DD6}" sibTransId="{28D1F404-27F8-4A79-808B-433AC309E1B4}"/>
    <dgm:cxn modelId="{FFF2A2F5-8841-4EA9-8210-EFDBA183FA43}" type="presOf" srcId="{834729C9-8989-4229-83D7-A5963FDBA4B0}" destId="{E4A433AE-EADE-45C9-B1F5-50CDB37C87AD}" srcOrd="0" destOrd="0" presId="urn:microsoft.com/office/officeart/2005/8/layout/hierarchy3"/>
    <dgm:cxn modelId="{7F917021-799B-4037-8A00-B52DDAAABFE6}" type="presOf" srcId="{145C8077-8486-490A-AD04-2A900EE92DD6}" destId="{16C39BD8-7621-475D-B026-F6086CB25211}" srcOrd="0" destOrd="0" presId="urn:microsoft.com/office/officeart/2005/8/layout/hierarchy3"/>
    <dgm:cxn modelId="{FBC08A65-5051-4958-AFA6-086B2FF3D596}" type="presOf" srcId="{E804755C-9E67-4ED6-BD28-C7F4E25FA051}" destId="{46D06ACE-AB88-43DD-9F20-9C95B9D44108}" srcOrd="0" destOrd="0" presId="urn:microsoft.com/office/officeart/2005/8/layout/hierarchy3"/>
    <dgm:cxn modelId="{8DEA1CC4-BEDB-4190-963F-1EDB78A266AB}" srcId="{1856AF75-0E43-4460-86E7-8A56290DEDF8}" destId="{93600E61-A69F-4FA3-BB77-0CA72E6FDA24}" srcOrd="0" destOrd="0" parTransId="{9F115C0F-93DA-4B29-A05D-9BEF7F73CD1E}" sibTransId="{A8CC93FA-4224-4589-8054-D3344DB270A4}"/>
    <dgm:cxn modelId="{6D2FC181-DB83-46F2-B663-65BE1CFDED8B}" srcId="{1856AF75-0E43-4460-86E7-8A56290DEDF8}" destId="{14DA5C13-7F72-4303-A2C0-B14E2B26F17D}" srcOrd="2" destOrd="0" parTransId="{186C17A6-037F-45DA-A510-E678FE952050}" sibTransId="{75CEF3EC-FF83-4807-A900-4FF397E84C4A}"/>
    <dgm:cxn modelId="{D359BC5A-2164-49A5-B060-DCF63F0D37CA}" type="presOf" srcId="{186C17A6-037F-45DA-A510-E678FE952050}" destId="{57DDDAFE-35DE-49E4-ADA7-04618B3EAC85}" srcOrd="0" destOrd="0" presId="urn:microsoft.com/office/officeart/2005/8/layout/hierarchy3"/>
    <dgm:cxn modelId="{9C72B110-8EA6-480D-B78B-850E4DF7E42A}" type="presOf" srcId="{1856AF75-0E43-4460-86E7-8A56290DEDF8}" destId="{D0AC562A-77B5-49EE-AEE8-B8E32EC30009}" srcOrd="0" destOrd="0" presId="urn:microsoft.com/office/officeart/2005/8/layout/hierarchy3"/>
    <dgm:cxn modelId="{02E1AFDD-1CEC-4720-A0A4-F6608395150F}" type="presOf" srcId="{CA2E20A2-23D6-4023-94C2-2E1449D83131}" destId="{DEC85AF5-EFD6-499B-965C-891EE84DD929}" srcOrd="0" destOrd="0" presId="urn:microsoft.com/office/officeart/2005/8/layout/hierarchy3"/>
    <dgm:cxn modelId="{43C23B28-F105-49D8-92CD-8695B62E94CF}" type="presOf" srcId="{1856AF75-0E43-4460-86E7-8A56290DEDF8}" destId="{AF867857-3E6E-4895-8828-75AB2B070F33}" srcOrd="1" destOrd="0" presId="urn:microsoft.com/office/officeart/2005/8/layout/hierarchy3"/>
    <dgm:cxn modelId="{877239A9-9812-4D4E-A7A7-7E581837F5D2}" srcId="{1856AF75-0E43-4460-86E7-8A56290DEDF8}" destId="{834729C9-8989-4229-83D7-A5963FDBA4B0}" srcOrd="1" destOrd="0" parTransId="{E804755C-9E67-4ED6-BD28-C7F4E25FA051}" sibTransId="{9013A0CD-2E2C-4757-B7E1-63E305CF1A64}"/>
    <dgm:cxn modelId="{AB61C98E-223D-4D35-AD50-B1D06C745561}" type="presOf" srcId="{14DA5C13-7F72-4303-A2C0-B14E2B26F17D}" destId="{C475CE0F-000B-451A-8477-2F45A5F1E862}" srcOrd="0" destOrd="0" presId="urn:microsoft.com/office/officeart/2005/8/layout/hierarchy3"/>
    <dgm:cxn modelId="{3AADA009-8E68-4231-9A3E-A98FA3E01765}" type="presOf" srcId="{9EB51C9B-AC35-45DE-9BC8-934074C7582C}" destId="{AEA0ED4B-D998-4E3F-8DA1-309F32915D82}" srcOrd="0" destOrd="0" presId="urn:microsoft.com/office/officeart/2005/8/layout/hierarchy3"/>
    <dgm:cxn modelId="{6D74E9AF-DD34-46D0-86F9-DD37F64F15BF}" type="presParOf" srcId="{AEA0ED4B-D998-4E3F-8DA1-309F32915D82}" destId="{40109D76-344A-408C-9AA7-A93A750AC5E6}" srcOrd="0" destOrd="0" presId="urn:microsoft.com/office/officeart/2005/8/layout/hierarchy3"/>
    <dgm:cxn modelId="{77128CA7-7633-4113-939B-9B1AB15B3DE3}" type="presParOf" srcId="{40109D76-344A-408C-9AA7-A93A750AC5E6}" destId="{0BBCD6C4-D240-4B59-A9FC-50C3B0C8EE4E}" srcOrd="0" destOrd="0" presId="urn:microsoft.com/office/officeart/2005/8/layout/hierarchy3"/>
    <dgm:cxn modelId="{A182AADF-6ADC-417D-8D15-DBDEE5E367A9}" type="presParOf" srcId="{0BBCD6C4-D240-4B59-A9FC-50C3B0C8EE4E}" destId="{D0AC562A-77B5-49EE-AEE8-B8E32EC30009}" srcOrd="0" destOrd="0" presId="urn:microsoft.com/office/officeart/2005/8/layout/hierarchy3"/>
    <dgm:cxn modelId="{D328AD6F-04A4-4FAA-919D-77F592E53294}" type="presParOf" srcId="{0BBCD6C4-D240-4B59-A9FC-50C3B0C8EE4E}" destId="{AF867857-3E6E-4895-8828-75AB2B070F33}" srcOrd="1" destOrd="0" presId="urn:microsoft.com/office/officeart/2005/8/layout/hierarchy3"/>
    <dgm:cxn modelId="{C2F9DC6B-C19F-4294-8A72-07CBB51A1E1D}" type="presParOf" srcId="{40109D76-344A-408C-9AA7-A93A750AC5E6}" destId="{D933C1F6-62D2-4C0C-B209-0660B3EEEAB5}" srcOrd="1" destOrd="0" presId="urn:microsoft.com/office/officeart/2005/8/layout/hierarchy3"/>
    <dgm:cxn modelId="{16F894D6-5E37-4DED-9524-56A674F1A468}" type="presParOf" srcId="{D933C1F6-62D2-4C0C-B209-0660B3EEEAB5}" destId="{97AF4489-5CC5-4F6C-81DA-7F1A3DCBF3C1}" srcOrd="0" destOrd="0" presId="urn:microsoft.com/office/officeart/2005/8/layout/hierarchy3"/>
    <dgm:cxn modelId="{11A4AC4A-E17E-4510-9655-57F8248F48F2}" type="presParOf" srcId="{D933C1F6-62D2-4C0C-B209-0660B3EEEAB5}" destId="{C9F7C131-3216-44A4-AD26-362D40AB90F4}" srcOrd="1" destOrd="0" presId="urn:microsoft.com/office/officeart/2005/8/layout/hierarchy3"/>
    <dgm:cxn modelId="{C5AE567C-05C2-4543-9EAA-AF0C2D4F02BA}" type="presParOf" srcId="{D933C1F6-62D2-4C0C-B209-0660B3EEEAB5}" destId="{46D06ACE-AB88-43DD-9F20-9C95B9D44108}" srcOrd="2" destOrd="0" presId="urn:microsoft.com/office/officeart/2005/8/layout/hierarchy3"/>
    <dgm:cxn modelId="{BE980DC8-5B92-413E-851D-1AE800B52983}" type="presParOf" srcId="{D933C1F6-62D2-4C0C-B209-0660B3EEEAB5}" destId="{E4A433AE-EADE-45C9-B1F5-50CDB37C87AD}" srcOrd="3" destOrd="0" presId="urn:microsoft.com/office/officeart/2005/8/layout/hierarchy3"/>
    <dgm:cxn modelId="{18950C39-EEC7-41A3-9582-97CCBC6A9B27}" type="presParOf" srcId="{D933C1F6-62D2-4C0C-B209-0660B3EEEAB5}" destId="{57DDDAFE-35DE-49E4-ADA7-04618B3EAC85}" srcOrd="4" destOrd="0" presId="urn:microsoft.com/office/officeart/2005/8/layout/hierarchy3"/>
    <dgm:cxn modelId="{99A22265-F5D4-4462-B873-C1C2A6ECF5D5}" type="presParOf" srcId="{D933C1F6-62D2-4C0C-B209-0660B3EEEAB5}" destId="{C475CE0F-000B-451A-8477-2F45A5F1E862}" srcOrd="5" destOrd="0" presId="urn:microsoft.com/office/officeart/2005/8/layout/hierarchy3"/>
    <dgm:cxn modelId="{BF8FAC0C-61DB-441E-B8AE-90D7D1D9C3B6}" type="presParOf" srcId="{D933C1F6-62D2-4C0C-B209-0660B3EEEAB5}" destId="{16C39BD8-7621-475D-B026-F6086CB25211}" srcOrd="6" destOrd="0" presId="urn:microsoft.com/office/officeart/2005/8/layout/hierarchy3"/>
    <dgm:cxn modelId="{5A1F1090-D296-4871-BF48-7ADCAB002BB6}" type="presParOf" srcId="{D933C1F6-62D2-4C0C-B209-0660B3EEEAB5}" destId="{DEC85AF5-EFD6-499B-965C-891EE84DD929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1E28BB8-69C1-4A53-BC79-46C8B1A17C85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B81B96-B65F-49A2-BB2C-67BA420DF78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5">
                <a:lumMod val="75000"/>
                <a:tint val="66000"/>
                <a:satMod val="160000"/>
              </a:schemeClr>
            </a:gs>
            <a:gs pos="50000">
              <a:schemeClr val="accent5">
                <a:lumMod val="75000"/>
                <a:tint val="44500"/>
                <a:satMod val="160000"/>
              </a:schemeClr>
            </a:gs>
            <a:gs pos="100000">
              <a:schemeClr val="accent5">
                <a:lumMod val="75000"/>
                <a:tint val="23500"/>
                <a:satMod val="160000"/>
              </a:schemeClr>
            </a:gs>
          </a:gsLst>
          <a:lin ang="16200000" scaled="1"/>
          <a:tileRect/>
        </a:gradFill>
        <a:ln>
          <a:solidFill>
            <a:schemeClr val="bg1">
              <a:lumMod val="65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>
          <a:bevelT/>
        </a:sp3d>
      </dgm:spPr>
      <dgm:t>
        <a:bodyPr/>
        <a:lstStyle/>
        <a:p>
          <a:pPr algn="r"/>
          <a:r>
            <a:rPr lang="ru-RU" sz="1200" dirty="0" smtClean="0"/>
            <a:t>        Расходы на одного воспитанника дошкольного образовательного учреждения в год</a:t>
          </a:r>
          <a:endParaRPr lang="ru-RU" sz="1200" dirty="0"/>
        </a:p>
      </dgm:t>
    </dgm:pt>
    <dgm:pt modelId="{B9892FE9-348C-4B96-9504-FBA408540056}" type="parTrans" cxnId="{BFFBDFCE-6CDE-497E-A39A-9E051261D77E}">
      <dgm:prSet/>
      <dgm:spPr/>
      <dgm:t>
        <a:bodyPr/>
        <a:lstStyle/>
        <a:p>
          <a:endParaRPr lang="ru-RU" sz="1200"/>
        </a:p>
      </dgm:t>
    </dgm:pt>
    <dgm:pt modelId="{F839C02D-D198-4605-840E-3BAE142502F6}" type="sibTrans" cxnId="{BFFBDFCE-6CDE-497E-A39A-9E051261D77E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 sz="1200"/>
        </a:p>
      </dgm:t>
    </dgm:pt>
    <dgm:pt modelId="{08E282AD-44AC-43E1-AAB1-687AF3B3EDE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5">
                <a:lumMod val="75000"/>
                <a:tint val="66000"/>
                <a:satMod val="160000"/>
              </a:schemeClr>
            </a:gs>
            <a:gs pos="50000">
              <a:schemeClr val="accent5">
                <a:lumMod val="75000"/>
                <a:tint val="44500"/>
                <a:satMod val="160000"/>
              </a:schemeClr>
            </a:gs>
            <a:gs pos="100000">
              <a:schemeClr val="accent5">
                <a:lumMod val="75000"/>
                <a:tint val="23500"/>
                <a:satMod val="160000"/>
              </a:schemeClr>
            </a:gs>
          </a:gsLst>
          <a:lin ang="16200000" scaled="1"/>
          <a:tileRect/>
        </a:gradFill>
        <a:ln>
          <a:solidFill>
            <a:schemeClr val="bg1">
              <a:lumMod val="65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>
          <a:bevelT/>
        </a:sp3d>
      </dgm:spPr>
      <dgm:t>
        <a:bodyPr/>
        <a:lstStyle/>
        <a:p>
          <a:pPr algn="r"/>
          <a:r>
            <a:rPr lang="ru-RU" sz="1200" dirty="0" smtClean="0"/>
            <a:t>       Расходы на одного обучающегося в год</a:t>
          </a:r>
          <a:endParaRPr lang="ru-RU" sz="1200" dirty="0"/>
        </a:p>
      </dgm:t>
    </dgm:pt>
    <dgm:pt modelId="{4209DB28-4705-417D-A992-2E96851D6EB8}" type="parTrans" cxnId="{A0354223-86A8-4C9F-99DA-45E25CB2EAE9}">
      <dgm:prSet/>
      <dgm:spPr/>
      <dgm:t>
        <a:bodyPr/>
        <a:lstStyle/>
        <a:p>
          <a:endParaRPr lang="ru-RU" sz="1200"/>
        </a:p>
      </dgm:t>
    </dgm:pt>
    <dgm:pt modelId="{E5B1CA76-A81E-4F5B-8438-DB6AFA2CD4D4}" type="sibTrans" cxnId="{A0354223-86A8-4C9F-99DA-45E25CB2EAE9}">
      <dgm:prSet/>
      <dgm:spPr/>
      <dgm:t>
        <a:bodyPr/>
        <a:lstStyle/>
        <a:p>
          <a:endParaRPr lang="ru-RU" sz="1200"/>
        </a:p>
      </dgm:t>
    </dgm:pt>
    <dgm:pt modelId="{07EC1D4A-7D1F-4919-8DD3-16AD5A86E4F0}" type="pres">
      <dgm:prSet presAssocID="{31E28BB8-69C1-4A53-BC79-46C8B1A17C8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7C2B19F-CA3B-4BDE-A4E6-0FA5DD198BA9}" type="pres">
      <dgm:prSet presAssocID="{31E28BB8-69C1-4A53-BC79-46C8B1A17C85}" presName="Name1" presStyleCnt="0"/>
      <dgm:spPr/>
    </dgm:pt>
    <dgm:pt modelId="{048ADBA0-B7FF-4E10-A6C6-B7AFEF92C221}" type="pres">
      <dgm:prSet presAssocID="{31E28BB8-69C1-4A53-BC79-46C8B1A17C85}" presName="cycle" presStyleCnt="0"/>
      <dgm:spPr/>
    </dgm:pt>
    <dgm:pt modelId="{29E42982-EB03-40A6-9B3B-9872520E3483}" type="pres">
      <dgm:prSet presAssocID="{31E28BB8-69C1-4A53-BC79-46C8B1A17C85}" presName="srcNode" presStyleLbl="node1" presStyleIdx="0" presStyleCnt="2"/>
      <dgm:spPr/>
    </dgm:pt>
    <dgm:pt modelId="{62C788DF-7473-4060-9CE0-383751009B95}" type="pres">
      <dgm:prSet presAssocID="{31E28BB8-69C1-4A53-BC79-46C8B1A17C85}" presName="conn" presStyleLbl="parChTrans1D2" presStyleIdx="0" presStyleCnt="1"/>
      <dgm:spPr/>
      <dgm:t>
        <a:bodyPr/>
        <a:lstStyle/>
        <a:p>
          <a:endParaRPr lang="ru-RU"/>
        </a:p>
      </dgm:t>
    </dgm:pt>
    <dgm:pt modelId="{CD024BD5-F0A2-41CF-A261-E31469CB197C}" type="pres">
      <dgm:prSet presAssocID="{31E28BB8-69C1-4A53-BC79-46C8B1A17C85}" presName="extraNode" presStyleLbl="node1" presStyleIdx="0" presStyleCnt="2"/>
      <dgm:spPr/>
    </dgm:pt>
    <dgm:pt modelId="{2FE99E2D-ECFF-45AE-BA1C-EEA603E32DB5}" type="pres">
      <dgm:prSet presAssocID="{31E28BB8-69C1-4A53-BC79-46C8B1A17C85}" presName="dstNode" presStyleLbl="node1" presStyleIdx="0" presStyleCnt="2"/>
      <dgm:spPr/>
    </dgm:pt>
    <dgm:pt modelId="{6F133A43-89EA-4545-929D-DF78A8D6833B}" type="pres">
      <dgm:prSet presAssocID="{D8B81B96-B65F-49A2-BB2C-67BA420DF784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E5C569-B2FC-4BB8-9A1D-C134DAECBF6C}" type="pres">
      <dgm:prSet presAssocID="{D8B81B96-B65F-49A2-BB2C-67BA420DF784}" presName="accent_1" presStyleCnt="0"/>
      <dgm:spPr/>
    </dgm:pt>
    <dgm:pt modelId="{CECBA919-EBC3-4273-82DD-1368DEB70AD3}" type="pres">
      <dgm:prSet presAssocID="{D8B81B96-B65F-49A2-BB2C-67BA420DF784}" presName="accentRepeatNode" presStyleLbl="solidFgAcc1" presStyleIdx="0" presStyleCnt="2" custScaleX="180719" custScaleY="92568"/>
      <dgm:spPr>
        <a:ln>
          <a:solidFill>
            <a:srgbClr val="002060"/>
          </a:solidFill>
        </a:ln>
      </dgm:spPr>
    </dgm:pt>
    <dgm:pt modelId="{08A5D8FD-E168-414A-90D2-C90EF60A63D0}" type="pres">
      <dgm:prSet presAssocID="{08E282AD-44AC-43E1-AAB1-687AF3B3EDEF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54FE7-3F3E-4D3E-8C89-0AABD7DFAF11}" type="pres">
      <dgm:prSet presAssocID="{08E282AD-44AC-43E1-AAB1-687AF3B3EDEF}" presName="accent_2" presStyleCnt="0"/>
      <dgm:spPr/>
    </dgm:pt>
    <dgm:pt modelId="{FB6AD8D3-8B45-4832-8894-47604BE8D63B}" type="pres">
      <dgm:prSet presAssocID="{08E282AD-44AC-43E1-AAB1-687AF3B3EDEF}" presName="accentRepeatNode" presStyleLbl="solidFgAcc1" presStyleIdx="1" presStyleCnt="2" custScaleX="184234" custScaleY="88907"/>
      <dgm:spPr>
        <a:ln>
          <a:solidFill>
            <a:srgbClr val="002060"/>
          </a:solidFill>
        </a:ln>
      </dgm:spPr>
    </dgm:pt>
  </dgm:ptLst>
  <dgm:cxnLst>
    <dgm:cxn modelId="{97504218-CF9F-4353-BEFB-632FC0F6D5CF}" type="presOf" srcId="{08E282AD-44AC-43E1-AAB1-687AF3B3EDEF}" destId="{08A5D8FD-E168-414A-90D2-C90EF60A63D0}" srcOrd="0" destOrd="0" presId="urn:microsoft.com/office/officeart/2008/layout/VerticalCurvedList"/>
    <dgm:cxn modelId="{BFFBDFCE-6CDE-497E-A39A-9E051261D77E}" srcId="{31E28BB8-69C1-4A53-BC79-46C8B1A17C85}" destId="{D8B81B96-B65F-49A2-BB2C-67BA420DF784}" srcOrd="0" destOrd="0" parTransId="{B9892FE9-348C-4B96-9504-FBA408540056}" sibTransId="{F839C02D-D198-4605-840E-3BAE142502F6}"/>
    <dgm:cxn modelId="{09B64FF4-30B5-40BB-960C-8BAE9AABD0AE}" type="presOf" srcId="{31E28BB8-69C1-4A53-BC79-46C8B1A17C85}" destId="{07EC1D4A-7D1F-4919-8DD3-16AD5A86E4F0}" srcOrd="0" destOrd="0" presId="urn:microsoft.com/office/officeart/2008/layout/VerticalCurvedList"/>
    <dgm:cxn modelId="{A0354223-86A8-4C9F-99DA-45E25CB2EAE9}" srcId="{31E28BB8-69C1-4A53-BC79-46C8B1A17C85}" destId="{08E282AD-44AC-43E1-AAB1-687AF3B3EDEF}" srcOrd="1" destOrd="0" parTransId="{4209DB28-4705-417D-A992-2E96851D6EB8}" sibTransId="{E5B1CA76-A81E-4F5B-8438-DB6AFA2CD4D4}"/>
    <dgm:cxn modelId="{73C0DAA5-C09F-4884-AC1C-3C64A7E6329C}" type="presOf" srcId="{F839C02D-D198-4605-840E-3BAE142502F6}" destId="{62C788DF-7473-4060-9CE0-383751009B95}" srcOrd="0" destOrd="0" presId="urn:microsoft.com/office/officeart/2008/layout/VerticalCurvedList"/>
    <dgm:cxn modelId="{F7D98EC2-DEF5-42B7-957E-3844C053ECB5}" type="presOf" srcId="{D8B81B96-B65F-49A2-BB2C-67BA420DF784}" destId="{6F133A43-89EA-4545-929D-DF78A8D6833B}" srcOrd="0" destOrd="0" presId="urn:microsoft.com/office/officeart/2008/layout/VerticalCurvedList"/>
    <dgm:cxn modelId="{2465389C-4FA9-4F33-8E4D-9D44E6761395}" type="presParOf" srcId="{07EC1D4A-7D1F-4919-8DD3-16AD5A86E4F0}" destId="{47C2B19F-CA3B-4BDE-A4E6-0FA5DD198BA9}" srcOrd="0" destOrd="0" presId="urn:microsoft.com/office/officeart/2008/layout/VerticalCurvedList"/>
    <dgm:cxn modelId="{E57E680F-3FAC-415C-A752-60A4F3E972DD}" type="presParOf" srcId="{47C2B19F-CA3B-4BDE-A4E6-0FA5DD198BA9}" destId="{048ADBA0-B7FF-4E10-A6C6-B7AFEF92C221}" srcOrd="0" destOrd="0" presId="urn:microsoft.com/office/officeart/2008/layout/VerticalCurvedList"/>
    <dgm:cxn modelId="{49BFD4B7-51B8-413F-8BCA-02F3D4734A77}" type="presParOf" srcId="{048ADBA0-B7FF-4E10-A6C6-B7AFEF92C221}" destId="{29E42982-EB03-40A6-9B3B-9872520E3483}" srcOrd="0" destOrd="0" presId="urn:microsoft.com/office/officeart/2008/layout/VerticalCurvedList"/>
    <dgm:cxn modelId="{FD8F47F7-5E32-46AB-9FDD-2A222AA9C373}" type="presParOf" srcId="{048ADBA0-B7FF-4E10-A6C6-B7AFEF92C221}" destId="{62C788DF-7473-4060-9CE0-383751009B95}" srcOrd="1" destOrd="0" presId="urn:microsoft.com/office/officeart/2008/layout/VerticalCurvedList"/>
    <dgm:cxn modelId="{B9277923-7516-4617-AEDF-2D61C3EAA3F9}" type="presParOf" srcId="{048ADBA0-B7FF-4E10-A6C6-B7AFEF92C221}" destId="{CD024BD5-F0A2-41CF-A261-E31469CB197C}" srcOrd="2" destOrd="0" presId="urn:microsoft.com/office/officeart/2008/layout/VerticalCurvedList"/>
    <dgm:cxn modelId="{8115F836-02CE-414A-B6EF-F6400C6F5518}" type="presParOf" srcId="{048ADBA0-B7FF-4E10-A6C6-B7AFEF92C221}" destId="{2FE99E2D-ECFF-45AE-BA1C-EEA603E32DB5}" srcOrd="3" destOrd="0" presId="urn:microsoft.com/office/officeart/2008/layout/VerticalCurvedList"/>
    <dgm:cxn modelId="{06287551-AB15-4D64-B994-916FB96097E7}" type="presParOf" srcId="{47C2B19F-CA3B-4BDE-A4E6-0FA5DD198BA9}" destId="{6F133A43-89EA-4545-929D-DF78A8D6833B}" srcOrd="1" destOrd="0" presId="urn:microsoft.com/office/officeart/2008/layout/VerticalCurvedList"/>
    <dgm:cxn modelId="{428E4306-9116-42E5-A57C-1BD031B2E3DA}" type="presParOf" srcId="{47C2B19F-CA3B-4BDE-A4E6-0FA5DD198BA9}" destId="{C0E5C569-B2FC-4BB8-9A1D-C134DAECBF6C}" srcOrd="2" destOrd="0" presId="urn:microsoft.com/office/officeart/2008/layout/VerticalCurvedList"/>
    <dgm:cxn modelId="{EC56508F-AD8A-4058-8C50-DD735B75B797}" type="presParOf" srcId="{C0E5C569-B2FC-4BB8-9A1D-C134DAECBF6C}" destId="{CECBA919-EBC3-4273-82DD-1368DEB70AD3}" srcOrd="0" destOrd="0" presId="urn:microsoft.com/office/officeart/2008/layout/VerticalCurvedList"/>
    <dgm:cxn modelId="{490E0E0A-691B-46CA-A1F3-DAFD6DF73DF1}" type="presParOf" srcId="{47C2B19F-CA3B-4BDE-A4E6-0FA5DD198BA9}" destId="{08A5D8FD-E168-414A-90D2-C90EF60A63D0}" srcOrd="3" destOrd="0" presId="urn:microsoft.com/office/officeart/2008/layout/VerticalCurvedList"/>
    <dgm:cxn modelId="{DB0A4F2D-D70B-4E2C-BC8C-4E36A69F6213}" type="presParOf" srcId="{47C2B19F-CA3B-4BDE-A4E6-0FA5DD198BA9}" destId="{B5354FE7-3F3E-4D3E-8C89-0AABD7DFAF11}" srcOrd="4" destOrd="0" presId="urn:microsoft.com/office/officeart/2008/layout/VerticalCurvedList"/>
    <dgm:cxn modelId="{56BCB11A-7258-4010-A777-FDE274420746}" type="presParOf" srcId="{B5354FE7-3F3E-4D3E-8C89-0AABD7DFAF11}" destId="{FB6AD8D3-8B45-4832-8894-47604BE8D63B}" srcOrd="0" destOrd="0" presId="urn:microsoft.com/office/officeart/2008/layout/VerticalCurvedList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D51F6E-A5D7-4DCC-9B65-694240C5A29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AA21D4D-CFC9-42F6-A27F-2CBECC4B376F}">
      <dgm:prSet phldrT="[Текст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chemeClr val="accent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algn="ctr"/>
          <a:endParaRPr lang="ru-RU" sz="1500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В случае возникновения дефицита предусматриваются источники на его покрытие: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8B5FDFF7-93AC-47C0-A725-536A84122A76}" type="parTrans" cxnId="{ACA2D86D-AC9C-4D23-8CE5-05837928523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E83B057-2D6F-4AF5-9E88-8A8996F502E0}" type="sibTrans" cxnId="{ACA2D86D-AC9C-4D23-8CE5-05837928523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CCFE5FD-12C8-4382-B7E9-D2640F9074D1}">
      <dgm:prSet phldrT="[Текст]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Кредиты кредитных организаций в валюте Российской Федерации;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EC8BD0E-B015-456A-BEB3-2C76652085C7}" type="parTrans" cxnId="{F72D4C49-2A46-45E5-865A-F92981270F1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860887E-7DA2-4AB6-A752-985B54951D16}" type="sibTrans" cxnId="{F72D4C49-2A46-45E5-865A-F92981270F1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4939962-6387-4F78-80FC-DBB43569F9E1}">
      <dgm:prSet phldrT="[Текст]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Бюджетные кредиты от других бюджетов бюджетной системы Российской Федерации;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BBD85C4-37C1-4EDE-8A77-99682C14585F}" type="parTrans" cxnId="{48A5EC5E-A429-4B21-BFB3-63E278EFD81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5AFA324-CBF2-4098-A318-D0782BEF5C07}" type="sibTrans" cxnId="{48A5EC5E-A429-4B21-BFB3-63E278EFD81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AACAF97-C4D9-4DBA-88EC-CBF2E18525A0}">
      <dgm:prSet phldrT="[Текст]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Изменение остатков средств на счетах по учёту средств бюджета;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3CE4FE2-E44B-4EEF-AD80-4AABBB0E40E4}" type="parTrans" cxnId="{C24319E4-AB4C-475B-A643-828F2CABF16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935C438-FFEC-4D16-8506-87453C6F6DDF}" type="sibTrans" cxnId="{C24319E4-AB4C-475B-A643-828F2CABF16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705CBA4-2B27-4F2A-84D8-3B0A810C6DE9}">
      <dgm:prSet phldrT="[Текст]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Иные источники внутреннего финансирования дефицитов бюджетов.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B6336CB-9A2F-452B-8599-AC0F99988764}" type="parTrans" cxnId="{86E206E9-D7F5-47B5-A32F-B4045AE8F4D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5F9BE04-B7BA-44B2-95F8-C65E771E131C}" type="sibTrans" cxnId="{86E206E9-D7F5-47B5-A32F-B4045AE8F4D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AEB5DE4-BF9A-4DA8-A84D-4F08EA6D5C34}" type="pres">
      <dgm:prSet presAssocID="{83D51F6E-A5D7-4DCC-9B65-694240C5A29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CE29FDD-2943-4D5C-A4DB-77E6D009463E}" type="pres">
      <dgm:prSet presAssocID="{2AA21D4D-CFC9-42F6-A27F-2CBECC4B376F}" presName="thickLine" presStyleLbl="alignNode1" presStyleIdx="0" presStyleCn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EE8E65E7-78C6-4F01-A398-30CDA585DCC4}" type="pres">
      <dgm:prSet presAssocID="{2AA21D4D-CFC9-42F6-A27F-2CBECC4B376F}" presName="horz1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76DED1B9-9EBF-409B-9E39-CF792BB7E351}" type="pres">
      <dgm:prSet presAssocID="{2AA21D4D-CFC9-42F6-A27F-2CBECC4B376F}" presName="tx1" presStyleLbl="revTx" presStyleIdx="0" presStyleCnt="5"/>
      <dgm:spPr/>
      <dgm:t>
        <a:bodyPr/>
        <a:lstStyle/>
        <a:p>
          <a:endParaRPr lang="ru-RU"/>
        </a:p>
      </dgm:t>
    </dgm:pt>
    <dgm:pt modelId="{5BA775E6-DE16-4D71-ABE1-C9E0E5E6F149}" type="pres">
      <dgm:prSet presAssocID="{2AA21D4D-CFC9-42F6-A27F-2CBECC4B376F}" presName="vert1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3D1B89E5-4C17-4971-9E02-C3F43B0FEA6B}" type="pres">
      <dgm:prSet presAssocID="{9CCFE5FD-12C8-4382-B7E9-D2640F9074D1}" presName="vertSpace2a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2954CE4B-E2E7-48E1-B495-962409D6CED4}" type="pres">
      <dgm:prSet presAssocID="{9CCFE5FD-12C8-4382-B7E9-D2640F9074D1}" presName="horz2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FFE40207-5587-4BB4-8F2F-E0391A822F34}" type="pres">
      <dgm:prSet presAssocID="{9CCFE5FD-12C8-4382-B7E9-D2640F9074D1}" presName="horzSpace2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78272F75-C822-4A80-B56E-793564910FFE}" type="pres">
      <dgm:prSet presAssocID="{9CCFE5FD-12C8-4382-B7E9-D2640F9074D1}" presName="tx2" presStyleLbl="revTx" presStyleIdx="1" presStyleCnt="5"/>
      <dgm:spPr/>
      <dgm:t>
        <a:bodyPr/>
        <a:lstStyle/>
        <a:p>
          <a:endParaRPr lang="ru-RU"/>
        </a:p>
      </dgm:t>
    </dgm:pt>
    <dgm:pt modelId="{60E2F891-C270-4331-AB24-C2B8398CDBBB}" type="pres">
      <dgm:prSet presAssocID="{9CCFE5FD-12C8-4382-B7E9-D2640F9074D1}" presName="vert2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6DDB3996-710B-4F0D-993A-3F62D7565D26}" type="pres">
      <dgm:prSet presAssocID="{9CCFE5FD-12C8-4382-B7E9-D2640F9074D1}" presName="thinLine2b" presStyleLbl="callout" presStyleIdx="0" presStyleCnt="4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8A3B067B-8E3C-480C-89E0-03AED93515F6}" type="pres">
      <dgm:prSet presAssocID="{9CCFE5FD-12C8-4382-B7E9-D2640F9074D1}" presName="vertSpace2b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63C9743C-01C9-4D35-B8CC-2D084EEACD1F}" type="pres">
      <dgm:prSet presAssocID="{B4939962-6387-4F78-80FC-DBB43569F9E1}" presName="horz2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2B7A70C9-D4D5-479B-9B2D-1CA7A68B3598}" type="pres">
      <dgm:prSet presAssocID="{B4939962-6387-4F78-80FC-DBB43569F9E1}" presName="horzSpace2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B20BA9C5-D729-499B-A501-08BFF7744E12}" type="pres">
      <dgm:prSet presAssocID="{B4939962-6387-4F78-80FC-DBB43569F9E1}" presName="tx2" presStyleLbl="revTx" presStyleIdx="2" presStyleCnt="5"/>
      <dgm:spPr/>
      <dgm:t>
        <a:bodyPr/>
        <a:lstStyle/>
        <a:p>
          <a:endParaRPr lang="ru-RU"/>
        </a:p>
      </dgm:t>
    </dgm:pt>
    <dgm:pt modelId="{305CDB72-4F03-43C9-8FEB-1FDE3DC65A2A}" type="pres">
      <dgm:prSet presAssocID="{B4939962-6387-4F78-80FC-DBB43569F9E1}" presName="vert2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2E752093-6E55-4CF7-B073-30BC256DF922}" type="pres">
      <dgm:prSet presAssocID="{B4939962-6387-4F78-80FC-DBB43569F9E1}" presName="thinLine2b" presStyleLbl="callout" presStyleIdx="1" presStyleCnt="4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F8740631-9A01-4D13-9566-C97FCB0A4A8F}" type="pres">
      <dgm:prSet presAssocID="{B4939962-6387-4F78-80FC-DBB43569F9E1}" presName="vertSpace2b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46EFAFC3-8ED5-49E8-AD15-5B312627F68A}" type="pres">
      <dgm:prSet presAssocID="{EAACAF97-C4D9-4DBA-88EC-CBF2E18525A0}" presName="horz2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A981FB02-5BAB-4501-B6C3-F499335DFDEF}" type="pres">
      <dgm:prSet presAssocID="{EAACAF97-C4D9-4DBA-88EC-CBF2E18525A0}" presName="horzSpace2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53F49D1E-DCAE-465B-8CFC-5A4775CD34BF}" type="pres">
      <dgm:prSet presAssocID="{EAACAF97-C4D9-4DBA-88EC-CBF2E18525A0}" presName="tx2" presStyleLbl="revTx" presStyleIdx="3" presStyleCnt="5"/>
      <dgm:spPr/>
      <dgm:t>
        <a:bodyPr/>
        <a:lstStyle/>
        <a:p>
          <a:endParaRPr lang="ru-RU"/>
        </a:p>
      </dgm:t>
    </dgm:pt>
    <dgm:pt modelId="{2F28D45E-85D4-442C-98E2-A5E94A499309}" type="pres">
      <dgm:prSet presAssocID="{EAACAF97-C4D9-4DBA-88EC-CBF2E18525A0}" presName="vert2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674D8875-6061-407C-9D98-DE2A6A59B420}" type="pres">
      <dgm:prSet presAssocID="{EAACAF97-C4D9-4DBA-88EC-CBF2E18525A0}" presName="thinLine2b" presStyleLbl="callout" presStyleIdx="2" presStyleCnt="4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8DF9E988-60E3-4CC4-8E61-444DEEE8DB87}" type="pres">
      <dgm:prSet presAssocID="{EAACAF97-C4D9-4DBA-88EC-CBF2E18525A0}" presName="vertSpace2b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33D9D04D-0C34-4ABC-9971-A192684AEAEC}" type="pres">
      <dgm:prSet presAssocID="{9705CBA4-2B27-4F2A-84D8-3B0A810C6DE9}" presName="horz2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903B6A8C-7A68-4978-A9E0-9AB21511D6C7}" type="pres">
      <dgm:prSet presAssocID="{9705CBA4-2B27-4F2A-84D8-3B0A810C6DE9}" presName="horzSpace2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4C96F662-9C1D-486A-A002-A94546E6E702}" type="pres">
      <dgm:prSet presAssocID="{9705CBA4-2B27-4F2A-84D8-3B0A810C6DE9}" presName="tx2" presStyleLbl="revTx" presStyleIdx="4" presStyleCnt="5"/>
      <dgm:spPr/>
      <dgm:t>
        <a:bodyPr/>
        <a:lstStyle/>
        <a:p>
          <a:endParaRPr lang="ru-RU"/>
        </a:p>
      </dgm:t>
    </dgm:pt>
    <dgm:pt modelId="{421FC75E-9869-45E7-BC74-2630DBABEF97}" type="pres">
      <dgm:prSet presAssocID="{9705CBA4-2B27-4F2A-84D8-3B0A810C6DE9}" presName="vert2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039C0A6E-0E50-49EB-B725-FEEE62B09332}" type="pres">
      <dgm:prSet presAssocID="{9705CBA4-2B27-4F2A-84D8-3B0A810C6DE9}" presName="thinLine2b" presStyleLbl="callout" presStyleIdx="3" presStyleCnt="4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790737C2-A1C7-4ACC-B7BB-FDA3072A1F39}" type="pres">
      <dgm:prSet presAssocID="{9705CBA4-2B27-4F2A-84D8-3B0A810C6DE9}" presName="vertSpace2b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</dgm:ptLst>
  <dgm:cxnLst>
    <dgm:cxn modelId="{6E7D99F6-C565-4660-8F2D-707496544C5F}" type="presOf" srcId="{B4939962-6387-4F78-80FC-DBB43569F9E1}" destId="{B20BA9C5-D729-499B-A501-08BFF7744E12}" srcOrd="0" destOrd="0" presId="urn:microsoft.com/office/officeart/2008/layout/LinedList"/>
    <dgm:cxn modelId="{9139D636-1B02-4C11-8722-6E3F5E8265FC}" type="presOf" srcId="{83D51F6E-A5D7-4DCC-9B65-694240C5A298}" destId="{AAEB5DE4-BF9A-4DA8-A84D-4F08EA6D5C34}" srcOrd="0" destOrd="0" presId="urn:microsoft.com/office/officeart/2008/layout/LinedList"/>
    <dgm:cxn modelId="{665629E7-EACB-4339-A7AA-24C44263690D}" type="presOf" srcId="{EAACAF97-C4D9-4DBA-88EC-CBF2E18525A0}" destId="{53F49D1E-DCAE-465B-8CFC-5A4775CD34BF}" srcOrd="0" destOrd="0" presId="urn:microsoft.com/office/officeart/2008/layout/LinedList"/>
    <dgm:cxn modelId="{48A5EC5E-A429-4B21-BFB3-63E278EFD812}" srcId="{2AA21D4D-CFC9-42F6-A27F-2CBECC4B376F}" destId="{B4939962-6387-4F78-80FC-DBB43569F9E1}" srcOrd="1" destOrd="0" parTransId="{5BBD85C4-37C1-4EDE-8A77-99682C14585F}" sibTransId="{25AFA324-CBF2-4098-A318-D0782BEF5C07}"/>
    <dgm:cxn modelId="{F72D4C49-2A46-45E5-865A-F92981270F1A}" srcId="{2AA21D4D-CFC9-42F6-A27F-2CBECC4B376F}" destId="{9CCFE5FD-12C8-4382-B7E9-D2640F9074D1}" srcOrd="0" destOrd="0" parTransId="{6EC8BD0E-B015-456A-BEB3-2C76652085C7}" sibTransId="{F860887E-7DA2-4AB6-A752-985B54951D16}"/>
    <dgm:cxn modelId="{ACA2D86D-AC9C-4D23-8CE5-05837928523A}" srcId="{83D51F6E-A5D7-4DCC-9B65-694240C5A298}" destId="{2AA21D4D-CFC9-42F6-A27F-2CBECC4B376F}" srcOrd="0" destOrd="0" parTransId="{8B5FDFF7-93AC-47C0-A725-536A84122A76}" sibTransId="{1E83B057-2D6F-4AF5-9E88-8A8996F502E0}"/>
    <dgm:cxn modelId="{313F500D-4AAB-4EA2-A04D-54BABDF065F6}" type="presOf" srcId="{9705CBA4-2B27-4F2A-84D8-3B0A810C6DE9}" destId="{4C96F662-9C1D-486A-A002-A94546E6E702}" srcOrd="0" destOrd="0" presId="urn:microsoft.com/office/officeart/2008/layout/LinedList"/>
    <dgm:cxn modelId="{4A429C1F-F1EA-42BE-B7F5-CDFF08127D34}" type="presOf" srcId="{2AA21D4D-CFC9-42F6-A27F-2CBECC4B376F}" destId="{76DED1B9-9EBF-409B-9E39-CF792BB7E351}" srcOrd="0" destOrd="0" presId="urn:microsoft.com/office/officeart/2008/layout/LinedList"/>
    <dgm:cxn modelId="{86E206E9-D7F5-47B5-A32F-B4045AE8F4D1}" srcId="{2AA21D4D-CFC9-42F6-A27F-2CBECC4B376F}" destId="{9705CBA4-2B27-4F2A-84D8-3B0A810C6DE9}" srcOrd="3" destOrd="0" parTransId="{FB6336CB-9A2F-452B-8599-AC0F99988764}" sibTransId="{85F9BE04-B7BA-44B2-95F8-C65E771E131C}"/>
    <dgm:cxn modelId="{C24319E4-AB4C-475B-A643-828F2CABF16E}" srcId="{2AA21D4D-CFC9-42F6-A27F-2CBECC4B376F}" destId="{EAACAF97-C4D9-4DBA-88EC-CBF2E18525A0}" srcOrd="2" destOrd="0" parTransId="{C3CE4FE2-E44B-4EEF-AD80-4AABBB0E40E4}" sibTransId="{D935C438-FFEC-4D16-8506-87453C6F6DDF}"/>
    <dgm:cxn modelId="{650527E8-E63F-49BD-BA04-D96FACEB7136}" type="presOf" srcId="{9CCFE5FD-12C8-4382-B7E9-D2640F9074D1}" destId="{78272F75-C822-4A80-B56E-793564910FFE}" srcOrd="0" destOrd="0" presId="urn:microsoft.com/office/officeart/2008/layout/LinedList"/>
    <dgm:cxn modelId="{2AE825D7-CB0E-456D-BB6F-34C87C39AFDA}" type="presParOf" srcId="{AAEB5DE4-BF9A-4DA8-A84D-4F08EA6D5C34}" destId="{9CE29FDD-2943-4D5C-A4DB-77E6D009463E}" srcOrd="0" destOrd="0" presId="urn:microsoft.com/office/officeart/2008/layout/LinedList"/>
    <dgm:cxn modelId="{4382E6FF-1967-43C5-9FE1-39A880B0A0B4}" type="presParOf" srcId="{AAEB5DE4-BF9A-4DA8-A84D-4F08EA6D5C34}" destId="{EE8E65E7-78C6-4F01-A398-30CDA585DCC4}" srcOrd="1" destOrd="0" presId="urn:microsoft.com/office/officeart/2008/layout/LinedList"/>
    <dgm:cxn modelId="{1791C9AA-D77B-4E60-A62F-09B8A6F198D9}" type="presParOf" srcId="{EE8E65E7-78C6-4F01-A398-30CDA585DCC4}" destId="{76DED1B9-9EBF-409B-9E39-CF792BB7E351}" srcOrd="0" destOrd="0" presId="urn:microsoft.com/office/officeart/2008/layout/LinedList"/>
    <dgm:cxn modelId="{3E531737-C695-4D43-9028-CE89BE989334}" type="presParOf" srcId="{EE8E65E7-78C6-4F01-A398-30CDA585DCC4}" destId="{5BA775E6-DE16-4D71-ABE1-C9E0E5E6F149}" srcOrd="1" destOrd="0" presId="urn:microsoft.com/office/officeart/2008/layout/LinedList"/>
    <dgm:cxn modelId="{2EA06FCA-602B-46BA-BE81-2EFE0F359904}" type="presParOf" srcId="{5BA775E6-DE16-4D71-ABE1-C9E0E5E6F149}" destId="{3D1B89E5-4C17-4971-9E02-C3F43B0FEA6B}" srcOrd="0" destOrd="0" presId="urn:microsoft.com/office/officeart/2008/layout/LinedList"/>
    <dgm:cxn modelId="{51FFCBBF-E7D0-4F11-B306-EF7606622E3D}" type="presParOf" srcId="{5BA775E6-DE16-4D71-ABE1-C9E0E5E6F149}" destId="{2954CE4B-E2E7-48E1-B495-962409D6CED4}" srcOrd="1" destOrd="0" presId="urn:microsoft.com/office/officeart/2008/layout/LinedList"/>
    <dgm:cxn modelId="{EA22B7FB-03DD-45FF-A21D-AAF5A2897966}" type="presParOf" srcId="{2954CE4B-E2E7-48E1-B495-962409D6CED4}" destId="{FFE40207-5587-4BB4-8F2F-E0391A822F34}" srcOrd="0" destOrd="0" presId="urn:microsoft.com/office/officeart/2008/layout/LinedList"/>
    <dgm:cxn modelId="{23C931F2-5526-4717-996C-9460512964AD}" type="presParOf" srcId="{2954CE4B-E2E7-48E1-B495-962409D6CED4}" destId="{78272F75-C822-4A80-B56E-793564910FFE}" srcOrd="1" destOrd="0" presId="urn:microsoft.com/office/officeart/2008/layout/LinedList"/>
    <dgm:cxn modelId="{A202ED6E-D0EC-4DEC-BC3F-D22B4702DCF1}" type="presParOf" srcId="{2954CE4B-E2E7-48E1-B495-962409D6CED4}" destId="{60E2F891-C270-4331-AB24-C2B8398CDBBB}" srcOrd="2" destOrd="0" presId="urn:microsoft.com/office/officeart/2008/layout/LinedList"/>
    <dgm:cxn modelId="{4CAE06D5-C7F7-4DB5-A1C3-4C8AE84F011B}" type="presParOf" srcId="{5BA775E6-DE16-4D71-ABE1-C9E0E5E6F149}" destId="{6DDB3996-710B-4F0D-993A-3F62D7565D26}" srcOrd="2" destOrd="0" presId="urn:microsoft.com/office/officeart/2008/layout/LinedList"/>
    <dgm:cxn modelId="{066742C6-1C6E-43B0-8FAC-D4EBD3A91291}" type="presParOf" srcId="{5BA775E6-DE16-4D71-ABE1-C9E0E5E6F149}" destId="{8A3B067B-8E3C-480C-89E0-03AED93515F6}" srcOrd="3" destOrd="0" presId="urn:microsoft.com/office/officeart/2008/layout/LinedList"/>
    <dgm:cxn modelId="{8B385EC3-7571-4659-9333-EFDA23436D51}" type="presParOf" srcId="{5BA775E6-DE16-4D71-ABE1-C9E0E5E6F149}" destId="{63C9743C-01C9-4D35-B8CC-2D084EEACD1F}" srcOrd="4" destOrd="0" presId="urn:microsoft.com/office/officeart/2008/layout/LinedList"/>
    <dgm:cxn modelId="{53130B25-0538-46AD-B50C-257F63B8AB70}" type="presParOf" srcId="{63C9743C-01C9-4D35-B8CC-2D084EEACD1F}" destId="{2B7A70C9-D4D5-479B-9B2D-1CA7A68B3598}" srcOrd="0" destOrd="0" presId="urn:microsoft.com/office/officeart/2008/layout/LinedList"/>
    <dgm:cxn modelId="{7B38AD7C-399E-45A4-81A4-CE51D51D257B}" type="presParOf" srcId="{63C9743C-01C9-4D35-B8CC-2D084EEACD1F}" destId="{B20BA9C5-D729-499B-A501-08BFF7744E12}" srcOrd="1" destOrd="0" presId="urn:microsoft.com/office/officeart/2008/layout/LinedList"/>
    <dgm:cxn modelId="{67407CEF-301E-4119-B733-3758F12083AE}" type="presParOf" srcId="{63C9743C-01C9-4D35-B8CC-2D084EEACD1F}" destId="{305CDB72-4F03-43C9-8FEB-1FDE3DC65A2A}" srcOrd="2" destOrd="0" presId="urn:microsoft.com/office/officeart/2008/layout/LinedList"/>
    <dgm:cxn modelId="{B7E80601-3491-448F-848E-6862DB30C329}" type="presParOf" srcId="{5BA775E6-DE16-4D71-ABE1-C9E0E5E6F149}" destId="{2E752093-6E55-4CF7-B073-30BC256DF922}" srcOrd="5" destOrd="0" presId="urn:microsoft.com/office/officeart/2008/layout/LinedList"/>
    <dgm:cxn modelId="{FED51984-A28B-4C94-9E2F-647BD99F9A2B}" type="presParOf" srcId="{5BA775E6-DE16-4D71-ABE1-C9E0E5E6F149}" destId="{F8740631-9A01-4D13-9566-C97FCB0A4A8F}" srcOrd="6" destOrd="0" presId="urn:microsoft.com/office/officeart/2008/layout/LinedList"/>
    <dgm:cxn modelId="{DE101787-0DBC-4B7C-AAA7-13334ACBDE2D}" type="presParOf" srcId="{5BA775E6-DE16-4D71-ABE1-C9E0E5E6F149}" destId="{46EFAFC3-8ED5-49E8-AD15-5B312627F68A}" srcOrd="7" destOrd="0" presId="urn:microsoft.com/office/officeart/2008/layout/LinedList"/>
    <dgm:cxn modelId="{5B0EE77E-1553-45FA-9514-1DB09636C515}" type="presParOf" srcId="{46EFAFC3-8ED5-49E8-AD15-5B312627F68A}" destId="{A981FB02-5BAB-4501-B6C3-F499335DFDEF}" srcOrd="0" destOrd="0" presId="urn:microsoft.com/office/officeart/2008/layout/LinedList"/>
    <dgm:cxn modelId="{26C74BC5-90D6-4403-90A6-84F4D30A5733}" type="presParOf" srcId="{46EFAFC3-8ED5-49E8-AD15-5B312627F68A}" destId="{53F49D1E-DCAE-465B-8CFC-5A4775CD34BF}" srcOrd="1" destOrd="0" presId="urn:microsoft.com/office/officeart/2008/layout/LinedList"/>
    <dgm:cxn modelId="{68D738B6-D73A-43EE-A1B0-6E7CB8A7D776}" type="presParOf" srcId="{46EFAFC3-8ED5-49E8-AD15-5B312627F68A}" destId="{2F28D45E-85D4-442C-98E2-A5E94A499309}" srcOrd="2" destOrd="0" presId="urn:microsoft.com/office/officeart/2008/layout/LinedList"/>
    <dgm:cxn modelId="{A88EBD72-49BA-4F62-815D-2B3E35088097}" type="presParOf" srcId="{5BA775E6-DE16-4D71-ABE1-C9E0E5E6F149}" destId="{674D8875-6061-407C-9D98-DE2A6A59B420}" srcOrd="8" destOrd="0" presId="urn:microsoft.com/office/officeart/2008/layout/LinedList"/>
    <dgm:cxn modelId="{3021AD31-64D4-4201-816F-35756906D8F4}" type="presParOf" srcId="{5BA775E6-DE16-4D71-ABE1-C9E0E5E6F149}" destId="{8DF9E988-60E3-4CC4-8E61-444DEEE8DB87}" srcOrd="9" destOrd="0" presId="urn:microsoft.com/office/officeart/2008/layout/LinedList"/>
    <dgm:cxn modelId="{76822B07-1311-40C6-BAB1-F378FA4EA1B6}" type="presParOf" srcId="{5BA775E6-DE16-4D71-ABE1-C9E0E5E6F149}" destId="{33D9D04D-0C34-4ABC-9971-A192684AEAEC}" srcOrd="10" destOrd="0" presId="urn:microsoft.com/office/officeart/2008/layout/LinedList"/>
    <dgm:cxn modelId="{DB0895A2-3721-4308-9A53-470B8D5DEE4A}" type="presParOf" srcId="{33D9D04D-0C34-4ABC-9971-A192684AEAEC}" destId="{903B6A8C-7A68-4978-A9E0-9AB21511D6C7}" srcOrd="0" destOrd="0" presId="urn:microsoft.com/office/officeart/2008/layout/LinedList"/>
    <dgm:cxn modelId="{BB5580A0-CDC4-4FB5-8C47-08D61D338F10}" type="presParOf" srcId="{33D9D04D-0C34-4ABC-9971-A192684AEAEC}" destId="{4C96F662-9C1D-486A-A002-A94546E6E702}" srcOrd="1" destOrd="0" presId="urn:microsoft.com/office/officeart/2008/layout/LinedList"/>
    <dgm:cxn modelId="{137DB93C-50C8-424E-B623-ADE6E69F18C2}" type="presParOf" srcId="{33D9D04D-0C34-4ABC-9971-A192684AEAEC}" destId="{421FC75E-9869-45E7-BC74-2630DBABEF97}" srcOrd="2" destOrd="0" presId="urn:microsoft.com/office/officeart/2008/layout/LinedList"/>
    <dgm:cxn modelId="{FEB2C34B-7966-462B-B3C4-8453FFF3C58E}" type="presParOf" srcId="{5BA775E6-DE16-4D71-ABE1-C9E0E5E6F149}" destId="{039C0A6E-0E50-49EB-B725-FEEE62B09332}" srcOrd="11" destOrd="0" presId="urn:microsoft.com/office/officeart/2008/layout/LinedList"/>
    <dgm:cxn modelId="{A9382CF4-41C8-4222-A3FF-D637F9175CDD}" type="presParOf" srcId="{5BA775E6-DE16-4D71-ABE1-C9E0E5E6F149}" destId="{790737C2-A1C7-4ACC-B7BB-FDA3072A1F39}" srcOrd="12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CD7101-2046-471C-A16E-DE90E47C939E}" type="doc">
      <dgm:prSet loTypeId="urn:microsoft.com/office/officeart/2005/8/layout/vList3#3" loCatId="list" qsTypeId="urn:microsoft.com/office/officeart/2005/8/quickstyle/3d3" qsCatId="3D" csTypeId="urn:microsoft.com/office/officeart/2005/8/colors/accent1_2" csCatId="accent1" phldr="1"/>
      <dgm:spPr/>
    </dgm:pt>
    <dgm:pt modelId="{C0DF952F-0A91-4A42-866E-3F0AF01F469E}">
      <dgm:prSet phldrT="[Текст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divot"/>
          <a:bevelB w="165100" h="254000"/>
        </a:sp3d>
      </dgm:spPr>
      <dgm:t>
        <a:bodyPr/>
        <a:lstStyle/>
        <a:p>
          <a:endParaRPr lang="ru-RU" sz="2000" dirty="0" smtClean="0"/>
        </a:p>
        <a:p>
          <a:r>
            <a:rPr lang="ru-RU" sz="2000" dirty="0" smtClean="0"/>
            <a:t>Письмом контрольно-счетной палаты МО МР «Усть-Цилемский» от 10.12.2019г. № 02-09/44 получено положительное заключение на проект решения о бюджете.</a:t>
          </a:r>
        </a:p>
        <a:p>
          <a:r>
            <a:rPr lang="ru-RU" sz="2000" dirty="0" smtClean="0"/>
            <a:t>Проект решения Совета МР «Усть-Цилемский» «О бюджете муниципального района «Усть-Цилемский» на 2020 год и плановый период 2021 и 2022 годов» рекомендован к рассмотрению на очередной сессии Совета МР «Усть-Цилемский».</a:t>
          </a:r>
        </a:p>
        <a:p>
          <a:endParaRPr lang="ru-RU" sz="2000" dirty="0" smtClean="0"/>
        </a:p>
        <a:p>
          <a:r>
            <a:rPr lang="ru-RU" sz="2000" dirty="0" smtClean="0"/>
            <a:t> </a:t>
          </a:r>
          <a:endParaRPr lang="ru-RU" sz="2000" dirty="0"/>
        </a:p>
      </dgm:t>
    </dgm:pt>
    <dgm:pt modelId="{C3FF1787-0BDA-4136-B536-26082ED56D5E}" type="parTrans" cxnId="{159A24AD-6F9F-4243-B60F-E218A19E45E0}">
      <dgm:prSet/>
      <dgm:spPr/>
      <dgm:t>
        <a:bodyPr/>
        <a:lstStyle/>
        <a:p>
          <a:endParaRPr lang="ru-RU"/>
        </a:p>
      </dgm:t>
    </dgm:pt>
    <dgm:pt modelId="{11B3B506-101A-45CD-8181-2F9C829B44BA}" type="sibTrans" cxnId="{159A24AD-6F9F-4243-B60F-E218A19E45E0}">
      <dgm:prSet/>
      <dgm:spPr/>
      <dgm:t>
        <a:bodyPr/>
        <a:lstStyle/>
        <a:p>
          <a:endParaRPr lang="ru-RU"/>
        </a:p>
      </dgm:t>
    </dgm:pt>
    <dgm:pt modelId="{8F43E112-3AD6-45CB-BC30-C74D72E9130A}" type="pres">
      <dgm:prSet presAssocID="{E8CD7101-2046-471C-A16E-DE90E47C939E}" presName="linearFlow" presStyleCnt="0">
        <dgm:presLayoutVars>
          <dgm:dir/>
          <dgm:resizeHandles val="exact"/>
        </dgm:presLayoutVars>
      </dgm:prSet>
      <dgm:spPr/>
    </dgm:pt>
    <dgm:pt modelId="{DD75839F-3712-4B72-9E15-68F712ED0467}" type="pres">
      <dgm:prSet presAssocID="{C0DF952F-0A91-4A42-866E-3F0AF01F469E}" presName="composite" presStyleCnt="0"/>
      <dgm:spPr/>
    </dgm:pt>
    <dgm:pt modelId="{1BFBC4E8-863F-4CE8-A91D-ABAE7F9F9B05}" type="pres">
      <dgm:prSet presAssocID="{C0DF952F-0A91-4A42-866E-3F0AF01F469E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48BD9A9-0F39-4599-BCD4-BE7A08285AC1}" type="pres">
      <dgm:prSet presAssocID="{C0DF952F-0A91-4A42-866E-3F0AF01F469E}" presName="txShp" presStyleLbl="node1" presStyleIdx="0" presStyleCnt="1" custScaleX="121039" custScaleY="126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1970B9-4DA9-41BB-B1DA-FB33D2B32019}" type="presOf" srcId="{C0DF952F-0A91-4A42-866E-3F0AF01F469E}" destId="{B48BD9A9-0F39-4599-BCD4-BE7A08285AC1}" srcOrd="0" destOrd="0" presId="urn:microsoft.com/office/officeart/2005/8/layout/vList3#3"/>
    <dgm:cxn modelId="{159A24AD-6F9F-4243-B60F-E218A19E45E0}" srcId="{E8CD7101-2046-471C-A16E-DE90E47C939E}" destId="{C0DF952F-0A91-4A42-866E-3F0AF01F469E}" srcOrd="0" destOrd="0" parTransId="{C3FF1787-0BDA-4136-B536-26082ED56D5E}" sibTransId="{11B3B506-101A-45CD-8181-2F9C829B44BA}"/>
    <dgm:cxn modelId="{FB2FEAC0-0B5C-47BD-8985-4426A84F180B}" type="presOf" srcId="{E8CD7101-2046-471C-A16E-DE90E47C939E}" destId="{8F43E112-3AD6-45CB-BC30-C74D72E9130A}" srcOrd="0" destOrd="0" presId="urn:microsoft.com/office/officeart/2005/8/layout/vList3#3"/>
    <dgm:cxn modelId="{26543AC5-1F00-46F3-9BC0-430A4E78C98A}" type="presParOf" srcId="{8F43E112-3AD6-45CB-BC30-C74D72E9130A}" destId="{DD75839F-3712-4B72-9E15-68F712ED0467}" srcOrd="0" destOrd="0" presId="urn:microsoft.com/office/officeart/2005/8/layout/vList3#3"/>
    <dgm:cxn modelId="{6BB394F5-6190-438A-A01C-44D6055375F0}" type="presParOf" srcId="{DD75839F-3712-4B72-9E15-68F712ED0467}" destId="{1BFBC4E8-863F-4CE8-A91D-ABAE7F9F9B05}" srcOrd="0" destOrd="0" presId="urn:microsoft.com/office/officeart/2005/8/layout/vList3#3"/>
    <dgm:cxn modelId="{20BD4EE8-FFFF-4A79-897E-A1DF62915E27}" type="presParOf" srcId="{DD75839F-3712-4B72-9E15-68F712ED0467}" destId="{B48BD9A9-0F39-4599-BCD4-BE7A08285AC1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CB0D36-9461-41FD-968B-9E0AF3F0A2C6}">
      <dsp:nvSpPr>
        <dsp:cNvPr id="0" name=""/>
        <dsp:cNvSpPr/>
      </dsp:nvSpPr>
      <dsp:spPr>
        <a:xfrm>
          <a:off x="0" y="189136"/>
          <a:ext cx="8920164" cy="18702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latin typeface="Times New Roman" pitchFamily="18" charset="0"/>
              <a:cs typeface="Times New Roman" pitchFamily="18" charset="0"/>
            </a:rPr>
            <a:t>Цель бюджетной и налоговой политики</a:t>
          </a:r>
          <a:endParaRPr lang="ru-RU" sz="2000" b="1" kern="1200" baseline="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Обеспечение долгосрочной сбалансированности и устойчивости  бюджетной системы муниципального района «Усть-Цилемский»</a:t>
          </a:r>
          <a:endParaRPr lang="ru-RU" sz="180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2360845" y="189136"/>
        <a:ext cx="6559319" cy="1870256"/>
      </dsp:txXfrm>
    </dsp:sp>
    <dsp:sp modelId="{04599EB2-D201-455A-BE20-22650FDB80E9}">
      <dsp:nvSpPr>
        <dsp:cNvPr id="0" name=""/>
        <dsp:cNvSpPr/>
      </dsp:nvSpPr>
      <dsp:spPr>
        <a:xfrm>
          <a:off x="361247" y="335843"/>
          <a:ext cx="1478071" cy="15931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8393428-F8DD-4B1F-A463-6541F8DF040E}">
      <dsp:nvSpPr>
        <dsp:cNvPr id="0" name=""/>
        <dsp:cNvSpPr/>
      </dsp:nvSpPr>
      <dsp:spPr>
        <a:xfrm>
          <a:off x="0" y="2286426"/>
          <a:ext cx="8920164" cy="23009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latin typeface="Times New Roman" pitchFamily="18" charset="0"/>
              <a:cs typeface="Times New Roman" pitchFamily="18" charset="0"/>
            </a:rPr>
            <a:t>Задачи бюджетной политики</a:t>
          </a:r>
          <a:endParaRPr lang="ru-RU" sz="2000" b="1" kern="1200" baseline="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Обеспечение роста налоговых и неналоговых доходов бюджета муниципального района «Усть-Цилемский»</a:t>
          </a:r>
          <a:endParaRPr lang="ru-RU" sz="1600" kern="1200" baseline="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Сдерживание  роста расходов бюджета муниципального района «Усть-Цилемский»</a:t>
          </a:r>
          <a:endParaRPr lang="ru-RU" sz="1600" kern="1200" baseline="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Сокращение муниципального долга муниципального района «Усть-Цилемский»</a:t>
          </a:r>
          <a:endParaRPr lang="ru-RU" sz="1600" kern="1200" baseline="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5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60845" y="2286426"/>
        <a:ext cx="6559319" cy="2300962"/>
      </dsp:txXfrm>
    </dsp:sp>
    <dsp:sp modelId="{AAEF1218-4105-4440-8FC0-733197D6DB54}">
      <dsp:nvSpPr>
        <dsp:cNvPr id="0" name=""/>
        <dsp:cNvSpPr/>
      </dsp:nvSpPr>
      <dsp:spPr>
        <a:xfrm>
          <a:off x="455747" y="2662790"/>
          <a:ext cx="1424086" cy="16242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6ECE61-351A-4339-8C82-AC691A193D52}">
      <dsp:nvSpPr>
        <dsp:cNvPr id="0" name=""/>
        <dsp:cNvSpPr/>
      </dsp:nvSpPr>
      <dsp:spPr>
        <a:xfrm>
          <a:off x="1355" y="110833"/>
          <a:ext cx="3227132" cy="12973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Бюджет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– (от 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старонормандского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300" kern="1200" dirty="0" err="1" smtClean="0">
              <a:latin typeface="Times New Roman" pitchFamily="18" charset="0"/>
              <a:cs typeface="Times New Roman" pitchFamily="18" charset="0"/>
            </a:rPr>
            <a:t>bougette</a:t>
          </a:r>
          <a:r>
            <a:rPr lang="en-US" sz="1300" kern="1200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55" y="110833"/>
        <a:ext cx="3227132" cy="129734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AC562A-77B5-49EE-AEE8-B8E32EC30009}">
      <dsp:nvSpPr>
        <dsp:cNvPr id="0" name=""/>
        <dsp:cNvSpPr/>
      </dsp:nvSpPr>
      <dsp:spPr>
        <a:xfrm>
          <a:off x="1" y="1106824"/>
          <a:ext cx="8895892" cy="261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Планирование 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бюджет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а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 муниципального  района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 «Усть-Цилемский» 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очередной финансовый 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год и на плановый период 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формируется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  на основе: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" y="1106824"/>
        <a:ext cx="8895892" cy="261031"/>
      </dsp:txXfrm>
    </dsp:sp>
    <dsp:sp modelId="{97AF4489-5CC5-4F6C-81DA-7F1A3DCBF3C1}">
      <dsp:nvSpPr>
        <dsp:cNvPr id="0" name=""/>
        <dsp:cNvSpPr/>
      </dsp:nvSpPr>
      <dsp:spPr>
        <a:xfrm>
          <a:off x="889590" y="1367855"/>
          <a:ext cx="889589" cy="316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095"/>
              </a:lnTo>
              <a:lnTo>
                <a:pt x="889589" y="3160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F7C131-3216-44A4-AD26-362D40AB90F4}">
      <dsp:nvSpPr>
        <dsp:cNvPr id="0" name=""/>
        <dsp:cNvSpPr/>
      </dsp:nvSpPr>
      <dsp:spPr>
        <a:xfrm rot="10800000" flipV="1">
          <a:off x="1779179" y="1535631"/>
          <a:ext cx="7080678" cy="296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стратегии социально-экономического развития муниципального образования муниципального района «Усть-Цилемский» на период до 2020 года;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 rot="10800000" flipV="1">
        <a:off x="1779179" y="1535631"/>
        <a:ext cx="7080678" cy="296640"/>
      </dsp:txXfrm>
    </dsp:sp>
    <dsp:sp modelId="{46D06ACE-AB88-43DD-9F20-9C95B9D44108}">
      <dsp:nvSpPr>
        <dsp:cNvPr id="0" name=""/>
        <dsp:cNvSpPr/>
      </dsp:nvSpPr>
      <dsp:spPr>
        <a:xfrm>
          <a:off x="889590" y="1367855"/>
          <a:ext cx="889589" cy="779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9863"/>
              </a:lnTo>
              <a:lnTo>
                <a:pt x="889589" y="7798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A433AE-EADE-45C9-B1F5-50CDB37C87AD}">
      <dsp:nvSpPr>
        <dsp:cNvPr id="0" name=""/>
        <dsp:cNvSpPr/>
      </dsp:nvSpPr>
      <dsp:spPr>
        <a:xfrm>
          <a:off x="1779179" y="2000046"/>
          <a:ext cx="7086230" cy="2953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прогноза социально-экономического развития 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муниципального образования муниципального района «Усть-Цилемский» на 2020 год и на период до 2022года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79179" y="2000046"/>
        <a:ext cx="7086230" cy="295345"/>
      </dsp:txXfrm>
    </dsp:sp>
    <dsp:sp modelId="{9678CCDF-B767-46CF-973C-CC126CCC2C84}">
      <dsp:nvSpPr>
        <dsp:cNvPr id="0" name=""/>
        <dsp:cNvSpPr/>
      </dsp:nvSpPr>
      <dsp:spPr>
        <a:xfrm>
          <a:off x="889590" y="1367855"/>
          <a:ext cx="889589" cy="1237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7269"/>
              </a:lnTo>
              <a:lnTo>
                <a:pt x="889589" y="12372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B5FE57-67BF-4AAF-BC19-5239CD433CAB}">
      <dsp:nvSpPr>
        <dsp:cNvPr id="0" name=""/>
        <dsp:cNvSpPr/>
      </dsp:nvSpPr>
      <dsp:spPr>
        <a:xfrm>
          <a:off x="1779179" y="2463167"/>
          <a:ext cx="7073097" cy="2839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основных направлений бюджетной и налоговой политики 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муниципального района «Усть-Цилемский»на 2020-2022гг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79179" y="2463167"/>
        <a:ext cx="7073097" cy="283916"/>
      </dsp:txXfrm>
    </dsp:sp>
    <dsp:sp modelId="{10C6F78D-ED14-46F9-AB1B-1EB2B82CA59E}">
      <dsp:nvSpPr>
        <dsp:cNvPr id="0" name=""/>
        <dsp:cNvSpPr/>
      </dsp:nvSpPr>
      <dsp:spPr>
        <a:xfrm>
          <a:off x="889590" y="1367855"/>
          <a:ext cx="889589" cy="1702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2973"/>
              </a:lnTo>
              <a:lnTo>
                <a:pt x="889589" y="17029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D0972B-954D-451D-9C96-6176D3723AE2}">
      <dsp:nvSpPr>
        <dsp:cNvPr id="0" name=""/>
        <dsp:cNvSpPr/>
      </dsp:nvSpPr>
      <dsp:spPr>
        <a:xfrm>
          <a:off x="1779179" y="2914858"/>
          <a:ext cx="7077972" cy="311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программы оздоровления 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муниципальных 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 финансов (оптимизации расходов) 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муниципального района «Усть-Цилемский» на период 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2017 - 20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24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 годов;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79179" y="2914858"/>
        <a:ext cx="7077972" cy="311941"/>
      </dsp:txXfrm>
    </dsp:sp>
    <dsp:sp modelId="{D3300847-A2E2-4311-84BB-06C400513771}">
      <dsp:nvSpPr>
        <dsp:cNvPr id="0" name=""/>
        <dsp:cNvSpPr/>
      </dsp:nvSpPr>
      <dsp:spPr>
        <a:xfrm>
          <a:off x="889590" y="1367855"/>
          <a:ext cx="889589" cy="2194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4350"/>
              </a:lnTo>
              <a:lnTo>
                <a:pt x="889589" y="21943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2F0FAB-3260-4204-ABFE-FF4591B20293}">
      <dsp:nvSpPr>
        <dsp:cNvPr id="0" name=""/>
        <dsp:cNvSpPr/>
      </dsp:nvSpPr>
      <dsp:spPr>
        <a:xfrm>
          <a:off x="1779179" y="3394575"/>
          <a:ext cx="7092200" cy="335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муниципальных  программ муниципального района «Усть-Цилемский».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79179" y="3394575"/>
        <a:ext cx="7092200" cy="33526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98242A-6F2C-4DAF-B66D-EB710D092798}">
      <dsp:nvSpPr>
        <dsp:cNvPr id="0" name=""/>
        <dsp:cNvSpPr/>
      </dsp:nvSpPr>
      <dsp:spPr>
        <a:xfrm>
          <a:off x="0" y="143890"/>
          <a:ext cx="5090468" cy="3898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Доходы бюджета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– поступающие в бюджет денежные средства;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43890"/>
        <a:ext cx="5090468" cy="389882"/>
      </dsp:txXfrm>
    </dsp:sp>
    <dsp:sp modelId="{915E981E-65CA-4CFC-A381-AEA7C19813AC}">
      <dsp:nvSpPr>
        <dsp:cNvPr id="0" name=""/>
        <dsp:cNvSpPr/>
      </dsp:nvSpPr>
      <dsp:spPr>
        <a:xfrm>
          <a:off x="0" y="574093"/>
          <a:ext cx="5090468" cy="2536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Расходы бюджета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– выплачиваемые из бюджета денежные средства;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74093"/>
        <a:ext cx="5090468" cy="253672"/>
      </dsp:txXfrm>
    </dsp:sp>
    <dsp:sp modelId="{63D03C90-E81D-416F-8820-6FE74FBAE12B}">
      <dsp:nvSpPr>
        <dsp:cNvPr id="0" name=""/>
        <dsp:cNvSpPr/>
      </dsp:nvSpPr>
      <dsp:spPr>
        <a:xfrm>
          <a:off x="0" y="868085"/>
          <a:ext cx="5090468" cy="4843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Дефицит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1100" b="0" kern="1200" dirty="0" smtClean="0">
              <a:effectLst/>
              <a:latin typeface="Times New Roman" pitchFamily="18" charset="0"/>
              <a:cs typeface="Times New Roman" pitchFamily="18" charset="0"/>
            </a:rPr>
            <a:t>превышение расходов бюджета над его доходами;</a:t>
          </a: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>
              <a:latin typeface="Times New Roman" pitchFamily="18" charset="0"/>
              <a:cs typeface="Times New Roman" pitchFamily="18" charset="0"/>
            </a:rPr>
            <a:t>Профицит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1100" b="0" kern="1200" dirty="0" smtClean="0">
              <a:effectLst/>
              <a:latin typeface="Times New Roman" pitchFamily="18" charset="0"/>
              <a:cs typeface="Times New Roman" pitchFamily="18" charset="0"/>
            </a:rPr>
            <a:t>превышение доходов бюджета над его расходами.</a:t>
          </a:r>
          <a:endParaRPr lang="ru-RU" sz="1100" b="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0" y="868085"/>
        <a:ext cx="5090468" cy="48436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AC562A-77B5-49EE-AEE8-B8E32EC30009}">
      <dsp:nvSpPr>
        <dsp:cNvPr id="0" name=""/>
        <dsp:cNvSpPr/>
      </dsp:nvSpPr>
      <dsp:spPr>
        <a:xfrm>
          <a:off x="212030" y="109538"/>
          <a:ext cx="7169848" cy="8406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600" b="1" kern="1200" smtClean="0">
              <a:ln/>
              <a:effectLst/>
              <a:latin typeface="Times New Roman" pitchFamily="18" charset="0"/>
              <a:cs typeface="Times New Roman" pitchFamily="18" charset="0"/>
            </a:rPr>
            <a:t>Резервные средства </a:t>
          </a:r>
          <a:r>
            <a:rPr lang="ru-RU" sz="1600" b="1" kern="1200" smtClean="0">
              <a:ln/>
              <a:effectLst/>
              <a:latin typeface="Times New Roman" pitchFamily="18" charset="0"/>
              <a:cs typeface="Times New Roman" pitchFamily="18" charset="0"/>
            </a:rPr>
            <a:t> на 2020 год </a:t>
          </a:r>
          <a:r>
            <a:rPr lang="x-none" sz="1600" b="1" kern="1200" smtClean="0">
              <a:ln/>
              <a:effectLst/>
              <a:latin typeface="Times New Roman" pitchFamily="18" charset="0"/>
              <a:cs typeface="Times New Roman" pitchFamily="18" charset="0"/>
            </a:rPr>
            <a:t>запланированы в следующих размерах: </a:t>
          </a:r>
          <a:endParaRPr lang="ru-RU" sz="1600" b="1" kern="1200" dirty="0">
            <a:ln/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12030" y="109538"/>
        <a:ext cx="7169848" cy="840664"/>
      </dsp:txXfrm>
    </dsp:sp>
    <dsp:sp modelId="{97AF4489-5CC5-4F6C-81DA-7F1A3DCBF3C1}">
      <dsp:nvSpPr>
        <dsp:cNvPr id="0" name=""/>
        <dsp:cNvSpPr/>
      </dsp:nvSpPr>
      <dsp:spPr>
        <a:xfrm>
          <a:off x="929015" y="950202"/>
          <a:ext cx="445542" cy="5021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2184"/>
              </a:lnTo>
              <a:lnTo>
                <a:pt x="445542" y="50218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F7C131-3216-44A4-AD26-362D40AB90F4}">
      <dsp:nvSpPr>
        <dsp:cNvPr id="0" name=""/>
        <dsp:cNvSpPr/>
      </dsp:nvSpPr>
      <dsp:spPr>
        <a:xfrm rot="10800000" flipV="1">
          <a:off x="1374557" y="1216030"/>
          <a:ext cx="7099053" cy="47271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smtClean="0">
              <a:effectLst/>
              <a:latin typeface="Times New Roman" pitchFamily="18" charset="0"/>
              <a:cs typeface="Times New Roman" pitchFamily="18" charset="0"/>
            </a:rPr>
            <a:t>р</a:t>
          </a:r>
          <a:r>
            <a:rPr lang="x-none" sz="1400" b="0" kern="1200" smtClean="0">
              <a:effectLst/>
              <a:latin typeface="Times New Roman" pitchFamily="18" charset="0"/>
              <a:cs typeface="Times New Roman" pitchFamily="18" charset="0"/>
            </a:rPr>
            <a:t>езервный фонд Администрации МО МР «Усть-Цилемский»  в размере 500,0 тыс. руб</a:t>
          </a:r>
          <a:r>
            <a:rPr lang="ru-RU" sz="1400" b="0" kern="1200" smtClean="0">
              <a:effectLst/>
              <a:latin typeface="Times New Roman" pitchFamily="18" charset="0"/>
              <a:cs typeface="Times New Roman" pitchFamily="18" charset="0"/>
            </a:rPr>
            <a:t>.</a:t>
          </a:r>
          <a:endParaRPr lang="ru-RU" sz="1400" b="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 rot="10800000" flipV="1">
        <a:off x="1374557" y="1216030"/>
        <a:ext cx="7099053" cy="472713"/>
      </dsp:txXfrm>
    </dsp:sp>
    <dsp:sp modelId="{46D06ACE-AB88-43DD-9F20-9C95B9D44108}">
      <dsp:nvSpPr>
        <dsp:cNvPr id="0" name=""/>
        <dsp:cNvSpPr/>
      </dsp:nvSpPr>
      <dsp:spPr>
        <a:xfrm>
          <a:off x="929015" y="950202"/>
          <a:ext cx="439418" cy="1166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6291"/>
              </a:lnTo>
              <a:lnTo>
                <a:pt x="439418" y="116629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A433AE-EADE-45C9-B1F5-50CDB37C87AD}">
      <dsp:nvSpPr>
        <dsp:cNvPr id="0" name=""/>
        <dsp:cNvSpPr/>
      </dsp:nvSpPr>
      <dsp:spPr>
        <a:xfrm>
          <a:off x="1368433" y="1784222"/>
          <a:ext cx="7101437" cy="66454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itchFamily="18" charset="0"/>
              <a:cs typeface="Times New Roman" pitchFamily="18" charset="0"/>
            </a:rPr>
            <a:t>резерв средств на софинансирование расходов по реализации мероприятий для участия в федеральных и республиканских проектах в сумме 722,4 тыс.руб.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68433" y="1784222"/>
        <a:ext cx="7101437" cy="664543"/>
      </dsp:txXfrm>
    </dsp:sp>
    <dsp:sp modelId="{57DDDAFE-35DE-49E4-ADA7-04618B3EAC85}">
      <dsp:nvSpPr>
        <dsp:cNvPr id="0" name=""/>
        <dsp:cNvSpPr/>
      </dsp:nvSpPr>
      <dsp:spPr>
        <a:xfrm>
          <a:off x="929015" y="950202"/>
          <a:ext cx="452521" cy="1828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8847"/>
              </a:lnTo>
              <a:lnTo>
                <a:pt x="452521" y="182884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75CE0F-000B-451A-8477-2F45A5F1E862}">
      <dsp:nvSpPr>
        <dsp:cNvPr id="0" name=""/>
        <dsp:cNvSpPr/>
      </dsp:nvSpPr>
      <dsp:spPr>
        <a:xfrm>
          <a:off x="1381536" y="2570361"/>
          <a:ext cx="7099119" cy="41737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резерв   средств на  исполнение судебных актов по обращению взыскания на средства бюджета муниципального района «Усть-Цилемский» в сумме 100,0 тыс. руб.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81536" y="2570361"/>
        <a:ext cx="7099119" cy="417377"/>
      </dsp:txXfrm>
    </dsp:sp>
    <dsp:sp modelId="{16C39BD8-7621-475D-B026-F6086CB25211}">
      <dsp:nvSpPr>
        <dsp:cNvPr id="0" name=""/>
        <dsp:cNvSpPr/>
      </dsp:nvSpPr>
      <dsp:spPr>
        <a:xfrm>
          <a:off x="929015" y="950202"/>
          <a:ext cx="470371" cy="23863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6337"/>
              </a:lnTo>
              <a:lnTo>
                <a:pt x="470371" y="238633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C85AF5-EFD6-499B-965C-891EE84DD929}">
      <dsp:nvSpPr>
        <dsp:cNvPr id="0" name=""/>
        <dsp:cNvSpPr/>
      </dsp:nvSpPr>
      <dsp:spPr>
        <a:xfrm>
          <a:off x="1399386" y="3127852"/>
          <a:ext cx="7077543" cy="41737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itchFamily="18" charset="0"/>
              <a:cs typeface="Times New Roman" pitchFamily="18" charset="0"/>
            </a:rPr>
            <a:t>резерв средств для увеличения расходов на оплату труда в сумме 1 500,0 тыс. руб.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99386" y="3127852"/>
        <a:ext cx="7077543" cy="41737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C788DF-7473-4060-9CE0-383751009B95}">
      <dsp:nvSpPr>
        <dsp:cNvPr id="0" name=""/>
        <dsp:cNvSpPr/>
      </dsp:nvSpPr>
      <dsp:spPr>
        <a:xfrm>
          <a:off x="-2152697" y="-358606"/>
          <a:ext cx="2770740" cy="2770740"/>
        </a:xfrm>
        <a:prstGeom prst="blockArc">
          <a:avLst>
            <a:gd name="adj1" fmla="val 18900000"/>
            <a:gd name="adj2" fmla="val 2700000"/>
            <a:gd name="adj3" fmla="val 78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33A43-89EA-4545-929D-DF78A8D6833B}">
      <dsp:nvSpPr>
        <dsp:cNvPr id="0" name=""/>
        <dsp:cNvSpPr/>
      </dsp:nvSpPr>
      <dsp:spPr>
        <a:xfrm>
          <a:off x="531914" y="293366"/>
          <a:ext cx="3973927" cy="586651"/>
        </a:xfrm>
        <a:prstGeom prst="rect">
          <a:avLst/>
        </a:prstGeom>
        <a:gradFill flip="none" rotWithShape="0">
          <a:gsLst>
            <a:gs pos="0">
              <a:schemeClr val="accent5">
                <a:lumMod val="75000"/>
                <a:tint val="66000"/>
                <a:satMod val="160000"/>
              </a:schemeClr>
            </a:gs>
            <a:gs pos="50000">
              <a:schemeClr val="accent5">
                <a:lumMod val="75000"/>
                <a:tint val="44500"/>
                <a:satMod val="160000"/>
              </a:schemeClr>
            </a:gs>
            <a:gs pos="100000">
              <a:schemeClr val="accent5">
                <a:lumMod val="75000"/>
                <a:tint val="23500"/>
                <a:satMod val="160000"/>
              </a:schemeClr>
            </a:gs>
          </a:gsLst>
          <a:lin ang="16200000" scaled="1"/>
          <a:tileRect/>
        </a:gradFill>
        <a:ln w="9525" cap="flat" cmpd="sng" algn="ctr">
          <a:solidFill>
            <a:schemeClr val="bg1">
              <a:lumMod val="65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>
          <a:bevelT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65655" tIns="30480" rIns="30480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       Расходы на одного воспитанника дошкольного образовательного учреждения в год</a:t>
          </a:r>
          <a:endParaRPr lang="ru-RU" sz="1200" kern="1200" dirty="0"/>
        </a:p>
      </dsp:txBody>
      <dsp:txXfrm>
        <a:off x="531914" y="293366"/>
        <a:ext cx="3973927" cy="586651"/>
      </dsp:txXfrm>
    </dsp:sp>
    <dsp:sp modelId="{CECBA919-EBC3-4273-82DD-1368DEB70AD3}">
      <dsp:nvSpPr>
        <dsp:cNvPr id="0" name=""/>
        <dsp:cNvSpPr/>
      </dsp:nvSpPr>
      <dsp:spPr>
        <a:xfrm>
          <a:off x="-130704" y="247285"/>
          <a:ext cx="1325238" cy="6788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206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A5D8FD-E168-414A-90D2-C90EF60A63D0}">
      <dsp:nvSpPr>
        <dsp:cNvPr id="0" name=""/>
        <dsp:cNvSpPr/>
      </dsp:nvSpPr>
      <dsp:spPr>
        <a:xfrm>
          <a:off x="531914" y="1173508"/>
          <a:ext cx="3973927" cy="586651"/>
        </a:xfrm>
        <a:prstGeom prst="rect">
          <a:avLst/>
        </a:prstGeom>
        <a:gradFill flip="none" rotWithShape="0">
          <a:gsLst>
            <a:gs pos="0">
              <a:schemeClr val="accent5">
                <a:lumMod val="75000"/>
                <a:tint val="66000"/>
                <a:satMod val="160000"/>
              </a:schemeClr>
            </a:gs>
            <a:gs pos="50000">
              <a:schemeClr val="accent5">
                <a:lumMod val="75000"/>
                <a:tint val="44500"/>
                <a:satMod val="160000"/>
              </a:schemeClr>
            </a:gs>
            <a:gs pos="100000">
              <a:schemeClr val="accent5">
                <a:lumMod val="75000"/>
                <a:tint val="23500"/>
                <a:satMod val="160000"/>
              </a:schemeClr>
            </a:gs>
          </a:gsLst>
          <a:lin ang="16200000" scaled="1"/>
          <a:tileRect/>
        </a:gradFill>
        <a:ln w="9525" cap="flat" cmpd="sng" algn="ctr">
          <a:solidFill>
            <a:schemeClr val="bg1">
              <a:lumMod val="65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>
          <a:bevelT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65655" tIns="30480" rIns="30480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      Расходы на одного обучающегося в год</a:t>
          </a:r>
          <a:endParaRPr lang="ru-RU" sz="1200" kern="1200" dirty="0"/>
        </a:p>
      </dsp:txBody>
      <dsp:txXfrm>
        <a:off x="531914" y="1173508"/>
        <a:ext cx="3973927" cy="586651"/>
      </dsp:txXfrm>
    </dsp:sp>
    <dsp:sp modelId="{FB6AD8D3-8B45-4832-8894-47604BE8D63B}">
      <dsp:nvSpPr>
        <dsp:cNvPr id="0" name=""/>
        <dsp:cNvSpPr/>
      </dsp:nvSpPr>
      <dsp:spPr>
        <a:xfrm>
          <a:off x="-143592" y="1140850"/>
          <a:ext cx="1351014" cy="651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206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E29FDD-2943-4D5C-A4DB-77E6D009463E}">
      <dsp:nvSpPr>
        <dsp:cNvPr id="0" name=""/>
        <dsp:cNvSpPr/>
      </dsp:nvSpPr>
      <dsp:spPr>
        <a:xfrm>
          <a:off x="0" y="0"/>
          <a:ext cx="88104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ED1B9-9EBF-409B-9E39-CF792BB7E351}">
      <dsp:nvSpPr>
        <dsp:cNvPr id="0" name=""/>
        <dsp:cNvSpPr/>
      </dsp:nvSpPr>
      <dsp:spPr>
        <a:xfrm>
          <a:off x="0" y="0"/>
          <a:ext cx="1762097" cy="210424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В случае возникновения дефицита предусматриваются источники на его покрытие: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1762097" cy="2104247"/>
      </dsp:txXfrm>
    </dsp:sp>
    <dsp:sp modelId="{78272F75-C822-4A80-B56E-793564910FFE}">
      <dsp:nvSpPr>
        <dsp:cNvPr id="0" name=""/>
        <dsp:cNvSpPr/>
      </dsp:nvSpPr>
      <dsp:spPr>
        <a:xfrm>
          <a:off x="1894254" y="24736"/>
          <a:ext cx="6916233" cy="494724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Кредиты кредитных организаций в валюте Российской Федерации;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94254" y="24736"/>
        <a:ext cx="6916233" cy="494724"/>
      </dsp:txXfrm>
    </dsp:sp>
    <dsp:sp modelId="{6DDB3996-710B-4F0D-993A-3F62D7565D26}">
      <dsp:nvSpPr>
        <dsp:cNvPr id="0" name=""/>
        <dsp:cNvSpPr/>
      </dsp:nvSpPr>
      <dsp:spPr>
        <a:xfrm>
          <a:off x="1762097" y="519460"/>
          <a:ext cx="704839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0BA9C5-D729-499B-A501-08BFF7744E12}">
      <dsp:nvSpPr>
        <dsp:cNvPr id="0" name=""/>
        <dsp:cNvSpPr/>
      </dsp:nvSpPr>
      <dsp:spPr>
        <a:xfrm>
          <a:off x="1894254" y="544196"/>
          <a:ext cx="6916233" cy="494724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Бюджетные кредиты от других бюджетов бюджетной системы Российской Федерации;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94254" y="544196"/>
        <a:ext cx="6916233" cy="494724"/>
      </dsp:txXfrm>
    </dsp:sp>
    <dsp:sp modelId="{2E752093-6E55-4CF7-B073-30BC256DF922}">
      <dsp:nvSpPr>
        <dsp:cNvPr id="0" name=""/>
        <dsp:cNvSpPr/>
      </dsp:nvSpPr>
      <dsp:spPr>
        <a:xfrm>
          <a:off x="1762097" y="1038920"/>
          <a:ext cx="704839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F49D1E-DCAE-465B-8CFC-5A4775CD34BF}">
      <dsp:nvSpPr>
        <dsp:cNvPr id="0" name=""/>
        <dsp:cNvSpPr/>
      </dsp:nvSpPr>
      <dsp:spPr>
        <a:xfrm>
          <a:off x="1894254" y="1063656"/>
          <a:ext cx="6916233" cy="494724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Изменение остатков средств на счетах по учёту средств бюджета;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94254" y="1063656"/>
        <a:ext cx="6916233" cy="494724"/>
      </dsp:txXfrm>
    </dsp:sp>
    <dsp:sp modelId="{674D8875-6061-407C-9D98-DE2A6A59B420}">
      <dsp:nvSpPr>
        <dsp:cNvPr id="0" name=""/>
        <dsp:cNvSpPr/>
      </dsp:nvSpPr>
      <dsp:spPr>
        <a:xfrm>
          <a:off x="1762097" y="1558380"/>
          <a:ext cx="704839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96F662-9C1D-486A-A002-A94546E6E702}">
      <dsp:nvSpPr>
        <dsp:cNvPr id="0" name=""/>
        <dsp:cNvSpPr/>
      </dsp:nvSpPr>
      <dsp:spPr>
        <a:xfrm>
          <a:off x="1894254" y="1583117"/>
          <a:ext cx="6916233" cy="494724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Иные источники внутреннего финансирования дефицитов бюджетов.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94254" y="1583117"/>
        <a:ext cx="6916233" cy="494724"/>
      </dsp:txXfrm>
    </dsp:sp>
    <dsp:sp modelId="{039C0A6E-0E50-49EB-B725-FEEE62B09332}">
      <dsp:nvSpPr>
        <dsp:cNvPr id="0" name=""/>
        <dsp:cNvSpPr/>
      </dsp:nvSpPr>
      <dsp:spPr>
        <a:xfrm>
          <a:off x="1762097" y="2077841"/>
          <a:ext cx="704839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8BD9A9-0F39-4599-BCD4-BE7A08285AC1}">
      <dsp:nvSpPr>
        <dsp:cNvPr id="0" name=""/>
        <dsp:cNvSpPr/>
      </dsp:nvSpPr>
      <dsp:spPr>
        <a:xfrm rot="10800000">
          <a:off x="1338492" y="1891"/>
          <a:ext cx="7371415" cy="38714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divo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024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Письмом контрольно-счетной палаты МО МР «Усть-Цилемский» от 10.12.2019г. № 02-09/44 получено положительное заключение на проект решения о бюджете.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Проект решения Совета МР «Усть-Цилемский» «О бюджете муниципального района «Усть-Цилемский» на 2020 год и плановый период 2021 и 2022 годов» рекомендован к рассмотрению на очередной сессии Совета МР «Усть-Цилемский».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</a:t>
          </a:r>
          <a:endParaRPr lang="ru-RU" sz="2000" kern="1200" dirty="0"/>
        </a:p>
      </dsp:txBody>
      <dsp:txXfrm rot="10800000">
        <a:off x="1338492" y="1891"/>
        <a:ext cx="7371415" cy="3871421"/>
      </dsp:txXfrm>
    </dsp:sp>
    <dsp:sp modelId="{1BFBC4E8-863F-4CE8-A91D-ABAE7F9F9B05}">
      <dsp:nvSpPr>
        <dsp:cNvPr id="0" name=""/>
        <dsp:cNvSpPr/>
      </dsp:nvSpPr>
      <dsp:spPr>
        <a:xfrm>
          <a:off x="448161" y="406621"/>
          <a:ext cx="3061961" cy="306196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0.71635</cdr:x>
      <cdr:y>0.12036</cdr:y>
    </cdr:from>
    <cdr:to>
      <cdr:x>0.80914</cdr:x>
      <cdr:y>0.21826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809438" y="302702"/>
          <a:ext cx="75247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0.32655</cdr:x>
      <cdr:y>0.83495</cdr:y>
    </cdr:from>
    <cdr:to>
      <cdr:x>0.48401</cdr:x>
      <cdr:y>1</cdr:y>
    </cdr:to>
    <cdr:sp macro="" textlink="">
      <cdr:nvSpPr>
        <cdr:cNvPr id="4" name="Стрелка вверх 3"/>
        <cdr:cNvSpPr/>
      </cdr:nvSpPr>
      <cdr:spPr>
        <a:xfrm xmlns:a="http://schemas.openxmlformats.org/drawingml/2006/main">
          <a:off x="2815542" y="2521973"/>
          <a:ext cx="1357709" cy="494001"/>
        </a:xfrm>
        <a:prstGeom xmlns:a="http://schemas.openxmlformats.org/drawingml/2006/main" prst="upArrow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4BACC6">
              <a:lumMod val="7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0.78485</cdr:x>
      <cdr:y>0.13978</cdr:y>
    </cdr:from>
    <cdr:to>
      <cdr:x>0.97943</cdr:x>
      <cdr:y>0.81989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300621" y="330200"/>
          <a:ext cx="1562100" cy="1606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0.32895</cdr:x>
      <cdr:y>0.79713</cdr:y>
    </cdr:from>
    <cdr:to>
      <cdr:x>0.49924</cdr:x>
      <cdr:y>0.95765</cdr:y>
    </cdr:to>
    <cdr:sp macro="" textlink="">
      <cdr:nvSpPr>
        <cdr:cNvPr id="4" name="Стрелка вверх 3"/>
        <cdr:cNvSpPr/>
      </cdr:nvSpPr>
      <cdr:spPr>
        <a:xfrm xmlns:a="http://schemas.openxmlformats.org/drawingml/2006/main">
          <a:off x="2807652" y="2199352"/>
          <a:ext cx="1453409" cy="442884"/>
        </a:xfrm>
        <a:prstGeom xmlns:a="http://schemas.openxmlformats.org/drawingml/2006/main" prst="upArrow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4BACC6">
              <a:lumMod val="7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0.40461</cdr:x>
      <cdr:y>0.10031</cdr:y>
    </cdr:from>
    <cdr:to>
      <cdr:x>0.62967</cdr:x>
      <cdr:y>0.19749</cdr:y>
    </cdr:to>
    <cdr:sp macro="" textlink="">
      <cdr:nvSpPr>
        <cdr:cNvPr id="2" name="Стрелка вниз 1"/>
        <cdr:cNvSpPr/>
      </cdr:nvSpPr>
      <cdr:spPr>
        <a:xfrm xmlns:a="http://schemas.openxmlformats.org/drawingml/2006/main">
          <a:off x="1255742" y="406400"/>
          <a:ext cx="698500" cy="393700"/>
        </a:xfrm>
        <a:prstGeom xmlns:a="http://schemas.openxmlformats.org/drawingml/2006/main" prst="downArrow">
          <a:avLst/>
        </a:prstGeom>
        <a:effectLst xmlns:a="http://schemas.openxmlformats.org/drawingml/2006/main">
          <a:outerShdw blurRad="50800" dist="38100" dir="16200000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0.38465</cdr:x>
      <cdr:y>0.08199</cdr:y>
    </cdr:from>
    <cdr:to>
      <cdr:x>0.60971</cdr:x>
      <cdr:y>0.18167</cdr:y>
    </cdr:to>
    <cdr:sp macro="" textlink="">
      <cdr:nvSpPr>
        <cdr:cNvPr id="2" name="Стрелка вниз 1"/>
        <cdr:cNvSpPr/>
      </cdr:nvSpPr>
      <cdr:spPr>
        <a:xfrm xmlns:a="http://schemas.openxmlformats.org/drawingml/2006/main">
          <a:off x="1193800" y="323850"/>
          <a:ext cx="698495" cy="393705"/>
        </a:xfrm>
        <a:prstGeom xmlns:a="http://schemas.openxmlformats.org/drawingml/2006/main" prst="downArrow">
          <a:avLst/>
        </a:prstGeom>
        <a:gradFill xmlns:a="http://schemas.openxmlformats.org/drawingml/2006/main" rotWithShape="1">
          <a:gsLst>
            <a:gs pos="0">
              <a:srgbClr val="4F81BD">
                <a:shade val="51000"/>
                <a:satMod val="130000"/>
              </a:srgbClr>
            </a:gs>
            <a:gs pos="80000">
              <a:srgbClr val="4F81BD">
                <a:shade val="93000"/>
                <a:satMod val="130000"/>
              </a:srgbClr>
            </a:gs>
            <a:gs pos="100000">
              <a:srgbClr val="4F81BD">
                <a:shade val="94000"/>
                <a:satMod val="135000"/>
              </a:srgbClr>
            </a:gs>
          </a:gsLst>
          <a:lin ang="16200000" scaled="0"/>
        </a:gradFill>
        <a:ln xmlns:a="http://schemas.openxmlformats.org/drawingml/2006/main">
          <a:noFill/>
        </a:ln>
        <a:effectLst xmlns:a="http://schemas.openxmlformats.org/drawingml/2006/main">
          <a:outerShdw blurRad="50800" dist="38100" dir="16200000" rotWithShape="0">
            <a:prstClr val="black">
              <a:alpha val="40000"/>
            </a:prstClr>
          </a:outerShdw>
        </a:effectLst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890" cy="4956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3678" y="0"/>
            <a:ext cx="2933890" cy="4956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7F2F9-D665-4C14-8CAC-2F3B63122C91}" type="datetimeFigureOut">
              <a:rPr lang="ru-RU" smtClean="0"/>
              <a:pPr/>
              <a:t>08.05.2020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742950"/>
            <a:ext cx="589915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523" y="4706027"/>
            <a:ext cx="5414054" cy="4457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670"/>
            <a:ext cx="2933890" cy="4956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3678" y="9408670"/>
            <a:ext cx="2933890" cy="4956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C0B83-F482-480A-9720-73D274FB71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4511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3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6900" algn="l" defTabSz="1013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3801" algn="l" defTabSz="1013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0701" algn="l" defTabSz="1013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27603" algn="l" defTabSz="1013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34504" algn="l" defTabSz="1013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41404" algn="l" defTabSz="1013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48305" algn="l" defTabSz="1013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55205" algn="l" defTabSz="1013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9142" y="1901608"/>
            <a:ext cx="8263573" cy="131213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8281" y="3468793"/>
            <a:ext cx="6805295" cy="15643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6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3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0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7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4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8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55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5/8/2020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5/8/2020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8341" y="245141"/>
            <a:ext cx="2187416" cy="52230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6092" y="245141"/>
            <a:ext cx="6400218" cy="522302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5/8/2020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5/8/2020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960" y="3933571"/>
            <a:ext cx="8263573" cy="121577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7960" y="2594512"/>
            <a:ext cx="8263573" cy="133905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69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380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07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27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45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14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48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55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5/8/2020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6096" y="1428332"/>
            <a:ext cx="4293817" cy="403984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1943" y="1428332"/>
            <a:ext cx="4293817" cy="403984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5/8/2020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96" y="1370232"/>
            <a:ext cx="4295505" cy="57104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900" indent="0">
              <a:buNone/>
              <a:defRPr sz="2200" b="1"/>
            </a:lvl2pPr>
            <a:lvl3pPr marL="1013801" indent="0">
              <a:buNone/>
              <a:defRPr sz="2000" b="1"/>
            </a:lvl3pPr>
            <a:lvl4pPr marL="1520701" indent="0">
              <a:buNone/>
              <a:defRPr sz="1800" b="1"/>
            </a:lvl4pPr>
            <a:lvl5pPr marL="2027603" indent="0">
              <a:buNone/>
              <a:defRPr sz="1800" b="1"/>
            </a:lvl5pPr>
            <a:lvl6pPr marL="2534504" indent="0">
              <a:buNone/>
              <a:defRPr sz="1800" b="1"/>
            </a:lvl6pPr>
            <a:lvl7pPr marL="3041404" indent="0">
              <a:buNone/>
              <a:defRPr sz="1800" b="1"/>
            </a:lvl7pPr>
            <a:lvl8pPr marL="3548305" indent="0">
              <a:buNone/>
              <a:defRPr sz="1800" b="1"/>
            </a:lvl8pPr>
            <a:lvl9pPr marL="4055205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96" y="1941278"/>
            <a:ext cx="4295505" cy="352689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8577" y="1370232"/>
            <a:ext cx="4297193" cy="57104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900" indent="0">
              <a:buNone/>
              <a:defRPr sz="2200" b="1"/>
            </a:lvl2pPr>
            <a:lvl3pPr marL="1013801" indent="0">
              <a:buNone/>
              <a:defRPr sz="2000" b="1"/>
            </a:lvl3pPr>
            <a:lvl4pPr marL="1520701" indent="0">
              <a:buNone/>
              <a:defRPr sz="1800" b="1"/>
            </a:lvl4pPr>
            <a:lvl5pPr marL="2027603" indent="0">
              <a:buNone/>
              <a:defRPr sz="1800" b="1"/>
            </a:lvl5pPr>
            <a:lvl6pPr marL="2534504" indent="0">
              <a:buNone/>
              <a:defRPr sz="1800" b="1"/>
            </a:lvl6pPr>
            <a:lvl7pPr marL="3041404" indent="0">
              <a:buNone/>
              <a:defRPr sz="1800" b="1"/>
            </a:lvl7pPr>
            <a:lvl8pPr marL="3548305" indent="0">
              <a:buNone/>
              <a:defRPr sz="1800" b="1"/>
            </a:lvl8pPr>
            <a:lvl9pPr marL="4055205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38577" y="1941278"/>
            <a:ext cx="4297193" cy="352689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5/8/2020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5/8/2020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5/8/2020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96" y="243722"/>
            <a:ext cx="3198422" cy="10372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0973" y="243728"/>
            <a:ext cx="5434784" cy="5224446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96" y="1280965"/>
            <a:ext cx="3198422" cy="4187208"/>
          </a:xfrm>
        </p:spPr>
        <p:txBody>
          <a:bodyPr/>
          <a:lstStyle>
            <a:lvl1pPr marL="0" indent="0">
              <a:buNone/>
              <a:defRPr sz="1600"/>
            </a:lvl1pPr>
            <a:lvl2pPr marL="506900" indent="0">
              <a:buNone/>
              <a:defRPr sz="1300"/>
            </a:lvl2pPr>
            <a:lvl3pPr marL="1013801" indent="0">
              <a:buNone/>
              <a:defRPr sz="1100"/>
            </a:lvl3pPr>
            <a:lvl4pPr marL="1520701" indent="0">
              <a:buNone/>
              <a:defRPr sz="1000"/>
            </a:lvl4pPr>
            <a:lvl5pPr marL="2027603" indent="0">
              <a:buNone/>
              <a:defRPr sz="1000"/>
            </a:lvl5pPr>
            <a:lvl6pPr marL="2534504" indent="0">
              <a:buNone/>
              <a:defRPr sz="1000"/>
            </a:lvl6pPr>
            <a:lvl7pPr marL="3041404" indent="0">
              <a:buNone/>
              <a:defRPr sz="1000"/>
            </a:lvl7pPr>
            <a:lvl8pPr marL="3548305" indent="0">
              <a:buNone/>
              <a:defRPr sz="1000"/>
            </a:lvl8pPr>
            <a:lvl9pPr marL="405520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5/8/2020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551" y="4284981"/>
            <a:ext cx="5833110" cy="50586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5551" y="546958"/>
            <a:ext cx="5833110" cy="3672840"/>
          </a:xfrm>
        </p:spPr>
        <p:txBody>
          <a:bodyPr/>
          <a:lstStyle>
            <a:lvl1pPr marL="0" indent="0">
              <a:buNone/>
              <a:defRPr sz="3500"/>
            </a:lvl1pPr>
            <a:lvl2pPr marL="506900" indent="0">
              <a:buNone/>
              <a:defRPr sz="3100"/>
            </a:lvl2pPr>
            <a:lvl3pPr marL="1013801" indent="0">
              <a:buNone/>
              <a:defRPr sz="2700"/>
            </a:lvl3pPr>
            <a:lvl4pPr marL="1520701" indent="0">
              <a:buNone/>
              <a:defRPr sz="2200"/>
            </a:lvl4pPr>
            <a:lvl5pPr marL="2027603" indent="0">
              <a:buNone/>
              <a:defRPr sz="2200"/>
            </a:lvl5pPr>
            <a:lvl6pPr marL="2534504" indent="0">
              <a:buNone/>
              <a:defRPr sz="2200"/>
            </a:lvl6pPr>
            <a:lvl7pPr marL="3041404" indent="0">
              <a:buNone/>
              <a:defRPr sz="2200"/>
            </a:lvl7pPr>
            <a:lvl8pPr marL="3548305" indent="0">
              <a:buNone/>
              <a:defRPr sz="2200"/>
            </a:lvl8pPr>
            <a:lvl9pPr marL="4055205" indent="0">
              <a:buNone/>
              <a:defRPr sz="22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5551" y="4790851"/>
            <a:ext cx="5833110" cy="718414"/>
          </a:xfrm>
        </p:spPr>
        <p:txBody>
          <a:bodyPr/>
          <a:lstStyle>
            <a:lvl1pPr marL="0" indent="0">
              <a:buNone/>
              <a:defRPr sz="1600"/>
            </a:lvl1pPr>
            <a:lvl2pPr marL="506900" indent="0">
              <a:buNone/>
              <a:defRPr sz="1300"/>
            </a:lvl2pPr>
            <a:lvl3pPr marL="1013801" indent="0">
              <a:buNone/>
              <a:defRPr sz="1100"/>
            </a:lvl3pPr>
            <a:lvl4pPr marL="1520701" indent="0">
              <a:buNone/>
              <a:defRPr sz="1000"/>
            </a:lvl4pPr>
            <a:lvl5pPr marL="2027603" indent="0">
              <a:buNone/>
              <a:defRPr sz="1000"/>
            </a:lvl5pPr>
            <a:lvl6pPr marL="2534504" indent="0">
              <a:buNone/>
              <a:defRPr sz="1000"/>
            </a:lvl6pPr>
            <a:lvl7pPr marL="3041404" indent="0">
              <a:buNone/>
              <a:defRPr sz="1000"/>
            </a:lvl7pPr>
            <a:lvl8pPr marL="3548305" indent="0">
              <a:buNone/>
              <a:defRPr sz="1000"/>
            </a:lvl8pPr>
            <a:lvl9pPr marL="405520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5/8/2020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96" y="245141"/>
            <a:ext cx="8749665" cy="1020233"/>
          </a:xfrm>
          <a:prstGeom prst="rect">
            <a:avLst/>
          </a:prstGeom>
        </p:spPr>
        <p:txBody>
          <a:bodyPr vert="horz" lIns="101381" tIns="50690" rIns="101381" bIns="506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96" y="1428332"/>
            <a:ext cx="8749665" cy="4039841"/>
          </a:xfrm>
          <a:prstGeom prst="rect">
            <a:avLst/>
          </a:prstGeom>
        </p:spPr>
        <p:txBody>
          <a:bodyPr vert="horz" lIns="101381" tIns="50690" rIns="101381" bIns="506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6092" y="5673634"/>
            <a:ext cx="2268432" cy="325908"/>
          </a:xfrm>
          <a:prstGeom prst="rect">
            <a:avLst/>
          </a:prstGeom>
        </p:spPr>
        <p:txBody>
          <a:bodyPr vert="horz" lIns="101381" tIns="50690" rIns="101381" bIns="5069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5/8/2020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21632" y="5673634"/>
            <a:ext cx="3078586" cy="325908"/>
          </a:xfrm>
          <a:prstGeom prst="rect">
            <a:avLst/>
          </a:prstGeom>
        </p:spPr>
        <p:txBody>
          <a:bodyPr vert="horz" lIns="101381" tIns="50690" rIns="101381" bIns="5069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67326" y="5673634"/>
            <a:ext cx="2268432" cy="325908"/>
          </a:xfrm>
          <a:prstGeom prst="rect">
            <a:avLst/>
          </a:prstGeom>
        </p:spPr>
        <p:txBody>
          <a:bodyPr vert="horz" lIns="101381" tIns="50690" rIns="101381" bIns="5069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sldNum="0" hdr="0" ftr="0" dt="0"/>
  <p:txStyles>
    <p:titleStyle>
      <a:lvl1pPr algn="ctr" defTabSz="1013801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176" indent="-380176" algn="l" defTabSz="1013801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3714" indent="-316813" algn="l" defTabSz="1013801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7251" indent="-253451" algn="l" defTabSz="101380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4153" indent="-253451" algn="l" defTabSz="1013801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1053" indent="-253451" algn="l" defTabSz="1013801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7953" indent="-253451" algn="l" defTabSz="101380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4855" indent="-253451" algn="l" defTabSz="101380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1755" indent="-253451" algn="l" defTabSz="101380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08656" indent="-253451" algn="l" defTabSz="101380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138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900" algn="l" defTabSz="10138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3801" algn="l" defTabSz="10138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0701" algn="l" defTabSz="10138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7603" algn="l" defTabSz="10138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4504" algn="l" defTabSz="10138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1404" algn="l" defTabSz="10138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8305" algn="l" defTabSz="10138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5205" algn="l" defTabSz="10138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Relationship Id="rId9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chart" Target="../charts/chart12.xml"/><Relationship Id="rId7" Type="http://schemas.openxmlformats.org/officeDocument/2006/relationships/chart" Target="../charts/chart1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chart" Target="../charts/char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3.jpe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4.png"/><Relationship Id="rId9" Type="http://schemas.microsoft.com/office/2007/relationships/diagramDrawing" Target="../diagrams/drawing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40.jpeg"/><Relationship Id="rId4" Type="http://schemas.openxmlformats.org/officeDocument/2006/relationships/diagramData" Target="../diagrams/data6.xml"/><Relationship Id="rId9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image" Target="../media/image4.png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434007981.8128ulica_avvakuma_1.jpg"/>
          <p:cNvPicPr>
            <a:picLocks noChangeAspect="1"/>
          </p:cNvPicPr>
          <p:nvPr/>
        </p:nvPicPr>
        <p:blipFill>
          <a:blip r:embed="rId2" cstate="print"/>
          <a:srcRect t="24445" r="-41" b="31234"/>
          <a:stretch>
            <a:fillRect/>
          </a:stretch>
        </p:blipFill>
        <p:spPr>
          <a:xfrm>
            <a:off x="1" y="0"/>
            <a:ext cx="9721850" cy="2645049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1" name="Рисунок 10" descr="Памятный_знак_в_честь_основания_села_Усть-Цильма.jpg"/>
          <p:cNvPicPr>
            <a:picLocks noChangeAspect="1"/>
          </p:cNvPicPr>
          <p:nvPr/>
        </p:nvPicPr>
        <p:blipFill>
          <a:blip r:embed="rId3" cstate="print"/>
          <a:srcRect l="10330" r="879"/>
          <a:stretch>
            <a:fillRect/>
          </a:stretch>
        </p:blipFill>
        <p:spPr>
          <a:xfrm>
            <a:off x="-94518" y="3948152"/>
            <a:ext cx="2727519" cy="229416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" name="Рисунок 9" descr="22mai2016_97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2505" y="3837891"/>
            <a:ext cx="3240617" cy="241954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2897" y="2203902"/>
            <a:ext cx="8263573" cy="131213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endParaRPr 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95383" y="3339379"/>
            <a:ext cx="8641644" cy="1564358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по решению Совета МО МР «Усть-Цилемский» от 23.12.2019г. №300/32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«О </a:t>
            </a:r>
            <a:r>
              <a:rPr lang="ru-RU" sz="2400" b="1" dirty="0" smtClean="0">
                <a:solidFill>
                  <a:srgbClr val="002060"/>
                </a:solidFill>
              </a:rPr>
              <a:t>бюджете муниципального района   «Усть-Цилемский»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 на 2020 год и плановый период 2021 и 2022 годов </a:t>
            </a:r>
            <a:endParaRPr lang="ru-RU" sz="2400" dirty="0" smtClean="0">
              <a:solidFill>
                <a:srgbClr val="002060"/>
              </a:solidFill>
            </a:endParaRP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герб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"/>
            <a:ext cx="631920" cy="8842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8885" y="1"/>
            <a:ext cx="8641644" cy="379369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/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муниципального района «Усть-Цилемский»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62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24" y="0"/>
            <a:ext cx="8950325" cy="988440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характеристики бюджета муниципального района «Усть-Цилемский на 2020 год и плановый период 2021-2022 гг.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35779596"/>
              </p:ext>
            </p:extLst>
          </p:nvPr>
        </p:nvGraphicFramePr>
        <p:xfrm>
          <a:off x="641373" y="952218"/>
          <a:ext cx="8948827" cy="296940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282802"/>
                <a:gridCol w="1104900"/>
                <a:gridCol w="1123950"/>
                <a:gridCol w="1143000"/>
                <a:gridCol w="1143000"/>
                <a:gridCol w="1066800"/>
                <a:gridCol w="1084375"/>
              </a:tblGrid>
              <a:tr h="703184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 (факт)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 (оценка)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Отклонение </a:t>
                      </a: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r>
                        <a:rPr lang="ru-RU" sz="13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lang="ru-RU" sz="13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году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7219" marR="97219" marT="54412" marB="54412">
                    <a:noFill/>
                  </a:tcPr>
                </a:tc>
              </a:tr>
              <a:tr h="33018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т.ч.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939 449,14</a:t>
                      </a:r>
                    </a:p>
                  </a:txBody>
                  <a:tcPr marL="9525" marR="857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953 112,00</a:t>
                      </a:r>
                    </a:p>
                  </a:txBody>
                  <a:tcPr marL="9525" marR="857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1 003 663,30</a:t>
                      </a:r>
                    </a:p>
                  </a:txBody>
                  <a:tcPr marL="9525" marR="857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50 551,30</a:t>
                      </a:r>
                    </a:p>
                  </a:txBody>
                  <a:tcPr marL="9525" marR="857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998 207,60</a:t>
                      </a:r>
                    </a:p>
                  </a:txBody>
                  <a:tcPr marL="9525" marR="857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1 014 772,10</a:t>
                      </a:r>
                    </a:p>
                  </a:txBody>
                  <a:tcPr marL="9525" marR="857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5664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197 310,14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213 020,64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206 013,80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-7 006,84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209 295,70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213 011,20</a:t>
                      </a:r>
                    </a:p>
                  </a:txBody>
                  <a:tcPr marL="9525" marR="85725" marT="9525" marB="0" anchor="ctr">
                    <a:noFill/>
                  </a:tcPr>
                </a:tc>
              </a:tr>
              <a:tr h="535544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поступления, в т.ч. прочие  безвозмездные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742 139,00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740 091,40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797 649,60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57 558,20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788 911,90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801 760,90</a:t>
                      </a:r>
                    </a:p>
                  </a:txBody>
                  <a:tcPr marL="9525" marR="85725" marT="9525" marB="0" anchor="ctr">
                    <a:noFill/>
                  </a:tcPr>
                </a:tc>
              </a:tr>
              <a:tr h="34583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929 145,78</a:t>
                      </a:r>
                    </a:p>
                  </a:txBody>
                  <a:tcPr marL="9525" marR="857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958 791,90</a:t>
                      </a:r>
                    </a:p>
                  </a:txBody>
                  <a:tcPr marL="9525" marR="857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998 779, 30</a:t>
                      </a:r>
                    </a:p>
                  </a:txBody>
                  <a:tcPr marL="9525" marR="857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39 987,40</a:t>
                      </a:r>
                    </a:p>
                  </a:txBody>
                  <a:tcPr marL="9525" marR="857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993 323,60</a:t>
                      </a:r>
                    </a:p>
                  </a:txBody>
                  <a:tcPr marL="9525" marR="857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1 010 887,10</a:t>
                      </a:r>
                    </a:p>
                  </a:txBody>
                  <a:tcPr marL="9525" marR="857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563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Дефицит(-)/профицит(+)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10 303,36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-5 679,90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4 884,00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4 884,00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3 885,00</a:t>
                      </a:r>
                    </a:p>
                  </a:txBody>
                  <a:tcPr marL="9525" marR="85725" marT="9525" marB="0" anchor="ctr"/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3487139519"/>
              </p:ext>
            </p:extLst>
          </p:nvPr>
        </p:nvGraphicFramePr>
        <p:xfrm>
          <a:off x="560356" y="3829593"/>
          <a:ext cx="9078944" cy="2291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768722" y="698315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57" t="5134" r="23161" b="2984"/>
          <a:stretch/>
        </p:blipFill>
        <p:spPr>
          <a:xfrm>
            <a:off x="1411418" y="4727894"/>
            <a:ext cx="1061840" cy="1393511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680070" y="457200"/>
            <a:ext cx="8933269" cy="5575130"/>
            <a:chOff x="307" y="1296"/>
            <a:chExt cx="5118" cy="286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877" y="1296"/>
              <a:ext cx="3963" cy="374"/>
              <a:chOff x="877" y="1296"/>
              <a:chExt cx="3963" cy="374"/>
            </a:xfrm>
          </p:grpSpPr>
          <p:grpSp>
            <p:nvGrpSpPr>
              <p:cNvPr id="60" name="Group 12"/>
              <p:cNvGrpSpPr>
                <a:grpSpLocks/>
              </p:cNvGrpSpPr>
              <p:nvPr/>
            </p:nvGrpSpPr>
            <p:grpSpPr bwMode="auto">
              <a:xfrm flipH="1">
                <a:off x="2869" y="1300"/>
                <a:ext cx="1971" cy="365"/>
                <a:chOff x="1036" y="1892"/>
                <a:chExt cx="2253" cy="418"/>
              </a:xfrm>
            </p:grpSpPr>
            <p:sp>
              <p:nvSpPr>
                <p:cNvPr id="66" name="Rectangle 13"/>
                <p:cNvSpPr>
                  <a:spLocks noChangeArrowheads="1"/>
                </p:cNvSpPr>
                <p:nvPr/>
              </p:nvSpPr>
              <p:spPr bwMode="auto">
                <a:xfrm>
                  <a:off x="2419" y="1934"/>
                  <a:ext cx="548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545454"/>
                    </a:gs>
                    <a:gs pos="100000">
                      <a:srgbClr val="777777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b="1" kern="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" name="Freeform 14"/>
                <p:cNvSpPr>
                  <a:spLocks/>
                </p:cNvSpPr>
                <p:nvPr/>
              </p:nvSpPr>
              <p:spPr bwMode="auto">
                <a:xfrm>
                  <a:off x="1036" y="1892"/>
                  <a:ext cx="2253" cy="418"/>
                </a:xfrm>
                <a:custGeom>
                  <a:avLst/>
                  <a:gdLst>
                    <a:gd name="T0" fmla="*/ 255 w 423"/>
                    <a:gd name="T1" fmla="*/ 23 h 204"/>
                    <a:gd name="T2" fmla="*/ 423 w 423"/>
                    <a:gd name="T3" fmla="*/ 0 h 204"/>
                    <a:gd name="T4" fmla="*/ 176 w 423"/>
                    <a:gd name="T5" fmla="*/ 198 h 204"/>
                    <a:gd name="T6" fmla="*/ 0 w 423"/>
                    <a:gd name="T7" fmla="*/ 204 h 204"/>
                    <a:gd name="T8" fmla="*/ 343 w 423"/>
                    <a:gd name="T9" fmla="*/ 23 h 204"/>
                    <a:gd name="T10" fmla="*/ 255 w 423"/>
                    <a:gd name="T11" fmla="*/ 23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3" h="204">
                      <a:moveTo>
                        <a:pt x="255" y="23"/>
                      </a:moveTo>
                      <a:lnTo>
                        <a:pt x="423" y="0"/>
                      </a:lnTo>
                      <a:lnTo>
                        <a:pt x="176" y="198"/>
                      </a:lnTo>
                      <a:lnTo>
                        <a:pt x="0" y="204"/>
                      </a:lnTo>
                      <a:lnTo>
                        <a:pt x="343" y="23"/>
                      </a:lnTo>
                      <a:lnTo>
                        <a:pt x="255" y="23"/>
                      </a:lnTo>
                    </a:path>
                  </a:pathLst>
                </a:custGeom>
                <a:gradFill rotWithShape="1">
                  <a:gsLst>
                    <a:gs pos="0">
                      <a:srgbClr val="888888"/>
                    </a:gs>
                    <a:gs pos="100000">
                      <a:srgbClr val="D9D9D9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25221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b="1" kern="0" dirty="0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1" name="AutoShape 16"/>
              <p:cNvSpPr>
                <a:spLocks noChangeArrowheads="1"/>
              </p:cNvSpPr>
              <p:nvPr/>
            </p:nvSpPr>
            <p:spPr bwMode="auto">
              <a:xfrm>
                <a:off x="2448" y="1296"/>
                <a:ext cx="871" cy="352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8E8E8E"/>
                  </a:gs>
                  <a:gs pos="100000">
                    <a:srgbClr val="D9D9D9"/>
                  </a:gs>
                </a:gsLst>
                <a:lin ang="5400000" scaled="1"/>
              </a:gra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b="1" kern="0" dirty="0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2" name="Group 17"/>
              <p:cNvGrpSpPr>
                <a:grpSpLocks/>
              </p:cNvGrpSpPr>
              <p:nvPr/>
            </p:nvGrpSpPr>
            <p:grpSpPr bwMode="auto">
              <a:xfrm>
                <a:off x="877" y="1301"/>
                <a:ext cx="2028" cy="369"/>
                <a:chOff x="1000" y="1891"/>
                <a:chExt cx="2315" cy="422"/>
              </a:xfrm>
            </p:grpSpPr>
            <p:sp>
              <p:nvSpPr>
                <p:cNvPr id="63" name="Rectangle 18"/>
                <p:cNvSpPr>
                  <a:spLocks noChangeArrowheads="1"/>
                </p:cNvSpPr>
                <p:nvPr/>
              </p:nvSpPr>
              <p:spPr bwMode="auto">
                <a:xfrm>
                  <a:off x="2427" y="1935"/>
                  <a:ext cx="599" cy="46"/>
                </a:xfrm>
                <a:prstGeom prst="rect">
                  <a:avLst/>
                </a:prstGeom>
                <a:gradFill rotWithShape="1">
                  <a:gsLst>
                    <a:gs pos="0">
                      <a:srgbClr val="545454"/>
                    </a:gs>
                    <a:gs pos="100000">
                      <a:srgbClr val="777777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b="1" kern="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" name="Freeform 19"/>
                <p:cNvSpPr>
                  <a:spLocks/>
                </p:cNvSpPr>
                <p:nvPr/>
              </p:nvSpPr>
              <p:spPr bwMode="auto">
                <a:xfrm>
                  <a:off x="1000" y="1891"/>
                  <a:ext cx="2315" cy="422"/>
                </a:xfrm>
                <a:custGeom>
                  <a:avLst/>
                  <a:gdLst>
                    <a:gd name="T0" fmla="*/ 255 w 423"/>
                    <a:gd name="T1" fmla="*/ 23 h 204"/>
                    <a:gd name="T2" fmla="*/ 423 w 423"/>
                    <a:gd name="T3" fmla="*/ 0 h 204"/>
                    <a:gd name="T4" fmla="*/ 176 w 423"/>
                    <a:gd name="T5" fmla="*/ 198 h 204"/>
                    <a:gd name="T6" fmla="*/ 0 w 423"/>
                    <a:gd name="T7" fmla="*/ 204 h 204"/>
                    <a:gd name="T8" fmla="*/ 343 w 423"/>
                    <a:gd name="T9" fmla="*/ 23 h 204"/>
                    <a:gd name="T10" fmla="*/ 255 w 423"/>
                    <a:gd name="T11" fmla="*/ 23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3" h="204">
                      <a:moveTo>
                        <a:pt x="255" y="23"/>
                      </a:moveTo>
                      <a:lnTo>
                        <a:pt x="423" y="0"/>
                      </a:lnTo>
                      <a:lnTo>
                        <a:pt x="176" y="198"/>
                      </a:lnTo>
                      <a:lnTo>
                        <a:pt x="0" y="204"/>
                      </a:lnTo>
                      <a:lnTo>
                        <a:pt x="343" y="23"/>
                      </a:lnTo>
                      <a:lnTo>
                        <a:pt x="255" y="23"/>
                      </a:lnTo>
                    </a:path>
                  </a:pathLst>
                </a:custGeom>
                <a:gradFill rotWithShape="1">
                  <a:gsLst>
                    <a:gs pos="0">
                      <a:srgbClr val="888888"/>
                    </a:gs>
                    <a:gs pos="100000">
                      <a:srgbClr val="D9D9D9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25221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b="1" kern="0" dirty="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3" name="Group 21"/>
            <p:cNvGrpSpPr>
              <a:grpSpLocks/>
            </p:cNvGrpSpPr>
            <p:nvPr/>
          </p:nvGrpSpPr>
          <p:grpSpPr bwMode="auto">
            <a:xfrm>
              <a:off x="307" y="1610"/>
              <a:ext cx="5118" cy="2546"/>
              <a:chOff x="307" y="1610"/>
              <a:chExt cx="5118" cy="2546"/>
            </a:xfrm>
          </p:grpSpPr>
          <p:grpSp>
            <p:nvGrpSpPr>
              <p:cNvPr id="14" name="Group 22"/>
              <p:cNvGrpSpPr>
                <a:grpSpLocks/>
              </p:cNvGrpSpPr>
              <p:nvPr/>
            </p:nvGrpSpPr>
            <p:grpSpPr bwMode="auto">
              <a:xfrm>
                <a:off x="307" y="1655"/>
                <a:ext cx="1633" cy="1970"/>
                <a:chOff x="307" y="1655"/>
                <a:chExt cx="1633" cy="1970"/>
              </a:xfrm>
            </p:grpSpPr>
            <p:grpSp>
              <p:nvGrpSpPr>
                <p:cNvPr id="44" name="Group 23"/>
                <p:cNvGrpSpPr>
                  <a:grpSpLocks/>
                </p:cNvGrpSpPr>
                <p:nvPr/>
              </p:nvGrpSpPr>
              <p:grpSpPr bwMode="auto">
                <a:xfrm>
                  <a:off x="307" y="1655"/>
                  <a:ext cx="1633" cy="1970"/>
                  <a:chOff x="307" y="1655"/>
                  <a:chExt cx="1633" cy="1970"/>
                </a:xfrm>
              </p:grpSpPr>
              <p:grpSp>
                <p:nvGrpSpPr>
                  <p:cNvPr id="52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7" y="1655"/>
                    <a:ext cx="1633" cy="1785"/>
                    <a:chOff x="307" y="1655"/>
                    <a:chExt cx="1633" cy="1785"/>
                  </a:xfrm>
                </p:grpSpPr>
                <p:sp>
                  <p:nvSpPr>
                    <p:cNvPr id="56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7" y="1960"/>
                      <a:ext cx="1633" cy="1480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F2F2F2"/>
                        </a:gs>
                      </a:gsLst>
                      <a:lin ang="5400000" scaled="1"/>
                    </a:gradFill>
                    <a:ln w="12700">
                      <a:noFill/>
                      <a:miter lim="800000"/>
                      <a:headEnd/>
                      <a:tailEnd/>
                    </a:ln>
                    <a:effectLst>
                      <a:outerShdw blurRad="149987" dist="250190" dir="8460000" algn="ctr">
                        <a:srgbClr val="000000">
                          <a:alpha val="28000"/>
                        </a:srgbClr>
                      </a:outerShdw>
                    </a:effectLst>
                    <a:sp3d prstMaterial="metal">
                      <a:bevelT w="88900" h="88900"/>
                    </a:sp3d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 b="1" kern="0" dirty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7" name="AutoShap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" y="1655"/>
                      <a:ext cx="1370" cy="29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73E6"/>
                        </a:gs>
                        <a:gs pos="100000">
                          <a:srgbClr val="0051A2"/>
                        </a:gs>
                      </a:gsLst>
                      <a:lin ang="5400000" scaled="1"/>
                    </a:gradFill>
                    <a:ln w="12700">
                      <a:noFill/>
                      <a:round/>
                      <a:headEnd/>
                      <a:tailEnd/>
                    </a:ln>
                    <a:effectLst>
                      <a:outerShdw blurRad="149987" dist="250190" dir="8460000" algn="ctr">
                        <a:srgbClr val="000000">
                          <a:alpha val="28000"/>
                        </a:srgbClr>
                      </a:outerShdw>
                    </a:effectLst>
                    <a:sp3d prstMaterial="metal">
                      <a:bevelT w="88900" h="88900"/>
                    </a:sp3d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 b="1" kern="0" dirty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8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1" y="3355"/>
                      <a:ext cx="1625" cy="81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0051A2"/>
                        </a:gs>
                        <a:gs pos="50000">
                          <a:srgbClr val="0073E6"/>
                        </a:gs>
                        <a:gs pos="100000">
                          <a:srgbClr val="0051A2"/>
                        </a:gs>
                      </a:gsLst>
                      <a:lin ang="0" scaled="1"/>
                    </a:gradFill>
                    <a:ln w="12700" algn="ctr">
                      <a:noFill/>
                      <a:miter lim="800000"/>
                      <a:headEnd/>
                      <a:tailEnd/>
                    </a:ln>
                    <a:effectLst>
                      <a:outerShdw blurRad="149987" dist="250190" dir="8460000" algn="ctr">
                        <a:srgbClr val="000000">
                          <a:alpha val="28000"/>
                        </a:srgbClr>
                      </a:outerShdw>
                    </a:effectLst>
                    <a:sp3d prstMaterial="metal">
                      <a:bevelT w="88900" h="88900"/>
                    </a:sp3d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 b="1" kern="0" dirty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9" name="AutoShap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9" y="1660"/>
                      <a:ext cx="1225" cy="62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FFFFFF">
                            <a:alpha val="44000"/>
                          </a:srgbClr>
                        </a:gs>
                        <a:gs pos="100000">
                          <a:srgbClr val="FFFFFF">
                            <a:alpha val="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outerShdw blurRad="149987" dist="250190" dir="8460000" algn="ctr">
                        <a:srgbClr val="000000">
                          <a:alpha val="28000"/>
                        </a:srgbClr>
                      </a:outerShdw>
                    </a:effectLst>
                    <a:sp3d prstMaterial="metal">
                      <a:bevelT w="88900" h="88900"/>
                    </a:sp3d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 b="1" kern="0" dirty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53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367" y="1698"/>
                    <a:ext cx="1556" cy="1927"/>
                    <a:chOff x="367" y="1698"/>
                    <a:chExt cx="1556" cy="1927"/>
                  </a:xfrm>
                </p:grpSpPr>
                <p:sp>
                  <p:nvSpPr>
                    <p:cNvPr id="54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7" y="1698"/>
                      <a:ext cx="1350" cy="2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149987" dist="250190" dir="8460000" algn="ctr">
                        <a:srgbClr val="000000">
                          <a:alpha val="28000"/>
                        </a:srgbClr>
                      </a:outerShdw>
                    </a:effectLst>
                    <a:sp3d prstMaterial="metal">
                      <a:bevelT w="88900" h="88900"/>
                    </a:sp3d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55" name="Rectangl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7" y="1959"/>
                      <a:ext cx="1556" cy="166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149987" dist="250190" dir="8460000" algn="ctr">
                        <a:srgbClr val="000000">
                          <a:alpha val="28000"/>
                        </a:srgbClr>
                      </a:outerShdw>
                    </a:effectLst>
                    <a:sp3d prstMaterial="metal">
                      <a:bevelT w="88900" h="88900"/>
                    </a:sp3d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anchor="ctr">
                      <a:spAutoFit/>
                    </a:bodyPr>
                    <a:lstStyle/>
                    <a:p>
                      <a:pPr marL="190088" indent="-190088">
                        <a:defRPr/>
                      </a:pPr>
                      <a:r>
                        <a:rPr lang="en-GB" altLang="zh-CN" sz="1300" kern="0" dirty="0" smtClean="0">
                          <a:solidFill>
                            <a:srgbClr val="000000"/>
                          </a:solidFill>
                        </a:rPr>
                        <a:t>⊙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  <a:p>
                      <a:pPr marL="190088" indent="-190088">
                        <a:defRPr/>
                      </a:pPr>
                      <a:r>
                        <a:rPr lang="en-GB" altLang="zh-CN" sz="1200" kern="0" dirty="0" smtClean="0">
                          <a:solidFill>
                            <a:srgbClr val="000000"/>
                          </a:solidFill>
                        </a:rPr>
                        <a:t>⊙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акцизов</a:t>
                      </a:r>
                    </a:p>
                    <a:p>
                      <a:pPr marL="190088" indent="-190088">
                        <a:defRPr/>
                      </a:pPr>
                      <a:r>
                        <a:rPr lang="en-GB" altLang="zh-CN" sz="1200" kern="0" dirty="0" smtClean="0">
                          <a:solidFill>
                            <a:srgbClr val="000000"/>
                          </a:solidFill>
                        </a:rPr>
                        <a:t>⊙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  <a:p>
                      <a:pPr marL="190088" indent="-190088">
                        <a:defRPr/>
                      </a:pPr>
                      <a:r>
                        <a:rPr lang="en-GB" altLang="zh-CN" sz="1200" kern="0" dirty="0" smtClean="0">
                          <a:solidFill>
                            <a:srgbClr val="000000"/>
                          </a:solidFill>
                        </a:rPr>
                        <a:t>⊙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</a:p>
                    <a:p>
                      <a:pPr marL="190088" indent="-190088">
                        <a:defRPr/>
                      </a:pPr>
                      <a:r>
                        <a:rPr lang="en-GB" altLang="zh-CN" sz="1200" kern="0" dirty="0" smtClean="0">
                          <a:solidFill>
                            <a:srgbClr val="000000"/>
                          </a:solidFill>
                        </a:rPr>
                        <a:t>⊙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  <a:p>
                      <a:pPr marL="190088" indent="-190088">
                        <a:defRPr/>
                      </a:pPr>
                      <a:r>
                        <a:rPr lang="en-GB" altLang="zh-CN" sz="1200" kern="0" dirty="0" smtClean="0">
                          <a:solidFill>
                            <a:srgbClr val="000000"/>
                          </a:solidFill>
                        </a:rPr>
                        <a:t>⊙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  <a:p>
                      <a:pPr marL="190088" indent="-190088">
                        <a:defRPr/>
                      </a:pPr>
                      <a:endParaRPr lang="ru-RU" altLang="zh-CN" sz="1200" kern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defRPr/>
                      </a:pPr>
                      <a:r>
                        <a:rPr lang="ru-RU" altLang="zh-CN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 доходы </a:t>
                      </a:r>
                      <a:r>
                        <a:rPr lang="ru-RU" altLang="zh-CN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- это обязательные, безвозмездные, безвозвратные платежи в пользу бюджета.</a:t>
                      </a:r>
                    </a:p>
                    <a:p>
                      <a:pPr>
                        <a:defRPr/>
                      </a:pPr>
                      <a:endParaRPr lang="ru-RU" altLang="zh-CN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90088" indent="-190088">
                        <a:defRPr/>
                      </a:pPr>
                      <a:r>
                        <a:rPr lang="ru-RU" altLang="zh-CN" kern="0" dirty="0" smtClean="0">
                          <a:solidFill>
                            <a:srgbClr val="000000"/>
                          </a:solidFill>
                        </a:rPr>
                        <a:t/>
                      </a:r>
                      <a:br>
                        <a:rPr lang="ru-RU" altLang="zh-CN" kern="0" dirty="0" smtClean="0">
                          <a:solidFill>
                            <a:srgbClr val="000000"/>
                          </a:solidFill>
                        </a:rPr>
                      </a:br>
                      <a:endParaRPr lang="en-GB" altLang="zh-CN" kern="0" dirty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8" name="Freeform 35"/>
                <p:cNvSpPr>
                  <a:spLocks noEditPoints="1"/>
                </p:cNvSpPr>
                <p:nvPr/>
              </p:nvSpPr>
              <p:spPr bwMode="auto">
                <a:xfrm>
                  <a:off x="545" y="2178"/>
                  <a:ext cx="362" cy="13"/>
                </a:xfrm>
                <a:custGeom>
                  <a:avLst/>
                  <a:gdLst>
                    <a:gd name="T0" fmla="*/ 193 w 193"/>
                    <a:gd name="T1" fmla="*/ 0 h 7"/>
                    <a:gd name="T2" fmla="*/ 192 w 193"/>
                    <a:gd name="T3" fmla="*/ 3 h 7"/>
                    <a:gd name="T4" fmla="*/ 187 w 193"/>
                    <a:gd name="T5" fmla="*/ 7 h 7"/>
                    <a:gd name="T6" fmla="*/ 165 w 193"/>
                    <a:gd name="T7" fmla="*/ 7 h 7"/>
                    <a:gd name="T8" fmla="*/ 187 w 193"/>
                    <a:gd name="T9" fmla="*/ 7 h 7"/>
                    <a:gd name="T10" fmla="*/ 192 w 193"/>
                    <a:gd name="T11" fmla="*/ 3 h 7"/>
                    <a:gd name="T12" fmla="*/ 193 w 193"/>
                    <a:gd name="T13" fmla="*/ 0 h 7"/>
                    <a:gd name="T14" fmla="*/ 193 w 193"/>
                    <a:gd name="T15" fmla="*/ 0 h 7"/>
                    <a:gd name="T16" fmla="*/ 0 w 193"/>
                    <a:gd name="T17" fmla="*/ 0 h 7"/>
                    <a:gd name="T18" fmla="*/ 1 w 193"/>
                    <a:gd name="T19" fmla="*/ 3 h 7"/>
                    <a:gd name="T20" fmla="*/ 7 w 193"/>
                    <a:gd name="T21" fmla="*/ 6 h 7"/>
                    <a:gd name="T22" fmla="*/ 164 w 193"/>
                    <a:gd name="T23" fmla="*/ 7 h 7"/>
                    <a:gd name="T24" fmla="*/ 164 w 193"/>
                    <a:gd name="T25" fmla="*/ 7 h 7"/>
                    <a:gd name="T26" fmla="*/ 7 w 193"/>
                    <a:gd name="T27" fmla="*/ 6 h 7"/>
                    <a:gd name="T28" fmla="*/ 1 w 193"/>
                    <a:gd name="T29" fmla="*/ 3 h 7"/>
                    <a:gd name="T30" fmla="*/ 0 w 193"/>
                    <a:gd name="T3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3" h="7">
                      <a:moveTo>
                        <a:pt x="193" y="0"/>
                      </a:moveTo>
                      <a:cubicBezTo>
                        <a:pt x="193" y="1"/>
                        <a:pt x="193" y="2"/>
                        <a:pt x="192" y="3"/>
                      </a:cubicBezTo>
                      <a:cubicBezTo>
                        <a:pt x="191" y="6"/>
                        <a:pt x="189" y="6"/>
                        <a:pt x="187" y="7"/>
                      </a:cubicBezTo>
                      <a:cubicBezTo>
                        <a:pt x="186" y="7"/>
                        <a:pt x="177" y="7"/>
                        <a:pt x="165" y="7"/>
                      </a:cubicBezTo>
                      <a:cubicBezTo>
                        <a:pt x="177" y="7"/>
                        <a:pt x="186" y="7"/>
                        <a:pt x="187" y="7"/>
                      </a:cubicBezTo>
                      <a:cubicBezTo>
                        <a:pt x="189" y="6"/>
                        <a:pt x="191" y="6"/>
                        <a:pt x="192" y="3"/>
                      </a:cubicBezTo>
                      <a:cubicBezTo>
                        <a:pt x="193" y="2"/>
                        <a:pt x="193" y="1"/>
                        <a:pt x="193" y="0"/>
                      </a:cubicBezTo>
                      <a:cubicBezTo>
                        <a:pt x="193" y="0"/>
                        <a:pt x="193" y="0"/>
                        <a:pt x="193" y="0"/>
                      </a:cubicBezTo>
                      <a:moveTo>
                        <a:pt x="0" y="0"/>
                      </a:move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2" y="5"/>
                        <a:pt x="5" y="6"/>
                        <a:pt x="7" y="6"/>
                      </a:cubicBezTo>
                      <a:cubicBezTo>
                        <a:pt x="43" y="6"/>
                        <a:pt x="123" y="7"/>
                        <a:pt x="164" y="7"/>
                      </a:cubicBezTo>
                      <a:cubicBezTo>
                        <a:pt x="164" y="7"/>
                        <a:pt x="164" y="7"/>
                        <a:pt x="164" y="7"/>
                      </a:cubicBezTo>
                      <a:cubicBezTo>
                        <a:pt x="123" y="7"/>
                        <a:pt x="43" y="6"/>
                        <a:pt x="7" y="6"/>
                      </a:cubicBezTo>
                      <a:cubicBezTo>
                        <a:pt x="5" y="6"/>
                        <a:pt x="2" y="5"/>
                        <a:pt x="1" y="3"/>
                      </a:cubicBezTo>
                      <a:cubicBezTo>
                        <a:pt x="1" y="2"/>
                        <a:pt x="0" y="1"/>
                        <a:pt x="0" y="0"/>
                      </a:cubicBezTo>
                    </a:path>
                  </a:pathLst>
                </a:custGeom>
                <a:solidFill>
                  <a:srgbClr val="F09F8D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b="1" kern="0" dirty="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0" name="Group 40"/>
              <p:cNvGrpSpPr>
                <a:grpSpLocks/>
              </p:cNvGrpSpPr>
              <p:nvPr/>
            </p:nvGrpSpPr>
            <p:grpSpPr bwMode="auto">
              <a:xfrm>
                <a:off x="2011" y="1652"/>
                <a:ext cx="1682" cy="2504"/>
                <a:chOff x="2011" y="1652"/>
                <a:chExt cx="1682" cy="2504"/>
              </a:xfrm>
            </p:grpSpPr>
            <p:grpSp>
              <p:nvGrpSpPr>
                <p:cNvPr id="36" name="Group 41"/>
                <p:cNvGrpSpPr>
                  <a:grpSpLocks/>
                </p:cNvGrpSpPr>
                <p:nvPr/>
              </p:nvGrpSpPr>
              <p:grpSpPr bwMode="auto">
                <a:xfrm>
                  <a:off x="2012" y="1652"/>
                  <a:ext cx="1681" cy="2347"/>
                  <a:chOff x="2012" y="1652"/>
                  <a:chExt cx="1681" cy="2347"/>
                </a:xfrm>
              </p:grpSpPr>
              <p:sp>
                <p:nvSpPr>
                  <p:cNvPr id="40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2013" y="1952"/>
                    <a:ext cx="1680" cy="204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2F2F2"/>
                      </a:gs>
                    </a:gsLst>
                    <a:lin ang="5400000" scaled="1"/>
                  </a:gra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b="1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1" name="AutoShape 43"/>
                  <p:cNvSpPr>
                    <a:spLocks noChangeArrowheads="1"/>
                  </p:cNvSpPr>
                  <p:nvPr/>
                </p:nvSpPr>
                <p:spPr bwMode="auto">
                  <a:xfrm>
                    <a:off x="2196" y="1652"/>
                    <a:ext cx="1438" cy="2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AFAFAF"/>
                      </a:gs>
                      <a:gs pos="100000">
                        <a:srgbClr val="8D8D8D"/>
                      </a:gs>
                    </a:gsLst>
                    <a:lin ang="5400000" scaled="1"/>
                  </a:gradFill>
                  <a:ln w="12700">
                    <a:noFill/>
                    <a:round/>
                    <a:headEnd/>
                    <a:tailEnd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b="1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2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2012" y="3908"/>
                    <a:ext cx="1680" cy="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797979"/>
                      </a:gs>
                      <a:gs pos="50000">
                        <a:srgbClr val="9B9B9B"/>
                      </a:gs>
                      <a:gs pos="100000">
                        <a:srgbClr val="797979"/>
                      </a:gs>
                    </a:gsLst>
                    <a:lin ang="0" scaled="1"/>
                  </a:gradFill>
                  <a:ln w="12700" algn="ctr">
                    <a:noFill/>
                    <a:miter lim="800000"/>
                    <a:headEnd/>
                    <a:tailEnd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b="1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3" name="AutoShape 45"/>
                  <p:cNvSpPr>
                    <a:spLocks noChangeArrowheads="1"/>
                  </p:cNvSpPr>
                  <p:nvPr/>
                </p:nvSpPr>
                <p:spPr bwMode="auto">
                  <a:xfrm>
                    <a:off x="2283" y="1656"/>
                    <a:ext cx="1225" cy="62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FFFFFF">
                          <a:alpha val="44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b="1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37" name="Group 46"/>
                <p:cNvGrpSpPr>
                  <a:grpSpLocks/>
                </p:cNvGrpSpPr>
                <p:nvPr/>
              </p:nvGrpSpPr>
              <p:grpSpPr bwMode="auto">
                <a:xfrm>
                  <a:off x="2011" y="1695"/>
                  <a:ext cx="1662" cy="2461"/>
                  <a:chOff x="197" y="1386"/>
                  <a:chExt cx="1662" cy="2461"/>
                </a:xfrm>
              </p:grpSpPr>
              <p:sp>
                <p:nvSpPr>
                  <p:cNvPr id="38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359" y="1386"/>
                    <a:ext cx="1500" cy="20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Неналоговые доходы</a:t>
                    </a:r>
                    <a:endParaRPr lang="ru-RU" b="1" dirty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9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197" y="1700"/>
                    <a:ext cx="1632" cy="214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190088" indent="-190088">
                      <a:defRPr/>
                    </a:pPr>
                    <a:r>
                      <a:rPr lang="en-GB" altLang="zh-CN" sz="1300" kern="0" dirty="0" smtClean="0">
                        <a:solidFill>
                          <a:srgbClr val="000000"/>
                        </a:solidFill>
                      </a:rPr>
                      <a:t>⊙ 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Доходы от использования имущества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Плата за негативное воздействие на окружающую среду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Доходы от оказания платных услуг 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Доходы от компенсации затрат 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Доходы от реализации имущества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Доходы от продажи земельных участков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Платежи, взимаемые органами местного самоуправления городских округов за выполнение определенных функций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Штрафы, санкции, возмещение ущерба</a:t>
                    </a:r>
                  </a:p>
                  <a:p>
                    <a:pPr marL="190088" indent="-190088">
                      <a:defRPr/>
                    </a:pPr>
                    <a:endParaRPr lang="ru-RU" sz="1200" dirty="0" smtClean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>
                      <a:defRPr/>
                    </a:pPr>
                    <a:r>
                      <a:rPr lang="ru-RU" sz="1300" b="1" dirty="0" smtClean="0">
                        <a:latin typeface="Times New Roman" pitchFamily="18" charset="0"/>
                        <a:cs typeface="Times New Roman" pitchFamily="18" charset="0"/>
                      </a:rPr>
                      <a:t>Неналоговые доходы </a:t>
                    </a:r>
                    <a:r>
                      <a:rPr lang="ru-RU" sz="1300" dirty="0" smtClean="0">
                        <a:latin typeface="Times New Roman" pitchFamily="18" charset="0"/>
                        <a:cs typeface="Times New Roman" pitchFamily="18" charset="0"/>
                      </a:rPr>
                      <a:t>– все доходы, поступающие в бюджет района, не отнесенные к налоговым доходам и безвозмездным поступлениям.</a:t>
                    </a:r>
                  </a:p>
                  <a:p>
                    <a:pPr marL="190088" indent="-190088">
                      <a:defRPr/>
                    </a:pPr>
                    <a:endParaRPr lang="ru-RU" sz="1300" dirty="0" smtClean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eaLnBrk="0" hangingPunct="0">
                      <a:defRPr/>
                    </a:pPr>
                    <a:endParaRPr lang="en-GB" altLang="zh-CN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17" name="Group 55"/>
              <p:cNvGrpSpPr>
                <a:grpSpLocks/>
              </p:cNvGrpSpPr>
              <p:nvPr/>
            </p:nvGrpSpPr>
            <p:grpSpPr bwMode="auto">
              <a:xfrm>
                <a:off x="3758" y="1610"/>
                <a:ext cx="1667" cy="2506"/>
                <a:chOff x="3758" y="1610"/>
                <a:chExt cx="1667" cy="2506"/>
              </a:xfrm>
            </p:grpSpPr>
            <p:grpSp>
              <p:nvGrpSpPr>
                <p:cNvPr id="22" name="Group 56"/>
                <p:cNvGrpSpPr>
                  <a:grpSpLocks/>
                </p:cNvGrpSpPr>
                <p:nvPr/>
              </p:nvGrpSpPr>
              <p:grpSpPr bwMode="auto">
                <a:xfrm>
                  <a:off x="3758" y="1648"/>
                  <a:ext cx="1617" cy="2468"/>
                  <a:chOff x="3758" y="1648"/>
                  <a:chExt cx="1617" cy="2468"/>
                </a:xfrm>
              </p:grpSpPr>
              <p:sp>
                <p:nvSpPr>
                  <p:cNvPr id="26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3758" y="1964"/>
                    <a:ext cx="1616" cy="215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2F2F2"/>
                      </a:gs>
                    </a:gsLst>
                    <a:lin ang="5400000" scaled="1"/>
                  </a:gra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b="1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" name="AutoShape 58"/>
                  <p:cNvSpPr>
                    <a:spLocks noChangeArrowheads="1"/>
                  </p:cNvSpPr>
                  <p:nvPr/>
                </p:nvSpPr>
                <p:spPr bwMode="auto">
                  <a:xfrm>
                    <a:off x="3855" y="1660"/>
                    <a:ext cx="1370" cy="2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C40000"/>
                      </a:gs>
                      <a:gs pos="100000">
                        <a:srgbClr val="7A0000"/>
                      </a:gs>
                    </a:gsLst>
                    <a:lin ang="5400000" scaled="1"/>
                  </a:gradFill>
                  <a:ln w="12700">
                    <a:noFill/>
                    <a:round/>
                    <a:headEnd/>
                    <a:tailEnd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b="1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8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3766" y="4036"/>
                    <a:ext cx="1609" cy="7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7A0000"/>
                      </a:gs>
                      <a:gs pos="50000">
                        <a:srgbClr val="BE0000"/>
                      </a:gs>
                      <a:gs pos="100000">
                        <a:srgbClr val="7A0000"/>
                      </a:gs>
                    </a:gsLst>
                    <a:lin ang="0" scaled="1"/>
                  </a:gradFill>
                  <a:ln w="12700" algn="ctr">
                    <a:noFill/>
                    <a:miter lim="800000"/>
                    <a:headEnd/>
                    <a:tailEnd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b="1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9" name="AutoShape 60"/>
                  <p:cNvSpPr>
                    <a:spLocks noChangeArrowheads="1"/>
                  </p:cNvSpPr>
                  <p:nvPr/>
                </p:nvSpPr>
                <p:spPr bwMode="auto">
                  <a:xfrm>
                    <a:off x="3928" y="1648"/>
                    <a:ext cx="1225" cy="62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FFFFFF">
                          <a:alpha val="44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b="1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3" name="Group 61"/>
                <p:cNvGrpSpPr>
                  <a:grpSpLocks/>
                </p:cNvGrpSpPr>
                <p:nvPr/>
              </p:nvGrpSpPr>
              <p:grpSpPr bwMode="auto">
                <a:xfrm>
                  <a:off x="3793" y="1610"/>
                  <a:ext cx="1632" cy="2301"/>
                  <a:chOff x="255" y="1573"/>
                  <a:chExt cx="1632" cy="2301"/>
                </a:xfrm>
              </p:grpSpPr>
              <p:sp>
                <p:nvSpPr>
                  <p:cNvPr id="24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450" y="1573"/>
                    <a:ext cx="1132" cy="36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Безвозмездные </a:t>
                    </a:r>
                  </a:p>
                  <a:p>
                    <a:pPr algn="ctr">
                      <a:defRPr/>
                    </a:pPr>
                    <a:r>
                      <a:rPr lang="ru-RU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поступления</a:t>
                    </a:r>
                    <a:endParaRPr lang="ru-RU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5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255" y="1932"/>
                    <a:ext cx="1632" cy="19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Межбюджетные трансферты – средства, предоставляемые одним бюджетом другому бюджету 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Дотации – межбюджетные трансферты, предоставляемые на безвозмездной и безвозвратной основе без установления направлений и (или) условий использования;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Субсидии – межбюджетные трансферты, предоставляемые на условиях долевого софинансирования расходов других бюджетов;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Субвенции  - межбюджетные трансферты, предоставляемые на финансирование  «переданных» другим публично-правовым образованиям полномочий;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Прочие безвозмездные поступления от юридических и физических лиц</a:t>
                    </a:r>
                    <a:endParaRPr lang="en-GB" altLang="zh-CN" sz="1600" kern="0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</p:grpSp>
      <p:sp>
        <p:nvSpPr>
          <p:cNvPr id="69" name="Заголовок 1"/>
          <p:cNvSpPr>
            <a:spLocks noGrp="1"/>
          </p:cNvSpPr>
          <p:nvPr>
            <p:ph type="title"/>
          </p:nvPr>
        </p:nvSpPr>
        <p:spPr>
          <a:xfrm>
            <a:off x="843914" y="2"/>
            <a:ext cx="8749665" cy="400049"/>
          </a:xfrm>
        </p:spPr>
        <p:txBody>
          <a:bodyPr>
            <a:noAutofit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доходов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98245"/>
            <a:ext cx="8749665" cy="672598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и динамика доходов бюджета муниципального района </a:t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«Усть-Цилемский»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9794872"/>
              </p:ext>
            </p:extLst>
          </p:nvPr>
        </p:nvGraphicFramePr>
        <p:xfrm>
          <a:off x="555285" y="951498"/>
          <a:ext cx="9166565" cy="5007820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365565"/>
                <a:gridCol w="908209"/>
                <a:gridCol w="982132"/>
                <a:gridCol w="1003253"/>
                <a:gridCol w="950450"/>
                <a:gridCol w="865965"/>
                <a:gridCol w="971572"/>
                <a:gridCol w="1119419"/>
              </a:tblGrid>
              <a:tr h="43415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Наименование дохода бюджета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2018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год 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(факт)                              </a:t>
                      </a:r>
                      <a:endParaRPr lang="ru-RU" sz="1400" dirty="0">
                        <a:solidFill>
                          <a:schemeClr val="tx1"/>
                        </a:solidFill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2019 год  (оценка)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2020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год 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2021 год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2022 год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9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сумма 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Сравнение с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2019 годом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05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+/-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Коэффициент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роста</a:t>
                      </a:r>
                      <a:endParaRPr lang="ru-RU" sz="12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5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1</a:t>
                      </a:r>
                      <a:endParaRPr lang="ru-RU" sz="140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ylfaen"/>
                          <a:ea typeface="Times New Roman"/>
                          <a:cs typeface="Sylfaen"/>
                        </a:rPr>
                        <a:t>3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4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ylfaen"/>
                          <a:ea typeface="Times New Roman"/>
                          <a:cs typeface="Sylfaen"/>
                        </a:rPr>
                        <a:t>5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ylfaen"/>
                          <a:ea typeface="Times New Roman"/>
                          <a:cs typeface="Sylfaen"/>
                        </a:rPr>
                        <a:t>6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ylfaen"/>
                          <a:ea typeface="Times New Roman"/>
                          <a:cs typeface="Sylfaen"/>
                        </a:rPr>
                        <a:t>7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ylfaen"/>
                          <a:ea typeface="Times New Roman"/>
                          <a:cs typeface="Sylfaen"/>
                        </a:rPr>
                        <a:t>8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I. НАЛОГОВЫЕ И НЕНАЛОГОВЫЕ ДОХОДЫ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197310,1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213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020,6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206 013,8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-7006,8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0,97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209 295,7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213 011,2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7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1.1.Налоговые 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доходы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183 106,8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199 732,5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196 146,0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-</a:t>
                      </a: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3 586,5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0,98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199 </a:t>
                      </a: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464,0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202 923,2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1.2. Неналоговые доходы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14 203,3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13 288,1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9867,8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-</a:t>
                      </a: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3 420,3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0,74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9 831,7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10 </a:t>
                      </a: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088,0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Sylfaen"/>
                        </a:rPr>
                        <a:t>II.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Sylfaen"/>
                        </a:rPr>
                        <a:t>БЕЗВОЗМЕЗДНЫЕ ПОСТУПЛЕНИЯ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742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139,0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740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091,4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797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649,6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57 558,2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1,08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788 911,9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801 760,9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51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2.1. Дотации</a:t>
                      </a:r>
                      <a:endParaRPr lang="ru-RU" sz="1400" i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266 382,2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209 070,9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203 </a:t>
                      </a: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799,0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-</a:t>
                      </a: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5 271,9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0,97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131 017,8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129 666,3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2.2. Субсидии</a:t>
                      </a:r>
                      <a:endParaRPr lang="ru-RU" sz="1400" i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130 993,8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177 223,8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211 146,5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33 922,7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1,19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193 650,2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189 923,8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2.3. Субвенции</a:t>
                      </a:r>
                      <a:endParaRPr lang="ru-RU" sz="1400" i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339 301,9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355 268,8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378 </a:t>
                      </a: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820,0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23 551,2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1,07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387 580,2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404 155,6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1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2.4. Иные межбюджетные трансферты</a:t>
                      </a:r>
                      <a:endParaRPr lang="ru-RU" sz="1400" i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5 527,4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5 392,7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3 </a:t>
                      </a: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884,0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-</a:t>
                      </a: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1 508,7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0,72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3 882,5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3 882,5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2.5.Прочие</a:t>
                      </a:r>
                      <a:endParaRPr lang="ru-RU" sz="1400" i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-66,3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-</a:t>
                      </a: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6 864,8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0,0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6 864,8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0,00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72 781,2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74 132,7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5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Sylfaen"/>
                        </a:rPr>
                        <a:t>ВСЕГО ДОХОДОВ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939 449,1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953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112,0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1 003 663,3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50 551,3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1,05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998 207,6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Sylfaen"/>
                        </a:rPr>
                        <a:t>1 014 772,1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749672" y="561977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98245"/>
            <a:ext cx="8749665" cy="672598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Изменение параметров безвозмездных поступлений по проекту бюджета на  2020 год по сравнению с безвозмездными поступлениями по первоначальному решению о бюджете района на 2019-2021 годов и с учетом проекта от 07.11.2019года 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28651" y="819151"/>
          <a:ext cx="8943974" cy="5197496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116107"/>
                <a:gridCol w="1040529"/>
                <a:gridCol w="1164660"/>
                <a:gridCol w="1164660"/>
                <a:gridCol w="1164660"/>
                <a:gridCol w="1293358"/>
              </a:tblGrid>
              <a:tr h="186588"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(тыс. руб.)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2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01.01.2019 года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(с учетом проекта РК 07.11.2019)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отклонение к 01.01.2019 году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отклонение к 07.11.2019 году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ПОСТУПЛЕНИЯ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601 650,7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781 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721,8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797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649,56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195 998,86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15 927,7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5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Дотации бюджетам субъектов Российской Федерации и муниципальных образований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188 499, 9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209 070,9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1380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203 799, 0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15 299,1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-5 271,9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5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Дотации бюджетам муниципальных районов на выравнивание бюджетной обеспеченности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161 763,8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161 763,8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1380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152 412,5</a:t>
                      </a:r>
                    </a:p>
                    <a:p>
                      <a:pPr algn="ctr" rtl="0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-9 351,3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-9 351,3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Дотации бюджетам муниципальных районов на поддержку мер по обеспечению сбалансированности бюджетов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26 736,1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47 307,1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1380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51 386,5</a:t>
                      </a:r>
                    </a:p>
                    <a:p>
                      <a:pPr algn="ctr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24 650, 4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4 079,4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61 892,3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211 989,4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1380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211 146,50</a:t>
                      </a:r>
                    </a:p>
                    <a:p>
                      <a:pPr algn="ctr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149 254,2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-842,9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5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 бюджетам субъектов Российской Федерации и муниципальных образований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345 855,7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355 268,8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1380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378 820,0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32964,3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23 551,2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5402,8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5 392,7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3 884,0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-1 518,8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-1 508,7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Прямоугольник 79"/>
          <p:cNvSpPr/>
          <p:nvPr/>
        </p:nvSpPr>
        <p:spPr>
          <a:xfrm>
            <a:off x="6495521" y="624712"/>
            <a:ext cx="2697195" cy="5373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3582715" y="624712"/>
            <a:ext cx="2697195" cy="53849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8500" y="614582"/>
            <a:ext cx="2697195" cy="53925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371" y="0"/>
            <a:ext cx="8749665" cy="495298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72530" y="617155"/>
            <a:ext cx="2543175" cy="613459"/>
          </a:xfrm>
          <a:prstGeom prst="downArrow">
            <a:avLst/>
          </a:prstGeom>
          <a:solidFill>
            <a:srgbClr val="0099CC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3" tIns="45716" rIns="91433" bIns="45716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18886" y="1035107"/>
            <a:ext cx="2952750" cy="3566669"/>
            <a:chOff x="209551" y="2413240"/>
            <a:chExt cx="2952750" cy="3566669"/>
          </a:xfrm>
        </p:grpSpPr>
        <p:graphicFrame>
          <p:nvGraphicFramePr>
            <p:cNvPr id="18" name="Диаграмма 17"/>
            <p:cNvGraphicFramePr/>
            <p:nvPr>
              <p:extLst>
                <p:ext uri="{D42A27DB-BD31-4B8C-83A1-F6EECF244321}">
                  <p14:modId xmlns:p14="http://schemas.microsoft.com/office/powerpoint/2010/main" xmlns="" val="458680050"/>
                </p:ext>
              </p:extLst>
            </p:nvPr>
          </p:nvGraphicFramePr>
          <p:xfrm>
            <a:off x="209551" y="2413240"/>
            <a:ext cx="2952750" cy="22349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72" name="Группа 71"/>
            <p:cNvGrpSpPr/>
            <p:nvPr/>
          </p:nvGrpSpPr>
          <p:grpSpPr>
            <a:xfrm>
              <a:off x="438321" y="4468710"/>
              <a:ext cx="2685879" cy="1511199"/>
              <a:chOff x="400221" y="4268684"/>
              <a:chExt cx="2239072" cy="1511198"/>
            </a:xfrm>
          </p:grpSpPr>
          <p:grpSp>
            <p:nvGrpSpPr>
              <p:cNvPr id="69" name="Группа 68"/>
              <p:cNvGrpSpPr/>
              <p:nvPr/>
            </p:nvGrpSpPr>
            <p:grpSpPr>
              <a:xfrm>
                <a:off x="400221" y="4268684"/>
                <a:ext cx="2239072" cy="535531"/>
                <a:chOff x="400221" y="4268684"/>
                <a:chExt cx="2239072" cy="535531"/>
              </a:xfrm>
            </p:grpSpPr>
            <p:sp>
              <p:nvSpPr>
                <p:cNvPr id="19" name="Прямоугольник 18"/>
                <p:cNvSpPr/>
                <p:nvPr/>
              </p:nvSpPr>
              <p:spPr>
                <a:xfrm>
                  <a:off x="481877" y="4281902"/>
                  <a:ext cx="1911929" cy="38564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" name="Нашивка 21"/>
                <p:cNvSpPr/>
                <p:nvPr/>
              </p:nvSpPr>
              <p:spPr>
                <a:xfrm>
                  <a:off x="400221" y="4281902"/>
                  <a:ext cx="150727" cy="385643"/>
                </a:xfrm>
                <a:prstGeom prst="chevron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481876" y="4268684"/>
                  <a:ext cx="955964" cy="535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ru-RU" sz="1200" b="1" dirty="0" smtClean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rPr>
                    <a:t>339 301,9</a:t>
                  </a:r>
                  <a:endParaRPr lang="ru-RU" sz="1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lnSpc>
                      <a:spcPct val="120000"/>
                    </a:lnSpc>
                  </a:pPr>
                  <a:r>
                    <a:rPr lang="ru-RU" sz="1200" dirty="0" smtClean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rPr>
                    <a:t>тыс. </a:t>
                  </a:r>
                  <a:r>
                    <a:rPr lang="ru-RU" sz="1200" dirty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rPr>
                    <a:t>руб.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1205346" y="4334614"/>
                  <a:ext cx="1433947" cy="424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ru-RU" sz="1800" b="1" dirty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rPr>
                    <a:t>Субвенции</a:t>
                  </a:r>
                </a:p>
              </p:txBody>
            </p:sp>
          </p:grpSp>
          <p:grpSp>
            <p:nvGrpSpPr>
              <p:cNvPr id="70" name="Группа 69"/>
              <p:cNvGrpSpPr/>
              <p:nvPr/>
            </p:nvGrpSpPr>
            <p:grpSpPr>
              <a:xfrm>
                <a:off x="400221" y="4750862"/>
                <a:ext cx="2130722" cy="535531"/>
                <a:chOff x="400221" y="4750862"/>
                <a:chExt cx="2130722" cy="535531"/>
              </a:xfrm>
            </p:grpSpPr>
            <p:sp>
              <p:nvSpPr>
                <p:cNvPr id="25" name="Прямоугольник 24"/>
                <p:cNvSpPr/>
                <p:nvPr/>
              </p:nvSpPr>
              <p:spPr>
                <a:xfrm>
                  <a:off x="481877" y="4764080"/>
                  <a:ext cx="1911929" cy="38564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6" name="Нашивка 25"/>
                <p:cNvSpPr/>
                <p:nvPr/>
              </p:nvSpPr>
              <p:spPr>
                <a:xfrm>
                  <a:off x="400221" y="4764080"/>
                  <a:ext cx="134846" cy="385643"/>
                </a:xfrm>
                <a:prstGeom prst="chevron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481876" y="4750862"/>
                  <a:ext cx="955964" cy="535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ru-RU" sz="1200" b="1" dirty="0" smtClean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rPr>
                    <a:t>266 382,2</a:t>
                  </a:r>
                  <a:endParaRPr lang="ru-RU" sz="1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lnSpc>
                      <a:spcPct val="120000"/>
                    </a:lnSpc>
                  </a:pPr>
                  <a:r>
                    <a:rPr lang="ru-RU" sz="1200" dirty="0" smtClean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rPr>
                    <a:t>тыс. </a:t>
                  </a:r>
                  <a:r>
                    <a:rPr lang="ru-RU" sz="1200" dirty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rPr>
                    <a:t>руб.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1096996" y="4816792"/>
                  <a:ext cx="1433947" cy="424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800" b="1" dirty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rPr>
                    <a:t>Дотации</a:t>
                  </a:r>
                </a:p>
              </p:txBody>
            </p:sp>
          </p:grpSp>
          <p:grpSp>
            <p:nvGrpSpPr>
              <p:cNvPr id="71" name="Группа 70"/>
              <p:cNvGrpSpPr/>
              <p:nvPr/>
            </p:nvGrpSpPr>
            <p:grpSpPr>
              <a:xfrm>
                <a:off x="400221" y="5244351"/>
                <a:ext cx="2130722" cy="535531"/>
                <a:chOff x="400221" y="5244351"/>
                <a:chExt cx="2130722" cy="535531"/>
              </a:xfrm>
            </p:grpSpPr>
            <p:sp>
              <p:nvSpPr>
                <p:cNvPr id="29" name="Прямоугольник 28"/>
                <p:cNvSpPr/>
                <p:nvPr/>
              </p:nvSpPr>
              <p:spPr>
                <a:xfrm>
                  <a:off x="481877" y="5257569"/>
                  <a:ext cx="1911929" cy="38564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Нашивка 29"/>
                <p:cNvSpPr/>
                <p:nvPr/>
              </p:nvSpPr>
              <p:spPr>
                <a:xfrm>
                  <a:off x="400221" y="5257569"/>
                  <a:ext cx="134846" cy="385643"/>
                </a:xfrm>
                <a:prstGeom prst="chevron">
                  <a:avLst/>
                </a:prstGeom>
                <a:solidFill>
                  <a:srgbClr val="FF99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481876" y="5244351"/>
                  <a:ext cx="955964" cy="535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ru-RU" sz="1200" b="1" dirty="0" smtClean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rPr>
                    <a:t>130 993,8</a:t>
                  </a:r>
                  <a:endParaRPr lang="ru-RU" sz="1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lnSpc>
                      <a:spcPct val="120000"/>
                    </a:lnSpc>
                  </a:pPr>
                  <a:r>
                    <a:rPr lang="ru-RU" sz="1200" dirty="0" smtClean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rPr>
                    <a:t>тыс. </a:t>
                  </a:r>
                  <a:r>
                    <a:rPr lang="ru-RU" sz="1200" dirty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rPr>
                    <a:t>руб.</a:t>
                  </a: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1096996" y="5310280"/>
                  <a:ext cx="1433947" cy="424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800" b="1" dirty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rPr>
                    <a:t>Субсидии</a:t>
                  </a:r>
                </a:p>
              </p:txBody>
            </p:sp>
          </p:grpSp>
        </p:grpSp>
      </p:grpSp>
      <p:grpSp>
        <p:nvGrpSpPr>
          <p:cNvPr id="7" name="Группа 6"/>
          <p:cNvGrpSpPr/>
          <p:nvPr/>
        </p:nvGrpSpPr>
        <p:grpSpPr>
          <a:xfrm>
            <a:off x="3189697" y="1038853"/>
            <a:ext cx="3548985" cy="3604768"/>
            <a:chOff x="2804192" y="2337551"/>
            <a:chExt cx="3548985" cy="3604768"/>
          </a:xfrm>
        </p:grpSpPr>
        <p:graphicFrame>
          <p:nvGraphicFramePr>
            <p:cNvPr id="33" name="Диаграмма 32"/>
            <p:cNvGraphicFramePr/>
            <p:nvPr>
              <p:extLst>
                <p:ext uri="{D42A27DB-BD31-4B8C-83A1-F6EECF244321}">
                  <p14:modId xmlns:p14="http://schemas.microsoft.com/office/powerpoint/2010/main" xmlns="" val="384633654"/>
                </p:ext>
              </p:extLst>
            </p:nvPr>
          </p:nvGraphicFramePr>
          <p:xfrm>
            <a:off x="2804192" y="2337551"/>
            <a:ext cx="3548985" cy="22535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68" name="Группа 67"/>
            <p:cNvGrpSpPr/>
            <p:nvPr/>
          </p:nvGrpSpPr>
          <p:grpSpPr>
            <a:xfrm>
              <a:off x="3400426" y="4431121"/>
              <a:ext cx="2695575" cy="1511198"/>
              <a:chOff x="2706250" y="4288245"/>
              <a:chExt cx="2235669" cy="1511199"/>
            </a:xfrm>
          </p:grpSpPr>
          <p:grpSp>
            <p:nvGrpSpPr>
              <p:cNvPr id="65" name="Группа 64"/>
              <p:cNvGrpSpPr/>
              <p:nvPr/>
            </p:nvGrpSpPr>
            <p:grpSpPr>
              <a:xfrm>
                <a:off x="2706250" y="4288245"/>
                <a:ext cx="2235669" cy="535531"/>
                <a:chOff x="2706250" y="4288245"/>
                <a:chExt cx="2235669" cy="535531"/>
              </a:xfrm>
            </p:grpSpPr>
            <p:sp>
              <p:nvSpPr>
                <p:cNvPr id="34" name="Прямоугольник 33"/>
                <p:cNvSpPr/>
                <p:nvPr/>
              </p:nvSpPr>
              <p:spPr>
                <a:xfrm>
                  <a:off x="2839803" y="4301463"/>
                  <a:ext cx="1911929" cy="38564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5" name="Нашивка 34"/>
                <p:cNvSpPr/>
                <p:nvPr/>
              </p:nvSpPr>
              <p:spPr>
                <a:xfrm>
                  <a:off x="2706250" y="4301463"/>
                  <a:ext cx="189597" cy="385643"/>
                </a:xfrm>
                <a:prstGeom prst="chevron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2839801" y="4288245"/>
                  <a:ext cx="955964" cy="535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ru-RU" sz="1200" b="1" dirty="0" smtClean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rPr>
                    <a:t>355 268,8</a:t>
                  </a:r>
                  <a:endParaRPr lang="ru-RU" sz="1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lnSpc>
                      <a:spcPct val="120000"/>
                    </a:lnSpc>
                  </a:pPr>
                  <a:r>
                    <a:rPr lang="ru-RU" sz="1200" dirty="0" smtClean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rPr>
                    <a:t>тыс. </a:t>
                  </a:r>
                  <a:r>
                    <a:rPr lang="ru-RU" sz="1200" dirty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rPr>
                    <a:t>руб.</a:t>
                  </a: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3507972" y="4354179"/>
                  <a:ext cx="1433947" cy="424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ru-RU" sz="1800" b="1" dirty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rPr>
                    <a:t>Субвенции</a:t>
                  </a:r>
                </a:p>
              </p:txBody>
            </p:sp>
          </p:grpSp>
          <p:grpSp>
            <p:nvGrpSpPr>
              <p:cNvPr id="66" name="Группа 65"/>
              <p:cNvGrpSpPr/>
              <p:nvPr/>
            </p:nvGrpSpPr>
            <p:grpSpPr>
              <a:xfrm>
                <a:off x="2722050" y="4770423"/>
                <a:ext cx="2029682" cy="535531"/>
                <a:chOff x="2722050" y="4770423"/>
                <a:chExt cx="2029682" cy="535531"/>
              </a:xfrm>
            </p:grpSpPr>
            <p:sp>
              <p:nvSpPr>
                <p:cNvPr id="38" name="Прямоугольник 37"/>
                <p:cNvSpPr/>
                <p:nvPr/>
              </p:nvSpPr>
              <p:spPr>
                <a:xfrm>
                  <a:off x="2839803" y="4783641"/>
                  <a:ext cx="1911929" cy="38564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9" name="Нашивка 38"/>
                <p:cNvSpPr/>
                <p:nvPr/>
              </p:nvSpPr>
              <p:spPr>
                <a:xfrm>
                  <a:off x="2722050" y="4783641"/>
                  <a:ext cx="165899" cy="385643"/>
                </a:xfrm>
                <a:prstGeom prst="chevron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2839801" y="4770423"/>
                  <a:ext cx="955964" cy="535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ru-RU" sz="1200" b="1" dirty="0" smtClean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rPr>
                    <a:t>209 070,9</a:t>
                  </a:r>
                  <a:endParaRPr lang="ru-RU" sz="1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lnSpc>
                      <a:spcPct val="120000"/>
                    </a:lnSpc>
                  </a:pPr>
                  <a:r>
                    <a:rPr lang="ru-RU" sz="1200" dirty="0" smtClean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rPr>
                    <a:t>тыс. </a:t>
                  </a:r>
                  <a:r>
                    <a:rPr lang="ru-RU" sz="1200" dirty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rPr>
                    <a:t>руб.</a:t>
                  </a: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3225824" y="4807781"/>
                  <a:ext cx="1433947" cy="424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800" b="1" dirty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rPr>
                    <a:t>Дотации</a:t>
                  </a:r>
                </a:p>
              </p:txBody>
            </p:sp>
          </p:grpSp>
          <p:grpSp>
            <p:nvGrpSpPr>
              <p:cNvPr id="67" name="Группа 66"/>
              <p:cNvGrpSpPr/>
              <p:nvPr/>
            </p:nvGrpSpPr>
            <p:grpSpPr>
              <a:xfrm>
                <a:off x="2734446" y="5263913"/>
                <a:ext cx="2017286" cy="535531"/>
                <a:chOff x="2734446" y="5263913"/>
                <a:chExt cx="2017286" cy="535531"/>
              </a:xfrm>
            </p:grpSpPr>
            <p:sp>
              <p:nvSpPr>
                <p:cNvPr id="42" name="Прямоугольник 41"/>
                <p:cNvSpPr/>
                <p:nvPr/>
              </p:nvSpPr>
              <p:spPr>
                <a:xfrm>
                  <a:off x="2839803" y="5277131"/>
                  <a:ext cx="1911929" cy="38564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3" name="Нашивка 42"/>
                <p:cNvSpPr/>
                <p:nvPr/>
              </p:nvSpPr>
              <p:spPr>
                <a:xfrm>
                  <a:off x="2734446" y="5277131"/>
                  <a:ext cx="153502" cy="385643"/>
                </a:xfrm>
                <a:prstGeom prst="chevron">
                  <a:avLst/>
                </a:prstGeom>
                <a:solidFill>
                  <a:srgbClr val="FF99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2839801" y="5263913"/>
                  <a:ext cx="955964" cy="535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ru-RU" sz="1200" b="1" dirty="0" smtClean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rPr>
                    <a:t>177 223,8</a:t>
                  </a:r>
                  <a:endParaRPr lang="ru-RU" sz="1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lnSpc>
                      <a:spcPct val="120000"/>
                    </a:lnSpc>
                  </a:pPr>
                  <a:r>
                    <a:rPr lang="ru-RU" sz="1200" dirty="0" smtClean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rPr>
                    <a:t>тыс. </a:t>
                  </a:r>
                  <a:r>
                    <a:rPr lang="ru-RU" sz="1200" dirty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rPr>
                    <a:t>руб.</a:t>
                  </a: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3273224" y="5329845"/>
                  <a:ext cx="1433947" cy="424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800" b="1" dirty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rPr>
                    <a:t>Субсидии</a:t>
                  </a:r>
                </a:p>
              </p:txBody>
            </p:sp>
          </p:grpSp>
        </p:grpSp>
      </p:grpSp>
      <p:sp>
        <p:nvSpPr>
          <p:cNvPr id="63" name="TextBox 62"/>
          <p:cNvSpPr txBox="1"/>
          <p:nvPr/>
        </p:nvSpPr>
        <p:spPr>
          <a:xfrm>
            <a:off x="3706312" y="617156"/>
            <a:ext cx="2543175" cy="613459"/>
          </a:xfrm>
          <a:prstGeom prst="downArrow">
            <a:avLst/>
          </a:prstGeom>
          <a:solidFill>
            <a:srgbClr val="0099CC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3" tIns="45716" rIns="91433" bIns="45716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14376" y="624712"/>
            <a:ext cx="2543175" cy="613459"/>
          </a:xfrm>
          <a:prstGeom prst="downArrow">
            <a:avLst/>
          </a:prstGeom>
          <a:solidFill>
            <a:srgbClr val="0099CC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3" tIns="45716" rIns="91433" bIns="45716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6019800" y="1048691"/>
            <a:ext cx="3702050" cy="3846479"/>
            <a:chOff x="5824246" y="2068856"/>
            <a:chExt cx="3702050" cy="3846479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5824246" y="2068856"/>
              <a:ext cx="3702050" cy="3487052"/>
              <a:chOff x="5828747" y="2369265"/>
              <a:chExt cx="3702050" cy="3487052"/>
            </a:xfrm>
          </p:grpSpPr>
          <p:graphicFrame>
            <p:nvGraphicFramePr>
              <p:cNvPr id="46" name="Диаграмма 45"/>
              <p:cNvGraphicFramePr/>
              <p:nvPr>
                <p:extLst>
                  <p:ext uri="{D42A27DB-BD31-4B8C-83A1-F6EECF244321}">
                    <p14:modId xmlns:p14="http://schemas.microsoft.com/office/powerpoint/2010/main" xmlns="" val="3218888071"/>
                  </p:ext>
                </p:extLst>
              </p:nvPr>
            </p:nvGraphicFramePr>
            <p:xfrm>
              <a:off x="5828747" y="2369265"/>
              <a:ext cx="3702050" cy="221932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pSp>
            <p:nvGrpSpPr>
              <p:cNvPr id="62" name="Группа 61"/>
              <p:cNvGrpSpPr/>
              <p:nvPr/>
            </p:nvGrpSpPr>
            <p:grpSpPr>
              <a:xfrm>
                <a:off x="6491011" y="4363638"/>
                <a:ext cx="2533437" cy="1492679"/>
                <a:chOff x="7017715" y="4209832"/>
                <a:chExt cx="1993588" cy="1566123"/>
              </a:xfrm>
            </p:grpSpPr>
            <p:grpSp>
              <p:nvGrpSpPr>
                <p:cNvPr id="59" name="Группа 58"/>
                <p:cNvGrpSpPr/>
                <p:nvPr/>
              </p:nvGrpSpPr>
              <p:grpSpPr>
                <a:xfrm>
                  <a:off x="7017715" y="4209832"/>
                  <a:ext cx="1993588" cy="535531"/>
                  <a:chOff x="5046040" y="4247932"/>
                  <a:chExt cx="1993588" cy="535531"/>
                </a:xfrm>
              </p:grpSpPr>
              <p:sp>
                <p:nvSpPr>
                  <p:cNvPr id="47" name="Прямоугольник 46"/>
                  <p:cNvSpPr/>
                  <p:nvPr/>
                </p:nvSpPr>
                <p:spPr>
                  <a:xfrm>
                    <a:off x="5127699" y="4291132"/>
                    <a:ext cx="1911929" cy="38564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3200" dirty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8" name="Нашивка 47"/>
                  <p:cNvSpPr/>
                  <p:nvPr/>
                </p:nvSpPr>
                <p:spPr>
                  <a:xfrm>
                    <a:off x="5046040" y="4291132"/>
                    <a:ext cx="140382" cy="385643"/>
                  </a:xfrm>
                  <a:prstGeom prst="chevron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3200" dirty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5150183" y="4247932"/>
                    <a:ext cx="955963" cy="5355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378 820,0</a:t>
                    </a:r>
                  </a:p>
                  <a:p>
                    <a:pPr>
                      <a:lnSpc>
                        <a:spcPct val="120000"/>
                      </a:lnSpc>
                    </a:pPr>
                    <a:r>
                      <a:rPr lang="ru-RU" sz="12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тыс. </a:t>
                    </a:r>
                    <a:r>
                      <a: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руб.</a:t>
                    </a:r>
                  </a:p>
                </p:txBody>
              </p: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5753724" y="4284822"/>
                    <a:ext cx="1104153" cy="424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ru-RU" sz="18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Субвенции</a:t>
                    </a:r>
                    <a:endParaRPr lang="ru-RU" sz="1800" b="1" dirty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60" name="Группа 59"/>
                <p:cNvGrpSpPr/>
                <p:nvPr/>
              </p:nvGrpSpPr>
              <p:grpSpPr>
                <a:xfrm>
                  <a:off x="7017715" y="4642042"/>
                  <a:ext cx="1993588" cy="535531"/>
                  <a:chOff x="5046040" y="4680142"/>
                  <a:chExt cx="1993588" cy="535531"/>
                </a:xfrm>
              </p:grpSpPr>
              <p:sp>
                <p:nvSpPr>
                  <p:cNvPr id="51" name="Прямоугольник 50"/>
                  <p:cNvSpPr/>
                  <p:nvPr/>
                </p:nvSpPr>
                <p:spPr>
                  <a:xfrm>
                    <a:off x="5127699" y="4773308"/>
                    <a:ext cx="1911929" cy="38564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3200" dirty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2" name="Нашивка 51"/>
                  <p:cNvSpPr/>
                  <p:nvPr/>
                </p:nvSpPr>
                <p:spPr>
                  <a:xfrm>
                    <a:off x="5046040" y="4773309"/>
                    <a:ext cx="147877" cy="385643"/>
                  </a:xfrm>
                  <a:prstGeom prst="chevron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3200" dirty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5150183" y="4680142"/>
                    <a:ext cx="955963" cy="5355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203 799,0</a:t>
                    </a:r>
                    <a:endParaRPr lang="ru-RU" sz="1200" b="1" dirty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>
                      <a:lnSpc>
                        <a:spcPct val="120000"/>
                      </a:lnSpc>
                    </a:pPr>
                    <a:r>
                      <a:rPr lang="ru-RU" sz="12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тыс. </a:t>
                    </a:r>
                    <a:r>
                      <a: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руб.</a:t>
                    </a:r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718590" y="4738892"/>
                    <a:ext cx="1105891" cy="424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20000"/>
                      </a:lnSpc>
                    </a:pPr>
                    <a:r>
                      <a: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Дотации</a:t>
                    </a:r>
                  </a:p>
                </p:txBody>
              </p:sp>
            </p:grpSp>
            <p:grpSp>
              <p:nvGrpSpPr>
                <p:cNvPr id="61" name="Группа 60"/>
                <p:cNvGrpSpPr/>
                <p:nvPr/>
              </p:nvGrpSpPr>
              <p:grpSpPr>
                <a:xfrm>
                  <a:off x="7038171" y="5140384"/>
                  <a:ext cx="1963607" cy="635571"/>
                  <a:chOff x="5076021" y="5149909"/>
                  <a:chExt cx="1963607" cy="635571"/>
                </a:xfrm>
              </p:grpSpPr>
              <p:sp>
                <p:nvSpPr>
                  <p:cNvPr id="55" name="Прямоугольник 54"/>
                  <p:cNvSpPr/>
                  <p:nvPr/>
                </p:nvSpPr>
                <p:spPr>
                  <a:xfrm>
                    <a:off x="5127699" y="5266799"/>
                    <a:ext cx="1911929" cy="38564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3200" dirty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6" name="Нашивка 55"/>
                  <p:cNvSpPr/>
                  <p:nvPr/>
                </p:nvSpPr>
                <p:spPr>
                  <a:xfrm>
                    <a:off x="5076021" y="5226825"/>
                    <a:ext cx="142411" cy="385643"/>
                  </a:xfrm>
                  <a:prstGeom prst="chevron">
                    <a:avLst/>
                  </a:prstGeom>
                  <a:solidFill>
                    <a:srgbClr val="FF99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3200" dirty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5187659" y="5223599"/>
                    <a:ext cx="1745702" cy="56188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211 146,5</a:t>
                    </a:r>
                  </a:p>
                  <a:p>
                    <a:pPr>
                      <a:lnSpc>
                        <a:spcPct val="120000"/>
                      </a:lnSpc>
                    </a:pPr>
                    <a:r>
                      <a:rPr lang="ru-RU" sz="12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тыс. </a:t>
                    </a:r>
                    <a:r>
                      <a: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руб</a:t>
                    </a:r>
                    <a:r>
                      <a:rPr lang="ru-RU" sz="12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   </a:t>
                    </a:r>
                    <a:endParaRPr lang="ru-RU" sz="1200" dirty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574055" y="5149909"/>
                    <a:ext cx="1433946" cy="424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20000"/>
                      </a:lnSpc>
                    </a:pPr>
                    <a:r>
                      <a: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Субсидии</a:t>
                    </a:r>
                  </a:p>
                </p:txBody>
              </p:sp>
            </p:grpSp>
          </p:grpSp>
        </p:grpSp>
        <p:sp>
          <p:nvSpPr>
            <p:cNvPr id="73" name="Нашивка 72"/>
            <p:cNvSpPr/>
            <p:nvPr/>
          </p:nvSpPr>
          <p:spPr>
            <a:xfrm>
              <a:off x="6529096" y="5428637"/>
              <a:ext cx="180975" cy="367558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683827" y="5453670"/>
              <a:ext cx="1214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3 884,0 </a:t>
              </a:r>
            </a:p>
            <a:p>
              <a:r>
                <a:rPr lang="ru-RU" sz="1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тыс. </a:t>
              </a:r>
              <a:r>
                <a:rPr lang="ru-RU" sz="1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руб.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209764" y="5407848"/>
              <a:ext cx="1822248" cy="404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ru-RU" sz="1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Иные МБТ</a:t>
              </a:r>
              <a:endPara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6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77" name="Вертикальный свиток 76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" name="Рисунок 77" descr="герб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pSp>
        <p:nvGrpSpPr>
          <p:cNvPr id="90" name="Группа 89"/>
          <p:cNvGrpSpPr/>
          <p:nvPr/>
        </p:nvGrpSpPr>
        <p:grpSpPr>
          <a:xfrm>
            <a:off x="734226" y="4638675"/>
            <a:ext cx="2799549" cy="1156982"/>
            <a:chOff x="638976" y="4638675"/>
            <a:chExt cx="2799549" cy="1156982"/>
          </a:xfrm>
        </p:grpSpPr>
        <p:sp>
          <p:nvSpPr>
            <p:cNvPr id="9" name="TextBox 8"/>
            <p:cNvSpPr txBox="1"/>
            <p:nvPr/>
          </p:nvSpPr>
          <p:spPr>
            <a:xfrm>
              <a:off x="638976" y="4712886"/>
              <a:ext cx="1142200" cy="1027966"/>
            </a:xfrm>
            <a:prstGeom prst="rect">
              <a:avLst/>
            </a:prstGeom>
            <a:noFill/>
          </p:spPr>
          <p:txBody>
            <a:bodyPr wrap="square" lIns="91433" tIns="45716" rIns="91433" bIns="45716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736 677,9 </a:t>
              </a:r>
            </a:p>
            <a:p>
              <a:pPr algn="ctr">
                <a:lnSpc>
                  <a:spcPct val="120000"/>
                </a:lnSpc>
              </a:pPr>
              <a:r>
                <a:rPr lang="ru-RU" sz="105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тыс.руб.                 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170000"/>
                </a:lnSpc>
              </a:pPr>
              <a:r>
                <a:rPr lang="ru-RU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78,4 %</a:t>
              </a:r>
              <a:endParaRPr lang="ru-RU" sz="1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2" name="Прямая соединительная линия 81"/>
            <p:cNvCxnSpPr/>
            <p:nvPr/>
          </p:nvCxnSpPr>
          <p:spPr>
            <a:xfrm>
              <a:off x="752475" y="4638675"/>
              <a:ext cx="236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1419225" y="4646211"/>
              <a:ext cx="2019300" cy="646323"/>
            </a:xfrm>
            <a:prstGeom prst="rect">
              <a:avLst/>
            </a:prstGeom>
            <a:noFill/>
          </p:spPr>
          <p:txBody>
            <a:bodyPr wrap="square" lIns="91433" tIns="45716" rIns="91433" bIns="45716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rgbClr val="333333"/>
                  </a:solidFill>
                  <a:latin typeface="Times New Roman" pitchFamily="18" charset="0"/>
                  <a:cs typeface="Times New Roman" pitchFamily="18" charset="0"/>
                </a:rPr>
                <a:t>общий</a:t>
              </a:r>
              <a:r>
                <a:rPr lang="ru-RU" sz="105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 sz="1200" dirty="0" smtClean="0">
                  <a:solidFill>
                    <a:srgbClr val="333333"/>
                  </a:solidFill>
                  <a:latin typeface="Times New Roman" pitchFamily="18" charset="0"/>
                  <a:cs typeface="Times New Roman" pitchFamily="18" charset="0"/>
                </a:rPr>
                <a:t>бъем</a:t>
              </a:r>
              <a:r>
                <a:rPr lang="ru-RU" sz="105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межбюджетных                                                      поступлений</a:t>
              </a:r>
              <a:endParaRPr lang="ru-RU" sz="1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819275" y="5334000"/>
              <a:ext cx="1238250" cy="461657"/>
            </a:xfrm>
            <a:prstGeom prst="rect">
              <a:avLst/>
            </a:prstGeom>
            <a:noFill/>
          </p:spPr>
          <p:txBody>
            <a:bodyPr wrap="square" lIns="91433" tIns="45716" rIns="91433" bIns="45716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rgbClr val="333333"/>
                  </a:solidFill>
                  <a:latin typeface="Times New Roman" pitchFamily="18" charset="0"/>
                  <a:cs typeface="Times New Roman" pitchFamily="18" charset="0"/>
                </a:rPr>
                <a:t>в общем объеме доходов</a:t>
              </a:r>
            </a:p>
          </p:txBody>
        </p:sp>
        <p:grpSp>
          <p:nvGrpSpPr>
            <p:cNvPr id="89" name="Группа 88"/>
            <p:cNvGrpSpPr/>
            <p:nvPr/>
          </p:nvGrpSpPr>
          <p:grpSpPr>
            <a:xfrm>
              <a:off x="647701" y="5132621"/>
              <a:ext cx="299810" cy="372830"/>
              <a:chOff x="685801" y="5142146"/>
              <a:chExt cx="299810" cy="372830"/>
            </a:xfrm>
          </p:grpSpPr>
          <p:sp>
            <p:nvSpPr>
              <p:cNvPr id="86" name="Нашивка 85"/>
              <p:cNvSpPr/>
              <p:nvPr/>
            </p:nvSpPr>
            <p:spPr>
              <a:xfrm>
                <a:off x="685801" y="5142146"/>
                <a:ext cx="175986" cy="372830"/>
              </a:xfrm>
              <a:prstGeom prst="chevron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7" name="Нашивка 86"/>
              <p:cNvSpPr/>
              <p:nvPr/>
            </p:nvSpPr>
            <p:spPr>
              <a:xfrm>
                <a:off x="762000" y="5148074"/>
                <a:ext cx="166461" cy="366902"/>
              </a:xfrm>
              <a:prstGeom prst="chevron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8" name="Нашивка 87"/>
              <p:cNvSpPr/>
              <p:nvPr/>
            </p:nvSpPr>
            <p:spPr>
              <a:xfrm>
                <a:off x="847724" y="5146264"/>
                <a:ext cx="137887" cy="368712"/>
              </a:xfrm>
              <a:prstGeom prst="chevron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91" name="Группа 90"/>
          <p:cNvGrpSpPr/>
          <p:nvPr/>
        </p:nvGrpSpPr>
        <p:grpSpPr>
          <a:xfrm>
            <a:off x="3601251" y="4648200"/>
            <a:ext cx="2799549" cy="1156982"/>
            <a:chOff x="638976" y="4638675"/>
            <a:chExt cx="2799549" cy="1156982"/>
          </a:xfrm>
        </p:grpSpPr>
        <p:sp>
          <p:nvSpPr>
            <p:cNvPr id="92" name="TextBox 91"/>
            <p:cNvSpPr txBox="1"/>
            <p:nvPr/>
          </p:nvSpPr>
          <p:spPr>
            <a:xfrm>
              <a:off x="638976" y="4712886"/>
              <a:ext cx="1142200" cy="1027966"/>
            </a:xfrm>
            <a:prstGeom prst="rect">
              <a:avLst/>
            </a:prstGeom>
            <a:noFill/>
          </p:spPr>
          <p:txBody>
            <a:bodyPr wrap="square" lIns="91433" tIns="45716" rIns="91433" bIns="45716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741 563,5</a:t>
              </a:r>
            </a:p>
            <a:p>
              <a:pPr algn="ctr">
                <a:lnSpc>
                  <a:spcPct val="120000"/>
                </a:lnSpc>
              </a:pPr>
              <a:r>
                <a:rPr lang="ru-RU" sz="105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тыс.руб.                 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170000"/>
                </a:lnSpc>
              </a:pPr>
              <a:r>
                <a:rPr lang="ru-RU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77,8 %</a:t>
              </a:r>
              <a:endParaRPr lang="ru-RU" sz="1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3" name="Прямая соединительная линия 92"/>
            <p:cNvCxnSpPr/>
            <p:nvPr/>
          </p:nvCxnSpPr>
          <p:spPr>
            <a:xfrm>
              <a:off x="752475" y="4638675"/>
              <a:ext cx="236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1419225" y="4646211"/>
              <a:ext cx="2019300" cy="646323"/>
            </a:xfrm>
            <a:prstGeom prst="rect">
              <a:avLst/>
            </a:prstGeom>
            <a:noFill/>
          </p:spPr>
          <p:txBody>
            <a:bodyPr wrap="square" lIns="91433" tIns="45716" rIns="91433" bIns="45716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rgbClr val="333333"/>
                  </a:solidFill>
                  <a:latin typeface="Times New Roman" pitchFamily="18" charset="0"/>
                  <a:cs typeface="Times New Roman" pitchFamily="18" charset="0"/>
                </a:rPr>
                <a:t>общий</a:t>
              </a:r>
              <a:r>
                <a:rPr lang="ru-RU" sz="105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 sz="1200" dirty="0" smtClean="0">
                  <a:solidFill>
                    <a:srgbClr val="333333"/>
                  </a:solidFill>
                  <a:latin typeface="Times New Roman" pitchFamily="18" charset="0"/>
                  <a:cs typeface="Times New Roman" pitchFamily="18" charset="0"/>
                </a:rPr>
                <a:t>бъем</a:t>
              </a:r>
              <a:r>
                <a:rPr lang="ru-RU" sz="105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межбюджетных                                                      поступлений</a:t>
              </a:r>
              <a:endParaRPr lang="ru-RU" sz="1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819275" y="5334000"/>
              <a:ext cx="1238250" cy="461657"/>
            </a:xfrm>
            <a:prstGeom prst="rect">
              <a:avLst/>
            </a:prstGeom>
            <a:noFill/>
          </p:spPr>
          <p:txBody>
            <a:bodyPr wrap="square" lIns="91433" tIns="45716" rIns="91433" bIns="45716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rgbClr val="333333"/>
                  </a:solidFill>
                  <a:latin typeface="Times New Roman" pitchFamily="18" charset="0"/>
                  <a:cs typeface="Times New Roman" pitchFamily="18" charset="0"/>
                </a:rPr>
                <a:t>в общем объеме доходов</a:t>
              </a:r>
            </a:p>
          </p:txBody>
        </p:sp>
        <p:grpSp>
          <p:nvGrpSpPr>
            <p:cNvPr id="96" name="Группа 88"/>
            <p:cNvGrpSpPr/>
            <p:nvPr/>
          </p:nvGrpSpPr>
          <p:grpSpPr>
            <a:xfrm>
              <a:off x="647701" y="5132621"/>
              <a:ext cx="299810" cy="372830"/>
              <a:chOff x="685801" y="5142146"/>
              <a:chExt cx="299810" cy="372830"/>
            </a:xfrm>
          </p:grpSpPr>
          <p:sp>
            <p:nvSpPr>
              <p:cNvPr id="97" name="Нашивка 96"/>
              <p:cNvSpPr/>
              <p:nvPr/>
            </p:nvSpPr>
            <p:spPr>
              <a:xfrm>
                <a:off x="685801" y="5142146"/>
                <a:ext cx="175986" cy="372830"/>
              </a:xfrm>
              <a:prstGeom prst="chevron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8" name="Нашивка 97"/>
              <p:cNvSpPr/>
              <p:nvPr/>
            </p:nvSpPr>
            <p:spPr>
              <a:xfrm>
                <a:off x="762000" y="5148074"/>
                <a:ext cx="166461" cy="366902"/>
              </a:xfrm>
              <a:prstGeom prst="chevron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9" name="Нашивка 98"/>
              <p:cNvSpPr/>
              <p:nvPr/>
            </p:nvSpPr>
            <p:spPr>
              <a:xfrm>
                <a:off x="847724" y="5146264"/>
                <a:ext cx="137887" cy="368712"/>
              </a:xfrm>
              <a:prstGeom prst="chevron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00" name="Группа 99"/>
          <p:cNvGrpSpPr/>
          <p:nvPr/>
        </p:nvGrpSpPr>
        <p:grpSpPr>
          <a:xfrm>
            <a:off x="6554001" y="4838700"/>
            <a:ext cx="2799549" cy="1156982"/>
            <a:chOff x="638976" y="4638675"/>
            <a:chExt cx="2799549" cy="1156982"/>
          </a:xfrm>
        </p:grpSpPr>
        <p:sp>
          <p:nvSpPr>
            <p:cNvPr id="101" name="TextBox 100"/>
            <p:cNvSpPr txBox="1"/>
            <p:nvPr/>
          </p:nvSpPr>
          <p:spPr>
            <a:xfrm>
              <a:off x="638976" y="4712886"/>
              <a:ext cx="1142200" cy="1027966"/>
            </a:xfrm>
            <a:prstGeom prst="rect">
              <a:avLst/>
            </a:prstGeom>
            <a:noFill/>
          </p:spPr>
          <p:txBody>
            <a:bodyPr wrap="square" lIns="91433" tIns="45716" rIns="91433" bIns="45716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797 649,6</a:t>
              </a:r>
            </a:p>
            <a:p>
              <a:pPr algn="ctr">
                <a:lnSpc>
                  <a:spcPct val="120000"/>
                </a:lnSpc>
              </a:pPr>
              <a:r>
                <a:rPr lang="ru-RU" sz="105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тыс.руб.                 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170000"/>
                </a:lnSpc>
              </a:pPr>
              <a:r>
                <a:rPr lang="ru-RU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  79,5 %</a:t>
              </a:r>
              <a:endParaRPr lang="ru-RU" sz="1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2" name="Прямая соединительная линия 101"/>
            <p:cNvCxnSpPr/>
            <p:nvPr/>
          </p:nvCxnSpPr>
          <p:spPr>
            <a:xfrm>
              <a:off x="752475" y="4638675"/>
              <a:ext cx="236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1419225" y="4646211"/>
              <a:ext cx="2019300" cy="646323"/>
            </a:xfrm>
            <a:prstGeom prst="rect">
              <a:avLst/>
            </a:prstGeom>
            <a:noFill/>
          </p:spPr>
          <p:txBody>
            <a:bodyPr wrap="square" lIns="91433" tIns="45716" rIns="91433" bIns="45716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rgbClr val="333333"/>
                  </a:solidFill>
                  <a:latin typeface="Times New Roman" pitchFamily="18" charset="0"/>
                  <a:cs typeface="Times New Roman" pitchFamily="18" charset="0"/>
                </a:rPr>
                <a:t>общий</a:t>
              </a:r>
              <a:r>
                <a:rPr lang="ru-RU" sz="105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 sz="1200" dirty="0" smtClean="0">
                  <a:solidFill>
                    <a:srgbClr val="333333"/>
                  </a:solidFill>
                  <a:latin typeface="Times New Roman" pitchFamily="18" charset="0"/>
                  <a:cs typeface="Times New Roman" pitchFamily="18" charset="0"/>
                </a:rPr>
                <a:t>бъем</a:t>
              </a:r>
              <a:r>
                <a:rPr lang="ru-RU" sz="105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межбюджетных                                                      поступлений</a:t>
              </a:r>
              <a:endParaRPr lang="ru-RU" sz="1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819275" y="5334000"/>
              <a:ext cx="1238250" cy="461657"/>
            </a:xfrm>
            <a:prstGeom prst="rect">
              <a:avLst/>
            </a:prstGeom>
            <a:noFill/>
          </p:spPr>
          <p:txBody>
            <a:bodyPr wrap="square" lIns="91433" tIns="45716" rIns="91433" bIns="45716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rgbClr val="333333"/>
                  </a:solidFill>
                  <a:latin typeface="Times New Roman" pitchFamily="18" charset="0"/>
                  <a:cs typeface="Times New Roman" pitchFamily="18" charset="0"/>
                </a:rPr>
                <a:t>в общем объеме доходов</a:t>
              </a:r>
            </a:p>
          </p:txBody>
        </p:sp>
        <p:grpSp>
          <p:nvGrpSpPr>
            <p:cNvPr id="105" name="Группа 88"/>
            <p:cNvGrpSpPr/>
            <p:nvPr/>
          </p:nvGrpSpPr>
          <p:grpSpPr>
            <a:xfrm>
              <a:off x="647701" y="5132621"/>
              <a:ext cx="299810" cy="372830"/>
              <a:chOff x="685801" y="5142146"/>
              <a:chExt cx="299810" cy="372830"/>
            </a:xfrm>
          </p:grpSpPr>
          <p:sp>
            <p:nvSpPr>
              <p:cNvPr id="106" name="Нашивка 105"/>
              <p:cNvSpPr/>
              <p:nvPr/>
            </p:nvSpPr>
            <p:spPr>
              <a:xfrm>
                <a:off x="685801" y="5142146"/>
                <a:ext cx="175986" cy="372830"/>
              </a:xfrm>
              <a:prstGeom prst="chevron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7" name="Нашивка 106"/>
              <p:cNvSpPr/>
              <p:nvPr/>
            </p:nvSpPr>
            <p:spPr>
              <a:xfrm>
                <a:off x="762000" y="5148074"/>
                <a:ext cx="166461" cy="366902"/>
              </a:xfrm>
              <a:prstGeom prst="chevron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8" name="Нашивка 107"/>
              <p:cNvSpPr/>
              <p:nvPr/>
            </p:nvSpPr>
            <p:spPr>
              <a:xfrm>
                <a:off x="847724" y="5146264"/>
                <a:ext cx="137887" cy="368712"/>
              </a:xfrm>
              <a:prstGeom prst="chevron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09" name="Нашивка 108"/>
          <p:cNvSpPr/>
          <p:nvPr/>
        </p:nvSpPr>
        <p:spPr>
          <a:xfrm>
            <a:off x="6781800" y="5332397"/>
            <a:ext cx="152400" cy="373078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404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0"/>
            <a:ext cx="8749665" cy="672598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и динамика доходов бюджета муниципального района </a:t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«Усть-Цилемский»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1690940281"/>
              </p:ext>
            </p:extLst>
          </p:nvPr>
        </p:nvGraphicFramePr>
        <p:xfrm>
          <a:off x="695929" y="388866"/>
          <a:ext cx="8622216" cy="2993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768139" y="3362325"/>
          <a:ext cx="8535135" cy="275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04892" y="2221846"/>
            <a:ext cx="2329193" cy="1476196"/>
          </a:xfrm>
          <a:prstGeom prst="flowChartMultidocumen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1381" tIns="50690" rIns="101381" bIns="50690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Прогнозные показатели поступления налоговых и налоговых доходов </a:t>
            </a:r>
            <a:r>
              <a:rPr lang="ru-RU" sz="1000" dirty="0" smtClean="0"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сформированы на основании сведений, предоставленных главными администраторами доходов</a:t>
            </a:r>
            <a:endParaRPr lang="ru-RU" sz="1000" dirty="0">
              <a:solidFill>
                <a:srgbClr val="002060"/>
              </a:solidFill>
              <a:effectLst>
                <a:innerShdw blurRad="114300">
                  <a:prstClr val="black"/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98140" y="3832860"/>
            <a:ext cx="2329193" cy="2053947"/>
          </a:xfrm>
          <a:prstGeom prst="flowChartMultidocumen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1381" tIns="50690" rIns="101381" bIns="50690" rtlCol="0">
            <a:spAutoFit/>
          </a:bodyPr>
          <a:lstStyle/>
          <a:p>
            <a:pPr algn="just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Объем безвозмездных поступлений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от других бюджетов бюджетной системы Российской Федерации сформирован с учетом межбюджетных трансфертов из республиканского бюджета РК согласно проекту Закона о республиканском бюджете РК на 2020-2022 годы</a:t>
            </a:r>
            <a:endParaRPr lang="ru-RU" sz="1000" dirty="0">
              <a:solidFill>
                <a:srgbClr val="002060"/>
              </a:solidFill>
              <a:effectLst>
                <a:innerShdw blurRad="114300">
                  <a:prstClr val="black"/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0484" y="687260"/>
          <a:ext cx="4820666" cy="5376776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753616"/>
                <a:gridCol w="1943100"/>
                <a:gridCol w="1123950"/>
              </a:tblGrid>
              <a:tr h="503365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налога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Категории налогоплательщиков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Распределение по уровням бюджетов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</a:t>
                      </a:r>
                      <a:r>
                        <a:rPr lang="ru-RU" sz="105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доходы физических лиц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5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Физические лица</a:t>
                      </a:r>
                      <a:endParaRPr lang="ru-RU" sz="105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РБ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85</a:t>
                      </a:r>
                      <a:r>
                        <a:rPr lang="en-US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l"/>
                      <a:r>
                        <a:rPr lang="ru-RU" sz="105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Б-т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МР – 13%</a:t>
                      </a:r>
                    </a:p>
                    <a:p>
                      <a:pPr algn="l"/>
                      <a:r>
                        <a:rPr lang="ru-RU" sz="105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Б-т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СП – 2%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Акцизы</a:t>
                      </a:r>
                    </a:p>
                  </a:txBody>
                  <a:tcPr marL="48609" marR="48609" marT="54412" marB="54412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baseline="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Юридические лица</a:t>
                      </a:r>
                      <a:endParaRPr lang="ru-RU" sz="1050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</a:pPr>
                      <a:endParaRPr lang="ru-RU" sz="105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ФБ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12%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РБ – 88%</a:t>
                      </a:r>
                    </a:p>
                    <a:p>
                      <a:pPr algn="l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(0,7097%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в бюджет МР)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5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Субъекты малого и среднего предпринимательства</a:t>
                      </a:r>
                      <a:endParaRPr lang="ru-RU" sz="105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Б-т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МР –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100%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Упрощенная система налогообложения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5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Субъекты малого и среднего предпринимательства</a:t>
                      </a:r>
                      <a:endParaRPr lang="ru-RU" sz="105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РБ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50</a:t>
                      </a:r>
                      <a:r>
                        <a:rPr lang="en-US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l"/>
                      <a:r>
                        <a:rPr lang="ru-RU" sz="105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Б-т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МР – 50%</a:t>
                      </a:r>
                    </a:p>
                  </a:txBody>
                  <a:tcPr marL="97219" marR="97219" marT="54412" marB="54412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Налог,</a:t>
                      </a:r>
                      <a:r>
                        <a:rPr lang="ru-RU" sz="105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взимаемый в связи с применением патента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5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Субъекты малого и среднего предпринимательства</a:t>
                      </a:r>
                      <a:endParaRPr lang="ru-RU" sz="105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Б-т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МР –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100%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Единый </a:t>
                      </a:r>
                      <a:r>
                        <a:rPr lang="ru-RU" sz="105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сельско</a:t>
                      </a: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хозяйственный налог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5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Субъекты малого и среднего предпринимательства</a:t>
                      </a:r>
                      <a:endParaRPr lang="ru-RU" sz="105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Б-т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МР –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100%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baseline="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Физические лица</a:t>
                      </a:r>
                      <a:endParaRPr lang="ru-RU" sz="1050" kern="1200" baseline="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Б-т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МР –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100%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Земельный налог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baseline="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Физические и юридические лица</a:t>
                      </a:r>
                    </a:p>
                  </a:txBody>
                  <a:tcPr marL="48609" marR="48609" marT="54412" marB="54412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Б-т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МР –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100%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Госпошлина</a:t>
                      </a:r>
                    </a:p>
                  </a:txBody>
                  <a:tcPr marL="97219" marR="97219" marT="54412" marB="54412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baseline="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Физические и юридические лица</a:t>
                      </a:r>
                      <a:endParaRPr lang="ru-RU" sz="1050" kern="1200" baseline="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Б-т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МР –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100%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5" y="0"/>
            <a:ext cx="8749665" cy="408093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Нормативы зачислений налоговых доходов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4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581650" y="687713"/>
          <a:ext cx="4022051" cy="4476759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808722"/>
                <a:gridCol w="1252359"/>
                <a:gridCol w="960970"/>
              </a:tblGrid>
              <a:tr h="598537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дохода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Категории</a:t>
                      </a:r>
                      <a:r>
                        <a:rPr lang="ru-RU" sz="105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</a:t>
                      </a: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лательщиков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Распределение по уровням бюджетов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bg1"/>
                    </a:solidFill>
                  </a:tcPr>
                </a:tc>
              </a:tr>
              <a:tr h="89236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Аренда</a:t>
                      </a:r>
                      <a:r>
                        <a:rPr lang="ru-RU" sz="105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земли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Юридические лица, индивидуальные предприниматели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0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 МР – 100%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9647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Аренда имущества</a:t>
                      </a:r>
                    </a:p>
                  </a:txBody>
                  <a:tcPr marL="48609" marR="48609" marT="54412" marB="54412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Юридические лица, индивидуальные предприниматели</a:t>
                      </a:r>
                    </a:p>
                  </a:txBody>
                  <a:tcPr marL="48609" marR="48609" marT="54412" marB="54412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0059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Продажа имущества</a:t>
                      </a:r>
                    </a:p>
                  </a:txBody>
                  <a:tcPr marL="48609" marR="48609" marT="54412" marB="54412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Физические и юридические лица</a:t>
                      </a: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0059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Продажа земельных</a:t>
                      </a:r>
                      <a:r>
                        <a:rPr lang="ru-RU" sz="105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участков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Физические и юридические лица</a:t>
                      </a: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134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Плата за</a:t>
                      </a:r>
                      <a:r>
                        <a:rPr lang="ru-RU" sz="105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наем жилья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50" b="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Физические лица</a:t>
                      </a:r>
                      <a:endParaRPr lang="ru-RU" sz="10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9647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Плата за негативное</a:t>
                      </a:r>
                      <a:r>
                        <a:rPr lang="ru-RU" sz="105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воздействие на окружающую среду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Юридические лица, индивидуальные предприниматели</a:t>
                      </a:r>
                    </a:p>
                  </a:txBody>
                  <a:tcPr marL="48609" marR="48609" marT="54412" marB="54412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5800" y="305882"/>
            <a:ext cx="4567196" cy="317822"/>
          </a:xfrm>
          <a:prstGeom prst="rect">
            <a:avLst/>
          </a:prstGeom>
          <a:noFill/>
        </p:spPr>
        <p:txBody>
          <a:bodyPr wrap="square" lIns="101389" tIns="50694" rIns="101389" bIns="50694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Нормативы зачисления НАЛОГОВЫХ доходов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626" y="309692"/>
            <a:ext cx="4902200" cy="317822"/>
          </a:xfrm>
          <a:prstGeom prst="rect">
            <a:avLst/>
          </a:prstGeom>
          <a:noFill/>
        </p:spPr>
        <p:txBody>
          <a:bodyPr wrap="square" lIns="101389" tIns="50694" rIns="101389" bIns="50694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Нормативы зачисления НЕНАЛОГОВЫХ доходов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14974" y="5172075"/>
            <a:ext cx="420687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Сокращения: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ФБ – Федеральный бюджет;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РБ – республиканский бюджет Республики Коми;</a:t>
            </a:r>
          </a:p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Б-т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МР – бюджет муниципального района «Усть-Цилемский»;</a:t>
            </a:r>
          </a:p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Б-т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СП – бюджет сельского поселения.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7784233" y="5698197"/>
            <a:ext cx="519849" cy="3249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833923" y="5698197"/>
            <a:ext cx="519849" cy="3249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696468" y="3279863"/>
            <a:ext cx="519849" cy="3249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06918" y="3264749"/>
            <a:ext cx="519849" cy="3249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658" y="-98245"/>
            <a:ext cx="8749665" cy="67259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налоговых доходов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7" name="Диаграмма 6"/>
          <p:cNvGraphicFramePr/>
          <p:nvPr/>
        </p:nvGraphicFramePr>
        <p:xfrm>
          <a:off x="259987" y="801075"/>
          <a:ext cx="3299722" cy="4821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2"/>
          <p:cNvSpPr txBox="1">
            <a:spLocks/>
          </p:cNvSpPr>
          <p:nvPr/>
        </p:nvSpPr>
        <p:spPr>
          <a:xfrm>
            <a:off x="415173" y="332494"/>
            <a:ext cx="9038346" cy="1255628"/>
          </a:xfrm>
          <a:prstGeom prst="rect">
            <a:avLst/>
          </a:prstGeom>
        </p:spPr>
        <p:txBody>
          <a:bodyPr lIns="101381" tIns="50690" rIns="101381" bIns="50690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1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3546082" y="1216705"/>
          <a:ext cx="3232209" cy="2471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6366463" y="1194034"/>
          <a:ext cx="3355389" cy="2509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3502098" y="3325205"/>
          <a:ext cx="3333478" cy="2796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6555497" y="3431009"/>
          <a:ext cx="3166353" cy="2690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79346" y="468556"/>
            <a:ext cx="7763977" cy="38567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altLang="zh-CN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Администратором налоговых доходов является Федеральная налоговая </a:t>
            </a:r>
            <a:r>
              <a:rPr lang="ru-RU" altLang="zh-CN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служба</a:t>
            </a:r>
            <a:endParaRPr lang="ru-RU" dirty="0"/>
          </a:p>
        </p:txBody>
      </p:sp>
      <p:pic>
        <p:nvPicPr>
          <p:cNvPr id="14" name="Рисунок 13" descr="uploads_images_mtish_origina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58226" y="98250"/>
            <a:ext cx="962357" cy="97819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Рисунок 14" descr="anime-dengi-97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77250" y="5380786"/>
            <a:ext cx="759520" cy="54412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876293" y="988464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611127" y="5698194"/>
            <a:ext cx="513098" cy="3325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735080" y="5698194"/>
            <a:ext cx="513098" cy="3325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563868" y="3249634"/>
            <a:ext cx="513098" cy="3325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08075" y="3226962"/>
            <a:ext cx="513098" cy="3325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658" y="-98245"/>
            <a:ext cx="8749665" cy="67259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неналоговых доходов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7" name="Диаграмма 6"/>
          <p:cNvGraphicFramePr/>
          <p:nvPr/>
        </p:nvGraphicFramePr>
        <p:xfrm>
          <a:off x="6314108" y="1420751"/>
          <a:ext cx="3299722" cy="470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2"/>
          <p:cNvSpPr txBox="1">
            <a:spLocks/>
          </p:cNvSpPr>
          <p:nvPr/>
        </p:nvSpPr>
        <p:spPr>
          <a:xfrm>
            <a:off x="455681" y="340052"/>
            <a:ext cx="9038346" cy="1255628"/>
          </a:xfrm>
          <a:prstGeom prst="rect">
            <a:avLst/>
          </a:prstGeom>
        </p:spPr>
        <p:txBody>
          <a:bodyPr lIns="101381" tIns="50690" rIns="101381" bIns="50690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1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433741" y="1186478"/>
          <a:ext cx="3232209" cy="2471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3233867" y="1156249"/>
          <a:ext cx="3355389" cy="2509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440490" y="3325205"/>
          <a:ext cx="3299722" cy="2796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3389146" y="3431009"/>
          <a:ext cx="3166353" cy="2690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37159" y="460997"/>
            <a:ext cx="8640216" cy="55593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01381" tIns="50690" rIns="101381" bIns="50690" rtlCol="0">
            <a:spAutoFit/>
          </a:bodyPr>
          <a:lstStyle/>
          <a:p>
            <a:pPr algn="just"/>
            <a:r>
              <a:rPr lang="ru-RU" altLang="zh-CN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Администраторами неналоговых доходов являются администрация муниципального района «Усть-Цилемский», управление образования администрации муниципального района «Усть-Цилемский» и иные администраторы </a:t>
            </a:r>
            <a:r>
              <a:rPr lang="ru-RU" altLang="zh-CN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доходов</a:t>
            </a:r>
            <a:endParaRPr lang="ru-RU" dirty="0"/>
          </a:p>
        </p:txBody>
      </p:sp>
      <p:pic>
        <p:nvPicPr>
          <p:cNvPr id="14" name="Рисунок 13" descr="10516ccb8cb9def476595b9e79fad5ef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830683" y="5462029"/>
            <a:ext cx="688631" cy="48744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44537" y="1322529"/>
            <a:ext cx="2518229" cy="502480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неналоговых доходов на 2020 год</a:t>
            </a:r>
            <a:endParaRPr lang="ru-RU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94021" y="1165527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0"/>
            <a:ext cx="8749665" cy="491223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7" name="Диаграмма 6"/>
          <p:cNvGraphicFramePr/>
          <p:nvPr/>
        </p:nvGraphicFramePr>
        <p:xfrm>
          <a:off x="592678" y="1204025"/>
          <a:ext cx="5902346" cy="4335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13322" y="671475"/>
            <a:ext cx="2089165" cy="381419"/>
          </a:xfrm>
          <a:prstGeom prst="downArrow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1381" tIns="50690" rIns="101381" bIns="50690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тыс. 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4731" y="613590"/>
            <a:ext cx="2016768" cy="381419"/>
          </a:xfrm>
          <a:prstGeom prst="downArrow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1381" tIns="50690" rIns="101381" bIns="50690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процентах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2427019" y="517112"/>
            <a:ext cx="5474573" cy="23155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2415" y="5070215"/>
            <a:ext cx="8850934" cy="55593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01381" tIns="50690" rIns="101381" bIns="50690" rtlCol="0">
            <a:spAutoFit/>
          </a:bodyPr>
          <a:lstStyle/>
          <a:p>
            <a:pPr algn="just"/>
            <a:r>
              <a:rPr lang="ru-RU" sz="1300" dirty="0" smtClean="0">
                <a:solidFill>
                  <a:srgbClr val="002060"/>
                </a:solidFill>
              </a:rPr>
              <a:t>Объем безвозмездных поступлений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sz="1300" dirty="0" smtClean="0">
                <a:solidFill>
                  <a:srgbClr val="002060"/>
                </a:solidFill>
              </a:rPr>
              <a:t> района запланирован в соответствии с проектом закона Республики Коми «О республиканском бюджете Республики Коми на 2020 год и на плановый период 2021 и 2022 годов»</a:t>
            </a:r>
            <a:endParaRPr lang="ru-RU" sz="1300" dirty="0">
              <a:solidFill>
                <a:srgbClr val="002060"/>
              </a:solidFill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5000959" y="1209875"/>
          <a:ext cx="5902346" cy="4322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Рисунок 12" descr="anime-dengi-9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53045" y="279621"/>
            <a:ext cx="759520" cy="544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1029" y="2113359"/>
            <a:ext cx="4721096" cy="3287316"/>
          </a:xfrm>
        </p:spPr>
        <p:txBody>
          <a:bodyPr>
            <a:normAutofit/>
          </a:bodyPr>
          <a:lstStyle/>
          <a:p>
            <a:pPr marL="0" indent="394256" algn="just">
              <a:buNone/>
            </a:pPr>
            <a:endParaRPr lang="ru-RU" dirty="0" smtClean="0"/>
          </a:p>
          <a:p>
            <a:pPr marL="0" indent="394256" algn="just">
              <a:buNone/>
            </a:pP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Управление муниципальными финансами осуществляется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на принципах законности, демократии, информационной открытости, учета общественного мнения и носит государственно-общественный характер.</a:t>
            </a:r>
          </a:p>
          <a:p>
            <a:pPr marL="0" indent="394256" algn="just"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Данная брошюра будет полезна для всех граждан, которым не безразлично развитие района.</a:t>
            </a:r>
          </a:p>
          <a:p>
            <a:endParaRPr lang="ru-RU" dirty="0"/>
          </a:p>
        </p:txBody>
      </p:sp>
      <p:pic>
        <p:nvPicPr>
          <p:cNvPr id="5" name="Рисунок 4" descr="1558164959_a0b583d5c91eceab9d14f288f2c4bb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6425" y="2476562"/>
            <a:ext cx="4035425" cy="3387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796655" y="219162"/>
            <a:ext cx="8297329" cy="1266738"/>
          </a:xfrm>
          <a:prstGeom prst="rect">
            <a:avLst/>
          </a:prstGeom>
        </p:spPr>
        <p:txBody>
          <a:bodyPr vert="horz" lIns="101381" tIns="50690" rIns="101381" bIns="50690" rtlCol="0">
            <a:normAutofit fontScale="40000" lnSpcReduction="200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3500" dirty="0" smtClean="0">
                <a:solidFill>
                  <a:srgbClr val="002060"/>
                </a:solidFill>
              </a:rPr>
              <a:t>Финансовое управление администрации муниципального района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3500" dirty="0" smtClean="0">
                <a:solidFill>
                  <a:srgbClr val="002060"/>
                </a:solidFill>
              </a:rPr>
              <a:t>«Усть-Цилемский» представляет </a:t>
            </a:r>
            <a:r>
              <a:rPr lang="ru-RU" sz="3500" b="1" i="1" dirty="0" smtClean="0">
                <a:solidFill>
                  <a:srgbClr val="002060"/>
                </a:solidFill>
              </a:rPr>
              <a:t>информационную брошюру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3500" b="1" i="1" dirty="0" smtClean="0">
                <a:solidFill>
                  <a:srgbClr val="FF0000"/>
                </a:solidFill>
              </a:rPr>
              <a:t> «Бюджет для граждан» </a:t>
            </a:r>
            <a:r>
              <a:rPr lang="ru-RU" sz="3500" b="1" i="1" dirty="0" smtClean="0">
                <a:solidFill>
                  <a:srgbClr val="FF0000"/>
                </a:solidFill>
              </a:rPr>
              <a:t>по </a:t>
            </a:r>
            <a:r>
              <a:rPr lang="ru-RU" sz="3600" b="1" dirty="0" smtClean="0">
                <a:solidFill>
                  <a:srgbClr val="FF0000"/>
                </a:solidFill>
              </a:rPr>
              <a:t>решению </a:t>
            </a:r>
            <a:r>
              <a:rPr lang="ru-RU" sz="3600" b="1" dirty="0" smtClean="0">
                <a:solidFill>
                  <a:srgbClr val="FF0000"/>
                </a:solidFill>
              </a:rPr>
              <a:t>Совета МО МР «Усть-Цилемский» от 23.12.2019г. №300/32</a:t>
            </a:r>
            <a:endParaRPr lang="ru-RU" sz="3600" dirty="0" smtClean="0">
              <a:solidFill>
                <a:srgbClr val="FF0000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ru-RU" sz="3500" b="1" dirty="0" smtClean="0">
                <a:solidFill>
                  <a:srgbClr val="FF0000"/>
                </a:solidFill>
              </a:rPr>
              <a:t>«О бюджете муниципального района   «Усть-Цилемский»</a:t>
            </a:r>
          </a:p>
          <a:p>
            <a:pPr lvl="0" algn="ctr">
              <a:spcBef>
                <a:spcPct val="20000"/>
              </a:spcBef>
            </a:pPr>
            <a:r>
              <a:rPr lang="ru-RU" sz="3500" b="1" dirty="0" smtClean="0">
                <a:solidFill>
                  <a:srgbClr val="FF0000"/>
                </a:solidFill>
              </a:rPr>
              <a:t> на 2020 год и плановый период 2021 и 2022 </a:t>
            </a:r>
            <a:r>
              <a:rPr lang="ru-RU" sz="3500" b="1" dirty="0" smtClean="0">
                <a:solidFill>
                  <a:srgbClr val="FF0000"/>
                </a:solidFill>
              </a:rPr>
              <a:t>годов»</a:t>
            </a:r>
            <a:endParaRPr lang="ru-RU" sz="3500" b="1" dirty="0" smtClean="0">
              <a:solidFill>
                <a:srgbClr val="FF0000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769648" y="1466117"/>
            <a:ext cx="8601137" cy="1284737"/>
          </a:xfrm>
          <a:prstGeom prst="rect">
            <a:avLst/>
          </a:prstGeom>
        </p:spPr>
        <p:txBody>
          <a:bodyPr vert="horz" lIns="101381" tIns="50690" rIns="101381" bIns="50690" rtlCol="0">
            <a:noAutofit/>
          </a:bodyPr>
          <a:lstStyle/>
          <a:p>
            <a:pPr indent="394256" algn="just"/>
            <a:r>
              <a:rPr lang="ru-RU" sz="1800" b="1" i="1" dirty="0" smtClean="0"/>
              <a:t>Целью 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создания данной брошюры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является обеспечение открытости бюджетных данных путем информирования населения в доступной и интересной форме об основных характеристиках бюджета муниципального района «Усть-Цилемский». </a:t>
            </a:r>
          </a:p>
        </p:txBody>
      </p:sp>
      <p:pic>
        <p:nvPicPr>
          <p:cNvPr id="8" name="Рисунок 7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631920" cy="884202"/>
          </a:xfrm>
          <a:prstGeom prst="rect">
            <a:avLst/>
          </a:prstGeom>
        </p:spPr>
      </p:pic>
      <p:sp>
        <p:nvSpPr>
          <p:cNvPr id="9" name="Вертикальный свиток 8"/>
          <p:cNvSpPr/>
          <p:nvPr/>
        </p:nvSpPr>
        <p:spPr>
          <a:xfrm>
            <a:off x="1" y="891761"/>
            <a:ext cx="560357" cy="5229640"/>
          </a:xfrm>
          <a:prstGeom prst="verticalScroll">
            <a:avLst/>
          </a:prstGeom>
          <a:solidFill>
            <a:srgbClr val="0099CC"/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1381" tIns="50690" rIns="101381" bIns="50690"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324963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695382" y="347637"/>
            <a:ext cx="8938701" cy="1747750"/>
          </a:xfrm>
          <a:prstGeom prst="round2Diag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01381" tIns="50690" rIns="101381" bIns="50690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общего объема расходов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бюджета муниципального района «Усть-Цилемский» на 2020 год производилось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Методике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утвержденной приказом по финансовому управлению администрации муниципального образования муниципального района «Усть-Цилемский» от 20 декабря  2016 г.  №11-о «Об утверждении Порядка и Методики планирования бюджетных ассигнований бюджета муниципального образования муниципального района "Усть-Цилемский" на очередной финансовый год и плановый период».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6237" y="2197359"/>
            <a:ext cx="8942741" cy="1475335"/>
          </a:xfrm>
          <a:prstGeom prst="round2Diag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01381" tIns="50690" rIns="101381" bIns="50690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2020-2022 годах бюджетные ресурсы сконцентрированы на ключевых моментах бюджетной политики, направленных на решение важнейших социальных задач и, как и в предыдущие годы, ориентированы, прежде всего, на неукоснительное выполнение действующих расходных обязательств с учетом их оптимизации и повышения эффективности использования финансовых ресурсов и обеспечения объема и качества муниципальных услуг.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6457" y="3727711"/>
            <a:ext cx="8962995" cy="93050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01381" tIns="50690" rIns="101381" bIns="50690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Объем расходов бюджета определен исходя из расчетных доходов бюджета, поступлений из источников финансирования его дефицита и задач бюджетной политики муниципального района  на очередную трехлетку.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7616" y="4738419"/>
            <a:ext cx="9006214" cy="1202920"/>
          </a:xfrm>
          <a:prstGeom prst="round2Diag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01381" tIns="50690" rIns="101381" bIns="50690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соответствии с пунктом 5 ст. 179.4 Бюджетного Кодекса Российской Федерации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утвержден объем бюджетных ассигнований дорожного фонда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муниципального района «Усть-Цилемский»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2020год в сумме 38 900,4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руб., на  2021 и 2022 годы  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сумме 36 900,4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тыс. рублей ежегодно.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55" t="9992" r="53090" b="9992"/>
          <a:stretch/>
        </p:blipFill>
        <p:spPr>
          <a:xfrm>
            <a:off x="607382" y="1818475"/>
            <a:ext cx="1381125" cy="233402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2" name="Рисунок 11" descr="rezerv-po-dolgam.jpg"/>
          <p:cNvPicPr>
            <a:picLocks noChangeAspect="1"/>
          </p:cNvPicPr>
          <p:nvPr/>
        </p:nvPicPr>
        <p:blipFill>
          <a:blip r:embed="rId3" cstate="print"/>
          <a:srcRect l="26367" r="24925"/>
          <a:stretch>
            <a:fillRect/>
          </a:stretch>
        </p:blipFill>
        <p:spPr>
          <a:xfrm>
            <a:off x="8464548" y="556407"/>
            <a:ext cx="1257301" cy="107632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324963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698821281"/>
              </p:ext>
            </p:extLst>
          </p:nvPr>
        </p:nvGraphicFramePr>
        <p:xfrm>
          <a:off x="990600" y="590550"/>
          <a:ext cx="8537215" cy="4048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08887" y="4314426"/>
            <a:ext cx="8778015" cy="1475335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1381" tIns="50690" rIns="101381" bIns="50690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учетом вышеперечисленных подходов структура расходов бюджета муниципального района «Усть-Цилемский» характеризуется следующими данными:</a:t>
            </a:r>
          </a:p>
          <a:p>
            <a:r>
              <a:rPr lang="x-none" sz="1600" b="1" smtClean="0">
                <a:latin typeface="Times New Roman" pitchFamily="18" charset="0"/>
                <a:cs typeface="Times New Roman" pitchFamily="18" charset="0"/>
              </a:rPr>
              <a:t>Общий объем расходов на 20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x-none" sz="1600" b="1" smtClean="0">
                <a:latin typeface="Times New Roman" pitchFamily="18" charset="0"/>
                <a:cs typeface="Times New Roman" pitchFamily="18" charset="0"/>
              </a:rPr>
              <a:t> год определен в сумме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998 779,3 </a:t>
            </a:r>
            <a:r>
              <a:rPr lang="x-none" sz="1600" b="1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x-none" sz="1600" b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x-none" sz="1600" b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x-none" sz="1600" b="1" smtClean="0">
                <a:latin typeface="Times New Roman" pitchFamily="18" charset="0"/>
                <a:cs typeface="Times New Roman" pitchFamily="18" charset="0"/>
              </a:rPr>
              <a:t>Общий объем расходов на 20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x-none" sz="1600" b="1" smtClean="0">
                <a:latin typeface="Times New Roman" pitchFamily="18" charset="0"/>
                <a:cs typeface="Times New Roman" pitchFamily="18" charset="0"/>
              </a:rPr>
              <a:t> и 20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x-none" sz="1600" b="1" smtClean="0">
                <a:latin typeface="Times New Roman" pitchFamily="18" charset="0"/>
                <a:cs typeface="Times New Roman" pitchFamily="18" charset="0"/>
              </a:rPr>
              <a:t> годы составляет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993 323,5 </a:t>
            </a:r>
            <a:r>
              <a:rPr lang="x-none" sz="1600" b="1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x-none" sz="1600" b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x-none" sz="1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600" b="1" smtClean="0"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1 010 887,1</a:t>
            </a:r>
            <a:r>
              <a:rPr lang="x-none" sz="1600" b="1" smtClean="0">
                <a:latin typeface="Times New Roman" pitchFamily="18" charset="0"/>
                <a:cs typeface="Times New Roman" pitchFamily="18" charset="0"/>
              </a:rPr>
              <a:t> тыс. </a:t>
            </a:r>
            <a:r>
              <a:rPr lang="x-none" sz="1600" b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x-none" sz="1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600" b="1" smtClean="0">
                <a:latin typeface="Times New Roman" pitchFamily="18" charset="0"/>
                <a:cs typeface="Times New Roman" pitchFamily="18" charset="0"/>
              </a:rPr>
              <a:t>соответственно.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900" y="-181375"/>
            <a:ext cx="8749665" cy="67259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в разрезе разделов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520705"/>
              </p:ext>
            </p:extLst>
          </p:nvPr>
        </p:nvGraphicFramePr>
        <p:xfrm>
          <a:off x="560358" y="1250081"/>
          <a:ext cx="9139902" cy="480297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6874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430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50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774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3761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6772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3761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7399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779384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</a:p>
                  </a:txBody>
                  <a:tcPr marL="48609" marR="4860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раздела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Динамика 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 к 2019 году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646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69209,30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98995,40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86978,60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-12016,80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81788,70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78959,10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646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1298,10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1349,40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1523,00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173,60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1529,00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1557,00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3869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БЕЗОПАСНОСТЬ И ПРАВООХРАНИТЕЛЬНАЯ ДЕЯТЕЛЬНОСТЬ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46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62 467 ,7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62767,20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82649,40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19882,20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80518,30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80615,20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46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73626,50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37734,50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64101,40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26366,90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40053,70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27605,70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46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510907,30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530734,10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539924,70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9190,60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550216,50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569513,50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646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137090,80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146783,80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139928,60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-6855,20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144593,40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149739,60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646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0900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1313,90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1313,90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646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30424,50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34456,70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36672,20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2215,50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35957,70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36888,40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646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142,50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-42,50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3869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1503,90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570,10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426,90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-143,20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225,30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3869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42284,10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45258,20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45060,60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-197,60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47506,00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45017,30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646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УСЛОВНО УТВЕРЖДАЕМЫЕ (УТВЕРЖДЁННЫЕ) РАСХОДЫ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_______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_______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10210,00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20650,00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7347"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864000" fontAlgn="ctr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r>
                        <a:rPr lang="ru-RU" sz="1100" b="1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11336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929145,80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958791,90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998779,30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39987,40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993323,60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1010887,10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5321" y="333548"/>
            <a:ext cx="9066530" cy="841034"/>
          </a:xfrm>
          <a:prstGeom prst="wedgeRect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381" tIns="50690" rIns="101381" bIns="50690" rtlCol="0">
            <a:spAutoFit/>
          </a:bodyPr>
          <a:lstStyle/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2020-2022 годах бюджетные ресурсы сконцентрированы на ключевых моментах бюджетной политики, направленных на решение важнейших социальных задач и, как и в предыдущие годы, ориентированы, прежде всего, на неукоснительное выполнение действующих расходных обязательств с учетом их оптимизации и повышения эффективности использования финансовых ресурсов и обеспечения объема и качества муниципальных услуг.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21824" y="142876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798067468"/>
              </p:ext>
            </p:extLst>
          </p:nvPr>
        </p:nvGraphicFramePr>
        <p:xfrm>
          <a:off x="560356" y="442107"/>
          <a:ext cx="8864437" cy="5683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48366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бюджета на 2020 год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a6fefd67c1a7bdb174c29a2ccb2063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8524" y="1235232"/>
            <a:ext cx="952476" cy="722341"/>
          </a:xfrm>
          <a:prstGeom prst="rect">
            <a:avLst/>
          </a:prstGeom>
        </p:spPr>
      </p:pic>
      <p:pic>
        <p:nvPicPr>
          <p:cNvPr id="15" name="Рисунок 14" descr="96403_2912bbfaa5b9a060ee1bd37e6f00139dfe342bc9.jpg"/>
          <p:cNvPicPr>
            <a:picLocks noChangeAspect="1"/>
          </p:cNvPicPr>
          <p:nvPr/>
        </p:nvPicPr>
        <p:blipFill>
          <a:blip r:embed="rId3" cstate="print"/>
          <a:srcRect t="6296" b="4198"/>
          <a:stretch>
            <a:fillRect/>
          </a:stretch>
        </p:blipFill>
        <p:spPr>
          <a:xfrm>
            <a:off x="2809875" y="1400176"/>
            <a:ext cx="1304926" cy="5810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0"/>
            <a:ext cx="8749665" cy="54412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 фонд</a:t>
            </a: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4270188" y="1478321"/>
            <a:ext cx="1694572" cy="493355"/>
            <a:chOff x="4083050" y="1028700"/>
            <a:chExt cx="1593850" cy="590550"/>
          </a:xfrm>
        </p:grpSpPr>
        <p:sp>
          <p:nvSpPr>
            <p:cNvPr id="10" name="Блок-схема: объединение 9"/>
            <p:cNvSpPr/>
            <p:nvPr/>
          </p:nvSpPr>
          <p:spPr>
            <a:xfrm>
              <a:off x="4387850" y="1352550"/>
              <a:ext cx="977900" cy="266700"/>
            </a:xfrm>
            <a:prstGeom prst="flowChartMerg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объединение 8"/>
            <p:cNvSpPr/>
            <p:nvPr/>
          </p:nvSpPr>
          <p:spPr>
            <a:xfrm>
              <a:off x="4159250" y="1149350"/>
              <a:ext cx="1422400" cy="361950"/>
            </a:xfrm>
            <a:prstGeom prst="flowChartMerg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объединение 7"/>
            <p:cNvSpPr/>
            <p:nvPr/>
          </p:nvSpPr>
          <p:spPr>
            <a:xfrm>
              <a:off x="4083050" y="1028700"/>
              <a:ext cx="1593850" cy="374650"/>
            </a:xfrm>
            <a:prstGeom prst="flowChartMerg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8455277"/>
              </p:ext>
            </p:extLst>
          </p:nvPr>
        </p:nvGraphicFramePr>
        <p:xfrm>
          <a:off x="514352" y="2020854"/>
          <a:ext cx="9207499" cy="4121998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{C083E6E3-FA7D-4D7B-A595-EF9225AFEA82}</a:tableStyleId>
              </a:tblPr>
              <a:tblGrid>
                <a:gridCol w="4848223"/>
                <a:gridCol w="866775"/>
                <a:gridCol w="895350"/>
                <a:gridCol w="885825"/>
                <a:gridCol w="857250"/>
                <a:gridCol w="854076"/>
              </a:tblGrid>
              <a:tr h="70318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Дорожный фонд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 (факт)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 (оценка)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441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Всего,(тыс. руб.)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 том числе: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29 744,5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36 820,2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38 900,4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36 900,4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36 900,4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</a:tr>
              <a:tr h="32647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счет доходов от уплаты акцизов</a:t>
                      </a:r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14 055,4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19 037,0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19 000,0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19 000,0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19 000,0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</a:tr>
              <a:tr h="64298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  оборудование и содержание ледовых переправ и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зимних автомобильных дорог общего пользования местного значения</a:t>
                      </a:r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14 161,1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16 539,2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16 968,2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16 968,2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16 968,2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</a:tr>
              <a:tr h="5441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содержание автомобильных дорог общего пользования местного значения</a:t>
                      </a:r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928,0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944,0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932,2             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932,2</a:t>
                      </a:r>
                    </a:p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932,2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</a:tr>
              <a:tr h="657463">
                <a:tc>
                  <a:txBody>
                    <a:bodyPr/>
                    <a:lstStyle/>
                    <a:p>
                      <a:pPr marL="0" marR="0" indent="0" algn="l" defTabSz="10138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народных проектов в сфере дорожной деятельности, прошедших отбор в рамках проекта "Народный бюджет»</a:t>
                      </a: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</a:tr>
              <a:tr h="703638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на реализацию мероприятий по приведению в нормативное состояние автомобильных дорог местного значения и улиц в населенных пунктах административных центров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2 000,0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88631" y="408097"/>
            <a:ext cx="8850934" cy="1087255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Дорожный фонд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часть средств бюджета, подлежащая использованию в целях финансового обеспечения дорожной деятельности в отношении автомобильных дорог 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39546" y="1685927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f800347b33fee58698ed874b49fd9641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2227" y="5353050"/>
            <a:ext cx="1044973" cy="768351"/>
          </a:xfrm>
          <a:prstGeom prst="rect">
            <a:avLst/>
          </a:prstGeom>
        </p:spPr>
      </p:pic>
      <p:pic>
        <p:nvPicPr>
          <p:cNvPr id="10" name="Рисунок 9" descr="e153a894a57eb2cb8971cf9f68fcebd5.jpg"/>
          <p:cNvPicPr>
            <a:picLocks noChangeAspect="1"/>
          </p:cNvPicPr>
          <p:nvPr/>
        </p:nvPicPr>
        <p:blipFill>
          <a:blip r:embed="rId3" cstate="print"/>
          <a:srcRect b="8570"/>
          <a:stretch>
            <a:fillRect/>
          </a:stretch>
        </p:blipFill>
        <p:spPr>
          <a:xfrm>
            <a:off x="4038757" y="5180519"/>
            <a:ext cx="1660816" cy="9408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159" y="130445"/>
            <a:ext cx="8749665" cy="888732"/>
          </a:xfrm>
          <a:prstGeom prst="downArrowCallou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бюджете района  на 2020 год предусмотрено финансовое обеспечение исполнения в полном объеме законодательно установленных публичных нормативных обязательств</a:t>
            </a:r>
            <a:endParaRPr lang="ru-RU" sz="1600" dirty="0"/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07618" y="1061017"/>
          <a:ext cx="9114233" cy="424347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4516832"/>
                <a:gridCol w="866775"/>
                <a:gridCol w="945443"/>
                <a:gridCol w="868498"/>
                <a:gridCol w="858515"/>
                <a:gridCol w="1058170"/>
              </a:tblGrid>
              <a:tr h="9816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публичного обязательства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(факт)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(оценка)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algn="ctr"/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19985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Единовременная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ежегодная стипендии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руководителя администрации муниципального района «Усть-Цилемский»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одаренным детям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особые успехи в интеллектуальной, творческой и физкультурно-спортивной деятельности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60 ,0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</a:tr>
              <a:tr h="54523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Премия 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заслуги в развитии культуры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Усть-Цилемского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района: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«Признание»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</a:tr>
              <a:tr h="76913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Премия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 заслуги в развитии культуры Усть-Цилемского района: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«За вклад в сохранение и развитие традиционной народной культуры»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</a:tr>
              <a:tr h="40072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Почетный гражданин Усть-Цилемского района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129,9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136,8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150,6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150,6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150,6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</a:tr>
              <a:tr h="34687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224,9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231,8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260,6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260,6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260,6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</a:tr>
            </a:tbl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1828800" y="4962526"/>
            <a:ext cx="975978" cy="1158877"/>
            <a:chOff x="2336800" y="4067751"/>
            <a:chExt cx="1077641" cy="1075749"/>
          </a:xfrm>
        </p:grpSpPr>
        <p:pic>
          <p:nvPicPr>
            <p:cNvPr id="8" name="Рисунок 7" descr="Diplom-o-vysshem-obrazovanii-korochki.jpg"/>
            <p:cNvPicPr>
              <a:picLocks noChangeAspect="1"/>
            </p:cNvPicPr>
            <p:nvPr/>
          </p:nvPicPr>
          <p:blipFill>
            <a:blip r:embed="rId5" cstate="print"/>
            <a:srcRect l="12673" t="6410" r="5146" b="3077"/>
            <a:stretch>
              <a:fillRect/>
            </a:stretch>
          </p:blipFill>
          <p:spPr>
            <a:xfrm>
              <a:off x="2336800" y="4067751"/>
              <a:ext cx="815192" cy="1075749"/>
            </a:xfrm>
            <a:prstGeom prst="rect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</p:pic>
        <p:sp>
          <p:nvSpPr>
            <p:cNvPr id="9" name="TextBox 8"/>
            <p:cNvSpPr txBox="1"/>
            <p:nvPr/>
          </p:nvSpPr>
          <p:spPr>
            <a:xfrm rot="20103380">
              <a:off x="2560381" y="4447089"/>
              <a:ext cx="854060" cy="385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800" dirty="0" smtClean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  <a:p>
              <a:r>
                <a:rPr lang="ru-RU" sz="3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ПОЧЕТНОГО ГРАЖДАНИНА</a:t>
              </a:r>
              <a:endParaRPr lang="ru-RU" sz="300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921824" y="844140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413" y="3"/>
            <a:ext cx="8749665" cy="302291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 значимые расходы бюджета на 2020 год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850668" y="876649"/>
            <a:ext cx="3929247" cy="1866650"/>
            <a:chOff x="-906308" y="311150"/>
            <a:chExt cx="3776508" cy="1559675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79450" y="311150"/>
              <a:ext cx="2190750" cy="132715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 descr="maxresdefault.jpg"/>
            <p:cNvPicPr>
              <a:picLocks noChangeAspect="1"/>
            </p:cNvPicPr>
            <p:nvPr/>
          </p:nvPicPr>
          <p:blipFill>
            <a:blip r:embed="rId3" cstate="print"/>
            <a:srcRect r="4443"/>
            <a:stretch>
              <a:fillRect/>
            </a:stretch>
          </p:blipFill>
          <p:spPr>
            <a:xfrm>
              <a:off x="657875" y="330200"/>
              <a:ext cx="2146682" cy="12636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Прямоугольник 7"/>
            <p:cNvSpPr/>
            <p:nvPr/>
          </p:nvSpPr>
          <p:spPr>
            <a:xfrm>
              <a:off x="-906308" y="727825"/>
              <a:ext cx="1947310" cy="1143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753995" y="866467"/>
              <a:ext cx="1708150" cy="912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13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заработная плата и начисления  на оплату труда -   </a:t>
              </a:r>
            </a:p>
            <a:p>
              <a:pPr lvl="0" algn="ctr"/>
              <a:r>
                <a:rPr lang="ru-RU" sz="13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654502,8 тыс.руб.</a:t>
              </a:r>
            </a:p>
            <a:p>
              <a:pPr algn="ctr"/>
              <a:endParaRPr lang="ru-RU" sz="1300" i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549558" y="884203"/>
            <a:ext cx="3915745" cy="2025352"/>
            <a:chOff x="5149850" y="304800"/>
            <a:chExt cx="3663950" cy="169545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149850" y="304800"/>
              <a:ext cx="2076450" cy="13335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 descr="6a9833965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73701" y="330200"/>
              <a:ext cx="2033549" cy="1256917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6991350" y="857250"/>
              <a:ext cx="1822450" cy="1143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16750" y="1003300"/>
              <a:ext cx="1708150" cy="5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13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Оплата коммунальных услуг – </a:t>
              </a:r>
            </a:p>
            <a:p>
              <a:pPr lvl="0" algn="ctr"/>
              <a:r>
                <a:rPr lang="ru-RU" sz="13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82127,7 тыс.руб.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228735" y="2592151"/>
            <a:ext cx="3933301" cy="2002680"/>
            <a:chOff x="595272" y="1891798"/>
            <a:chExt cx="3893169" cy="171600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305050" y="1917700"/>
              <a:ext cx="2152650" cy="133985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 descr="fe530d_a84191e807784f829abf09d34523aa25_mv2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70137" y="1891798"/>
              <a:ext cx="2118304" cy="13366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595272" y="2413000"/>
              <a:ext cx="1982827" cy="119480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14118" y="2599911"/>
              <a:ext cx="1873343" cy="59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13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Компенсация части родительской платы - </a:t>
              </a:r>
            </a:p>
            <a:p>
              <a:pPr lvl="0" algn="ctr"/>
              <a:r>
                <a:rPr lang="ru-RU" sz="13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3377,8 тыс.руб.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5352567" y="2650640"/>
            <a:ext cx="3884762" cy="1915303"/>
            <a:chOff x="4819650" y="1860550"/>
            <a:chExt cx="3653859" cy="154767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819650" y="1860550"/>
              <a:ext cx="1981200" cy="132715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 descr="23071.jpg"/>
            <p:cNvPicPr>
              <a:picLocks noChangeAspect="1"/>
            </p:cNvPicPr>
            <p:nvPr/>
          </p:nvPicPr>
          <p:blipFill>
            <a:blip r:embed="rId6" cstate="print"/>
            <a:srcRect t="7665"/>
            <a:stretch>
              <a:fillRect/>
            </a:stretch>
          </p:blipFill>
          <p:spPr>
            <a:xfrm>
              <a:off x="4876800" y="1897236"/>
              <a:ext cx="1885950" cy="1269764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10" name="Прямоугольник 9"/>
            <p:cNvSpPr/>
            <p:nvPr/>
          </p:nvSpPr>
          <p:spPr>
            <a:xfrm>
              <a:off x="6593909" y="2341420"/>
              <a:ext cx="1879600" cy="10668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69160" y="2552686"/>
              <a:ext cx="1898650" cy="559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13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меры социальной поддержки населения </a:t>
              </a:r>
              <a:r>
                <a:rPr lang="ru-RU" sz="12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</a:p>
            <a:p>
              <a:pPr lvl="0" algn="ctr"/>
              <a:r>
                <a:rPr lang="ru-RU" sz="13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25949,0 тыс.руб.</a:t>
              </a:r>
            </a:p>
          </p:txBody>
        </p:sp>
      </p:grpSp>
      <p:sp>
        <p:nvSpPr>
          <p:cNvPr id="36" name="Стрелка углом 35"/>
          <p:cNvSpPr/>
          <p:nvPr/>
        </p:nvSpPr>
        <p:spPr>
          <a:xfrm rot="10800000">
            <a:off x="7986773" y="4662844"/>
            <a:ext cx="654875" cy="914431"/>
          </a:xfrm>
          <a:prstGeom prst="bent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381" tIns="50690" rIns="101381" bIns="5069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4368" y="4667252"/>
            <a:ext cx="7318393" cy="1339128"/>
          </a:xfrm>
          <a:prstGeom prst="round2Diag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1381" tIns="50690" rIns="101381" bIns="50690" rtlCol="0">
            <a:spAutoFit/>
          </a:bodyPr>
          <a:lstStyle/>
          <a:p>
            <a:pPr lvl="0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социальные выплаты молодым семьям на приобретение жилого помещения – 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806,0 тыс.руб.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приобретение жилых помещений для обеспечения детей-сирот и детей, оставшихся без попечения родителей - 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12243,0 тыс.руб.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выплата ежемесячной денежной компенсации на оплату жилого помещения и коммунальных услуг, компенсации стоимости твердого топлива и его доставки педагогическим работникам – 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12900,0 тыс.руб.</a:t>
            </a:r>
            <a:endParaRPr lang="ru-RU" sz="1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4376" y="385421"/>
            <a:ext cx="8801100" cy="841034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 значимые расходы бюджета запланированы на 2020 год в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765 957,3 тыс. рублей или 76%.</a:t>
            </a:r>
          </a:p>
          <a:p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48366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Программный бюджет</a:t>
            </a:r>
            <a:endParaRPr lang="ru-RU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1923" y="442106"/>
            <a:ext cx="8948152" cy="1210366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just"/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документ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образования.</a:t>
            </a:r>
          </a:p>
          <a:p>
            <a:pPr algn="just"/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параметры 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муниципальной </a:t>
            </a:r>
            <a:r>
              <a:rPr lang="ru-RU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задачи, основные мероприятия, конечные результаты реализации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муниципальной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программы, непосредственные результаты реализации основных мероприятий, сроки их достижения, объем ресурсов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530150989"/>
              </p:ext>
            </p:extLst>
          </p:nvPr>
        </p:nvGraphicFramePr>
        <p:xfrm>
          <a:off x="212669" y="1559298"/>
          <a:ext cx="2848371" cy="2816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52156" y="1497770"/>
            <a:ext cx="3645694" cy="302425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Программные расходы бюджета на 2020 год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66029" y="1497770"/>
            <a:ext cx="3655821" cy="302425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Непрограммные расходы бюджета на 2020 год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84129829"/>
              </p:ext>
            </p:extLst>
          </p:nvPr>
        </p:nvGraphicFramePr>
        <p:xfrm>
          <a:off x="2541866" y="1948446"/>
          <a:ext cx="3817847" cy="4023087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944284"/>
                <a:gridCol w="2873563"/>
              </a:tblGrid>
              <a:tr h="308337">
                <a:tc>
                  <a:txBody>
                    <a:bodyPr/>
                    <a:lstStyle/>
                    <a:p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3 152,5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экономики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07849">
                <a:tc>
                  <a:txBody>
                    <a:bodyPr/>
                    <a:lstStyle/>
                    <a:p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143 735,9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Содержание и развитие муниципального хозяйства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8337">
                <a:tc>
                  <a:txBody>
                    <a:bodyPr/>
                    <a:lstStyle/>
                    <a:p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519 331,1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8337">
                <a:tc>
                  <a:txBody>
                    <a:bodyPr/>
                    <a:lstStyle/>
                    <a:p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151 203,8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05065">
                <a:tc>
                  <a:txBody>
                    <a:bodyPr/>
                    <a:lstStyle/>
                    <a:p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23 465,3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физической культуры и спорта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83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12 893,0</a:t>
                      </a:r>
                    </a:p>
                  </a:txBody>
                  <a:tcPr marL="97219" marR="97219" marT="54412" marB="5441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поддержка населения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8337">
                <a:tc>
                  <a:txBody>
                    <a:bodyPr/>
                    <a:lstStyle/>
                    <a:p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73 447,0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Муниципальное управление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07849">
                <a:tc>
                  <a:txBody>
                    <a:bodyPr/>
                    <a:lstStyle/>
                    <a:p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Формирование и развитие кадрового потенциала</a:t>
                      </a:r>
                      <a:endParaRPr lang="ru-RU" sz="13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07849">
                <a:tc>
                  <a:txBody>
                    <a:bodyPr/>
                    <a:lstStyle/>
                    <a:p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Безопасность жизнедеятельности населения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527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Молодежь Усть-Цилемского района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94184453"/>
              </p:ext>
            </p:extLst>
          </p:nvPr>
        </p:nvGraphicFramePr>
        <p:xfrm>
          <a:off x="6539092" y="1964735"/>
          <a:ext cx="3068459" cy="3140664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956995"/>
                <a:gridCol w="2111464"/>
              </a:tblGrid>
              <a:tr h="78516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1 451,5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Содержание Контрольно-счетной палаты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8516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Содержание Совета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8516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63 410,9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Содержание администрации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8516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748,3</a:t>
                      </a:r>
                    </a:p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Резервные  средства</a:t>
                      </a:r>
                    </a:p>
                    <a:p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921823" y="1717579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3"/>
            <a:ext cx="8749665" cy="612139"/>
          </a:xfrm>
        </p:spPr>
        <p:txBody>
          <a:bodyPr>
            <a:noAutofit/>
          </a:bodyPr>
          <a:lstStyle/>
          <a:p>
            <a:pPr font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Муниципальная программа муниципального района "Усть-Цилемский" "Развитие экономики"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747" y="623354"/>
            <a:ext cx="8878821" cy="582501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- </a:t>
            </a:r>
            <a:r>
              <a:rPr lang="ru-RU" sz="1300" b="1" dirty="0" smtClean="0">
                <a:solidFill>
                  <a:srgbClr val="006633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оздание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благоприятных условий для устойчивого экономического развития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Сроки реализации программы –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2014-2022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гг.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075462956"/>
              </p:ext>
            </p:extLst>
          </p:nvPr>
        </p:nvGraphicFramePr>
        <p:xfrm>
          <a:off x="660744" y="1447506"/>
          <a:ext cx="3382394" cy="2304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23962" y="1064364"/>
            <a:ext cx="3919121" cy="82256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расходов программы в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2020г.</a:t>
            </a:r>
            <a:endParaRPr lang="ru-RU" sz="1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9098" y="1260703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84564168"/>
              </p:ext>
            </p:extLst>
          </p:nvPr>
        </p:nvGraphicFramePr>
        <p:xfrm>
          <a:off x="4377125" y="1600165"/>
          <a:ext cx="5109782" cy="11753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17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8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8765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Организационная  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поддержка 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субъектов малого и среднего предпринимательства</a:t>
                      </a:r>
                      <a:endParaRPr lang="ru-RU" sz="13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662,0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765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Финансовая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поддержка субъектов малого и среднего предпринимательства</a:t>
                      </a:r>
                      <a:endParaRPr lang="ru-RU" sz="13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2330,5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739546" y="1300995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0162" y="2700358"/>
            <a:ext cx="3919121" cy="342436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целевые показатели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8402119"/>
              </p:ext>
            </p:extLst>
          </p:nvPr>
        </p:nvGraphicFramePr>
        <p:xfrm>
          <a:off x="3928646" y="2997777"/>
          <a:ext cx="5634455" cy="29926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314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88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97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94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2230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127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41345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66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7463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субъектов малого и среднего предпринимательства в расчете на 10 тыс. человек населения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23224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созданных (сохраненных) рабочих мест субъектами малого и среднего предпринимательства – получателями поддержки </a:t>
                      </a:r>
                      <a:endParaRPr lang="ru-RU" sz="12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70599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субъектов малого и среднего предпринимательства, которым оказана информационная поддержка</a:t>
                      </a:r>
                      <a:endParaRPr lang="ru-RU" sz="1200" baseline="300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124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125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359" y="3695888"/>
            <a:ext cx="3221729" cy="2425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782178"/>
          </a:xfrm>
        </p:spPr>
        <p:txBody>
          <a:bodyPr>
            <a:noAutofit/>
          </a:bodyPr>
          <a:lstStyle/>
          <a:p>
            <a:pPr font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Муниципальная программа муниципального района "Усть-Цилемский"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"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Содержание и развитие муниципального хозяйства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"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747" y="623354"/>
            <a:ext cx="8878821" cy="82256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-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повышение уровня комфортности проживания населения на территории муниципального района «Усть-Цилемский»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Сроки реализации программы –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2014-2022 гг.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646057943"/>
              </p:ext>
            </p:extLst>
          </p:nvPr>
        </p:nvGraphicFramePr>
        <p:xfrm>
          <a:off x="660744" y="1447506"/>
          <a:ext cx="3382394" cy="2304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09687" y="997689"/>
            <a:ext cx="3919121" cy="582501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расходов программы в 2020г.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7673" y="1355953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8659109"/>
              </p:ext>
            </p:extLst>
          </p:nvPr>
        </p:nvGraphicFramePr>
        <p:xfrm>
          <a:off x="4018089" y="1543015"/>
          <a:ext cx="5579937" cy="11753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67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32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8765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3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Проектирование и строительство объектов коммунальной инфраструктуры</a:t>
                      </a:r>
                      <a:endParaRPr lang="ru-RU" sz="13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37 179,1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765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3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транспортной системы в муниципальном районе "Усть-Цилемский"</a:t>
                      </a:r>
                      <a:endParaRPr lang="ru-RU" sz="13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83 284,1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739546" y="1300995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4927" y="2656543"/>
            <a:ext cx="3919121" cy="342436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целевые показатели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8910" y="4997684"/>
            <a:ext cx="1610182" cy="901207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7410" y="3584186"/>
            <a:ext cx="2298893" cy="14475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7434178"/>
              </p:ext>
            </p:extLst>
          </p:nvPr>
        </p:nvGraphicFramePr>
        <p:xfrm>
          <a:off x="4015575" y="2969202"/>
          <a:ext cx="5576098" cy="28522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0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67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10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905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4292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1434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4134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61043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удовлетворенности населения, проживающего на территории МО МР  «Усть-Цилемский», комфортностью проживания в районе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72914" marR="72914" marT="0" marB="0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72914" marR="72914" marT="0" marB="0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72914" marR="72914" marT="0" marB="0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72914" marR="72914" marT="0" marB="0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72914" marR="72914" marT="0" marB="0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49867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молодых семей, улучшивших жилищные условия при оказании содействия за счет средств федерального бюджета, бюджета Республики Коми и местного бюджета</a:t>
                      </a:r>
                      <a:endParaRPr lang="ru-RU" sz="12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1,6</a:t>
                      </a:r>
                    </a:p>
                  </a:txBody>
                  <a:tcPr marL="72914" marR="72914" marT="0" marB="0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2914" marR="72914" marT="0" marB="0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2914" marR="72914" marT="0" marB="0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2914" marR="72914" marT="0" marB="0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2914" marR="72914" marT="0" marB="0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746" y="3740860"/>
            <a:ext cx="1434754" cy="1523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2445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401838" y="1027791"/>
            <a:ext cx="5320012" cy="2461990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800" b="1" i="1" baseline="30000" dirty="0" smtClean="0">
                <a:solidFill>
                  <a:srgbClr val="002060"/>
                </a:solidFill>
              </a:rPr>
              <a:t>Площадь Усть-Цилемского района </a:t>
            </a:r>
            <a:r>
              <a:rPr lang="ru-RU" sz="1800" baseline="30000" dirty="0" smtClean="0">
                <a:solidFill>
                  <a:srgbClr val="002060"/>
                </a:solidFill>
              </a:rPr>
              <a:t>- 42,5 тыс. км2;</a:t>
            </a:r>
          </a:p>
          <a:p>
            <a:pPr lvl="0"/>
            <a:r>
              <a:rPr lang="ru-RU" sz="1800" b="1" i="1" baseline="30000" dirty="0" smtClean="0">
                <a:solidFill>
                  <a:srgbClr val="002060"/>
                </a:solidFill>
              </a:rPr>
              <a:t>Количество населенных пунктов</a:t>
            </a:r>
            <a:r>
              <a:rPr lang="ru-RU" sz="1800" baseline="30000" dirty="0" smtClean="0">
                <a:solidFill>
                  <a:srgbClr val="002060"/>
                </a:solidFill>
              </a:rPr>
              <a:t> - 37 населённых пунктов, в том числе 5 посёлков сельского типа, 10 сёл, 22 деревни;</a:t>
            </a:r>
          </a:p>
          <a:p>
            <a:r>
              <a:rPr lang="ru-RU" sz="1800" b="1" i="1" baseline="30000" dirty="0" smtClean="0">
                <a:solidFill>
                  <a:srgbClr val="002060"/>
                </a:solidFill>
              </a:rPr>
              <a:t>Количество муниципальных образований </a:t>
            </a:r>
            <a:r>
              <a:rPr lang="ru-RU" sz="1800" baseline="30000" dirty="0" smtClean="0">
                <a:solidFill>
                  <a:srgbClr val="002060"/>
                </a:solidFill>
              </a:rPr>
              <a:t>– 12, в том числе 1 муниципальный </a:t>
            </a:r>
            <a:r>
              <a:rPr lang="ru-RU" sz="180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r>
              <a:rPr lang="ru-RU" sz="1800" baseline="30000" dirty="0" smtClean="0">
                <a:solidFill>
                  <a:srgbClr val="002060"/>
                </a:solidFill>
              </a:rPr>
              <a:t> и 11 сельских поселений;</a:t>
            </a:r>
          </a:p>
          <a:p>
            <a:r>
              <a:rPr lang="ru-RU" sz="1800" b="1" i="1" baseline="30000" dirty="0" smtClean="0">
                <a:solidFill>
                  <a:srgbClr val="002060"/>
                </a:solidFill>
              </a:rPr>
              <a:t>Расстояние до г.Сыктывкар </a:t>
            </a:r>
            <a:r>
              <a:rPr lang="ru-RU" sz="1800" baseline="30000" dirty="0" smtClean="0">
                <a:solidFill>
                  <a:srgbClr val="002060"/>
                </a:solidFill>
              </a:rPr>
              <a:t>– 679 км;</a:t>
            </a:r>
          </a:p>
          <a:p>
            <a:r>
              <a:rPr lang="ru-RU" sz="1800" b="1" i="1" baseline="30000" dirty="0" smtClean="0">
                <a:solidFill>
                  <a:srgbClr val="002060"/>
                </a:solidFill>
              </a:rPr>
              <a:t>Расстояние до ближайшей ж/</a:t>
            </a:r>
            <a:r>
              <a:rPr lang="ru-RU" sz="1800" b="1" i="1" baseline="30000" dirty="0" err="1" smtClean="0">
                <a:solidFill>
                  <a:srgbClr val="002060"/>
                </a:solidFill>
              </a:rPr>
              <a:t>д</a:t>
            </a:r>
            <a:r>
              <a:rPr lang="ru-RU" sz="1800" b="1" i="1" baseline="30000" dirty="0" smtClean="0">
                <a:solidFill>
                  <a:srgbClr val="002060"/>
                </a:solidFill>
              </a:rPr>
              <a:t> станции </a:t>
            </a:r>
            <a:r>
              <a:rPr lang="ru-RU" sz="1800" baseline="30000" dirty="0" smtClean="0">
                <a:solidFill>
                  <a:srgbClr val="002060"/>
                </a:solidFill>
              </a:rPr>
              <a:t>– 223 км.</a:t>
            </a:r>
          </a:p>
          <a:p>
            <a:r>
              <a:rPr lang="ru-RU" sz="1800" baseline="30000" dirty="0" smtClean="0"/>
              <a:t> </a:t>
            </a:r>
          </a:p>
          <a:p>
            <a:endParaRPr lang="ru-RU" sz="1600" baseline="30000" dirty="0" smtClean="0"/>
          </a:p>
          <a:p>
            <a:endParaRPr lang="ru-RU" sz="1600" baseline="30000" dirty="0" smtClean="0"/>
          </a:p>
          <a:p>
            <a:pPr lvl="0"/>
            <a:endParaRPr lang="ru-RU" sz="1600" dirty="0" smtClean="0"/>
          </a:p>
          <a:p>
            <a:endParaRPr lang="ru-RU" dirty="0"/>
          </a:p>
        </p:txBody>
      </p:sp>
      <p:pic>
        <p:nvPicPr>
          <p:cNvPr id="10" name="Содержимое 9" descr="СП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4850" y="0"/>
            <a:ext cx="3867574" cy="6121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1838" y="1"/>
            <a:ext cx="5320012" cy="921361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Социально-экономическая характеристика 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муниципального района «Усть-Цилемский»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631920" cy="884202"/>
          </a:xfrm>
          <a:prstGeom prst="rect">
            <a:avLst/>
          </a:prstGeom>
        </p:spPr>
      </p:pic>
      <p:sp>
        <p:nvSpPr>
          <p:cNvPr id="6" name="Вертикальный свиток 5"/>
          <p:cNvSpPr/>
          <p:nvPr/>
        </p:nvSpPr>
        <p:spPr>
          <a:xfrm>
            <a:off x="1" y="891761"/>
            <a:ext cx="560357" cy="5229640"/>
          </a:xfrm>
          <a:prstGeom prst="verticalScroll">
            <a:avLst/>
          </a:prstGeom>
          <a:solidFill>
            <a:srgbClr val="0099CC"/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343354" y="2431441"/>
          <a:ext cx="5378495" cy="300291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2201657"/>
                <a:gridCol w="645805"/>
                <a:gridCol w="626235"/>
                <a:gridCol w="645805"/>
                <a:gridCol w="636020"/>
                <a:gridCol w="622973"/>
              </a:tblGrid>
              <a:tr h="63389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Социально-экономические показатели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97219" marR="97219" marT="54412" marB="5441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97219" marR="97219" marT="54412" marB="5441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7219" marR="97219" marT="54412" marB="5441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7219" marR="97219" marT="54412" marB="5441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97219" marR="97219" marT="54412" marB="5441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458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населения (среднегодовая), чел.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</a:t>
                      </a:r>
                      <a:r>
                        <a:rPr lang="ru-RU" sz="12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166</a:t>
                      </a:r>
                      <a:endParaRPr lang="ru-RU" sz="120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</a:t>
                      </a:r>
                      <a:r>
                        <a:rPr lang="ru-RU" sz="12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136</a:t>
                      </a:r>
                      <a:endParaRPr lang="ru-RU" sz="120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11 080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11 027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10 950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458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Общий коэффициент рождаемости на 1 тыс. чел.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10,9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10,1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11,1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9,8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9,6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458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Общий</a:t>
                      </a:r>
                      <a:r>
                        <a:rPr lang="ru-RU" sz="12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коэффициент смертности на 1 тыс. чел.</a:t>
                      </a:r>
                      <a:endParaRPr lang="ru-RU" sz="120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16,5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13,7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13,1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12,9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12,8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357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Среднемесячная</a:t>
                      </a:r>
                      <a:r>
                        <a:rPr lang="ru-RU" sz="12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номинальная начисленная </a:t>
                      </a:r>
                      <a:r>
                        <a:rPr lang="ru-RU" sz="1200" kern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</a:t>
                      </a:r>
                      <a:r>
                        <a:rPr lang="ru-RU" sz="12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ru-RU" sz="1200" kern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</a:t>
                      </a:r>
                      <a:r>
                        <a:rPr lang="ru-RU" sz="12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(тыс.руб.)</a:t>
                      </a:r>
                      <a:endParaRPr lang="ru-RU" sz="120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42,33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44,2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46,63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49,52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51,60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7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безработицы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3,4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3,6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908" y="105545"/>
            <a:ext cx="8749665" cy="483666"/>
          </a:xfrm>
        </p:spPr>
        <p:txBody>
          <a:bodyPr>
            <a:noAutofit/>
          </a:bodyPr>
          <a:lstStyle/>
          <a:p>
            <a:pPr font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Муниципальная программа муниципального района "Усть-Цилемский"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"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Образование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"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747" y="623354"/>
            <a:ext cx="8878821" cy="582501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-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Повышение доступности и качества образовательных услуг в районе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Сроки реализации программы –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2014-2022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гг.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283371066"/>
              </p:ext>
            </p:extLst>
          </p:nvPr>
        </p:nvGraphicFramePr>
        <p:xfrm>
          <a:off x="660744" y="1447506"/>
          <a:ext cx="3382394" cy="2304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00162" y="918210"/>
            <a:ext cx="3919121" cy="582501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расходов программы в 2020г.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1498" y="1241653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4248470"/>
              </p:ext>
            </p:extLst>
          </p:nvPr>
        </p:nvGraphicFramePr>
        <p:xfrm>
          <a:off x="4162168" y="1473271"/>
          <a:ext cx="5386707" cy="17629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84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82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8765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3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Оказание муниципальных услуг (выполнение работ) дошкольными образовательными учреждениями</a:t>
                      </a:r>
                      <a:endParaRPr lang="ru-RU" sz="13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gradFill flip="none" rotWithShape="1">
                      <a:gsLst>
                        <a:gs pos="0">
                          <a:schemeClr val="accent5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109013,9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gradFill flip="none" rotWithShape="1">
                      <a:gsLst>
                        <a:gs pos="0">
                          <a:schemeClr val="accent5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765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3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Оказание муниципальных услуг (выполнение работ) общеобразовательными учреждениями</a:t>
                      </a:r>
                      <a:endParaRPr lang="ru-RU" sz="13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gradFill flip="none" rotWithShape="1">
                      <a:gsLst>
                        <a:gs pos="0">
                          <a:schemeClr val="accent5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322517,9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gradFill flip="none" rotWithShape="1">
                      <a:gsLst>
                        <a:gs pos="0">
                          <a:schemeClr val="accent5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765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3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Оказание муниципальных услуг (выполнение работ) учреждениями дополнительного образования</a:t>
                      </a:r>
                      <a:endParaRPr lang="ru-RU" sz="13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gradFill flip="none" rotWithShape="1">
                      <a:gsLst>
                        <a:gs pos="0">
                          <a:schemeClr val="accent5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16427,7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gradFill flip="none" rotWithShape="1">
                      <a:gsLst>
                        <a:gs pos="0">
                          <a:schemeClr val="accent5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739546" y="1160831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0162" y="3177280"/>
            <a:ext cx="3919121" cy="342436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целевые показатели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01361612"/>
              </p:ext>
            </p:extLst>
          </p:nvPr>
        </p:nvGraphicFramePr>
        <p:xfrm>
          <a:off x="4093582" y="3531965"/>
          <a:ext cx="5484140" cy="2447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93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79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78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77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582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0296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03999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66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gradFill flip="none" rotWithShape="1">
                      <a:gsLst>
                        <a:gs pos="0">
                          <a:schemeClr val="accent5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chemeClr val="accent5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chemeClr val="accent5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chemeClr val="accent5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chemeClr val="accent5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chemeClr val="accent5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родителей, удовлетворенных качеством предоставляемых образовательных услуг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gradFill flip="none" rotWithShape="1">
                      <a:gsLst>
                        <a:gs pos="0">
                          <a:schemeClr val="accent5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91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gradFill flip="none" rotWithShape="1">
                      <a:gsLst>
                        <a:gs pos="0">
                          <a:schemeClr val="accent5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gradFill flip="none" rotWithShape="1">
                      <a:gsLst>
                        <a:gs pos="0">
                          <a:schemeClr val="accent5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gradFill flip="none" rotWithShape="1">
                      <a:gsLst>
                        <a:gs pos="0">
                          <a:schemeClr val="accent5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gradFill flip="none" rotWithShape="1">
                      <a:gsLst>
                        <a:gs pos="0">
                          <a:schemeClr val="accent5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gradFill flip="none" rotWithShape="1">
                      <a:gsLst>
                        <a:gs pos="0">
                          <a:schemeClr val="accent5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обучающихся          1-4 классов в муниципальных образовательных организациях в РК, охваченных питанием, от общего количества обучающихся                       1-4 классов  не менее 99%</a:t>
                      </a:r>
                      <a:endParaRPr lang="ru-RU" sz="12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gradFill flip="none" rotWithShape="1">
                      <a:gsLst>
                        <a:gs pos="0">
                          <a:schemeClr val="accent5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gradFill flip="none" rotWithShape="1">
                      <a:gsLst>
                        <a:gs pos="0">
                          <a:schemeClr val="accent5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gradFill flip="none" rotWithShape="1">
                      <a:gsLst>
                        <a:gs pos="0">
                          <a:schemeClr val="accent5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gradFill flip="none" rotWithShape="1">
                      <a:gsLst>
                        <a:gs pos="0">
                          <a:schemeClr val="accent5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gradFill flip="none" rotWithShape="1">
                      <a:gsLst>
                        <a:gs pos="0">
                          <a:schemeClr val="accent5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gradFill flip="none" rotWithShape="1">
                      <a:gsLst>
                        <a:gs pos="0">
                          <a:schemeClr val="accent5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500" y="3657106"/>
            <a:ext cx="2619375" cy="247803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8155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1" t="5757" r="3824" b="5394"/>
          <a:stretch/>
        </p:blipFill>
        <p:spPr>
          <a:xfrm>
            <a:off x="5381434" y="3681105"/>
            <a:ext cx="3019475" cy="219075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282" y="123826"/>
            <a:ext cx="8749665" cy="483666"/>
          </a:xfrm>
        </p:spPr>
        <p:txBody>
          <a:bodyPr>
            <a:noAutofit/>
          </a:bodyPr>
          <a:lstStyle/>
          <a:p>
            <a:pPr font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Муниципальная программа муниципального района "Усть-Цилемский"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"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Образование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"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6470" y="720546"/>
            <a:ext cx="3919121" cy="342436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целевые показатели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63926928"/>
              </p:ext>
            </p:extLst>
          </p:nvPr>
        </p:nvGraphicFramePr>
        <p:xfrm>
          <a:off x="631920" y="1062982"/>
          <a:ext cx="5168805" cy="20782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27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15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524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15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8102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41345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66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gradFill flip="none" rotWithShape="1">
                      <a:gsLst>
                        <a:gs pos="0">
                          <a:schemeClr val="accent5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chemeClr val="accent5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chemeClr val="accent5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chemeClr val="accent5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chemeClr val="accent5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chemeClr val="accent5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9712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ОУ, в которых проведены ремонты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gradFill flip="none" rotWithShape="1">
                      <a:gsLst>
                        <a:gs pos="0">
                          <a:schemeClr val="accent5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accent5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accent5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accent5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accent5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accent5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7463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ОУ, обновивших материально-техническую базу ежегодно</a:t>
                      </a:r>
                      <a:endParaRPr lang="ru-RU" sz="12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gradFill flip="none" rotWithShape="1">
                      <a:gsLst>
                        <a:gs pos="0">
                          <a:schemeClr val="accent5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accent5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accent5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accent5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accent5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accent5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9712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детей, охваченных отдыхом в каникулярное время</a:t>
                      </a:r>
                      <a:endParaRPr lang="ru-RU" sz="1200" baseline="300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gradFill flip="none" rotWithShape="1">
                      <a:gsLst>
                        <a:gs pos="0">
                          <a:schemeClr val="accent5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502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accent5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502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accent5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502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accent5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accent5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accent5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721406" y="3366198"/>
            <a:ext cx="4429247" cy="2053527"/>
            <a:chOff x="523875" y="2747073"/>
            <a:chExt cx="7142885" cy="1519014"/>
          </a:xfrm>
        </p:grpSpPr>
        <p:graphicFrame>
          <p:nvGraphicFramePr>
            <p:cNvPr id="8" name="Схема 7"/>
            <p:cNvGraphicFramePr/>
            <p:nvPr>
              <p:extLst>
                <p:ext uri="{D42A27DB-BD31-4B8C-83A1-F6EECF244321}">
                  <p14:modId xmlns:p14="http://schemas.microsoft.com/office/powerpoint/2010/main" xmlns="" val="1886421353"/>
                </p:ext>
              </p:extLst>
            </p:nvPr>
          </p:nvGraphicFramePr>
          <p:xfrm>
            <a:off x="631921" y="2747073"/>
            <a:ext cx="7034839" cy="151901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523875" y="3687823"/>
              <a:ext cx="1929366" cy="204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2</a:t>
              </a:r>
              <a:r>
                <a:rPr lang="en-US" sz="1200" dirty="0" smtClean="0"/>
                <a:t>13</a:t>
              </a:r>
              <a:r>
                <a:rPr lang="ru-RU" sz="1200" dirty="0" smtClean="0"/>
                <a:t>,</a:t>
              </a:r>
              <a:r>
                <a:rPr lang="en-US" sz="1200" dirty="0" smtClean="0"/>
                <a:t>7</a:t>
              </a:r>
              <a:r>
                <a:rPr lang="ru-RU" sz="1200" dirty="0" smtClean="0"/>
                <a:t> тыс.руб.</a:t>
              </a:r>
              <a:endParaRPr lang="ru-RU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3875" y="3028950"/>
              <a:ext cx="1976990" cy="204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153,1 тыс.руб.</a:t>
              </a:r>
              <a:endParaRPr lang="ru-RU" sz="1200" dirty="0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8" t="22111" r="12792" b="2889"/>
          <a:stretch/>
        </p:blipFill>
        <p:spPr>
          <a:xfrm>
            <a:off x="6607339" y="1949150"/>
            <a:ext cx="3034971" cy="200843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6949" y="442107"/>
            <a:ext cx="2138057" cy="192904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xmlns="" val="55188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_vxoMJThIBY.jpg"/>
          <p:cNvPicPr>
            <a:picLocks noChangeAspect="1"/>
          </p:cNvPicPr>
          <p:nvPr/>
        </p:nvPicPr>
        <p:blipFill>
          <a:blip r:embed="rId2" cstate="print"/>
          <a:srcRect l="5631" r="5405"/>
          <a:stretch>
            <a:fillRect/>
          </a:stretch>
        </p:blipFill>
        <p:spPr>
          <a:xfrm>
            <a:off x="476251" y="3857126"/>
            <a:ext cx="3762375" cy="2092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221" y="105408"/>
            <a:ext cx="8749665" cy="483666"/>
          </a:xfrm>
        </p:spPr>
        <p:txBody>
          <a:bodyPr>
            <a:noAutofit/>
          </a:bodyPr>
          <a:lstStyle/>
          <a:p>
            <a:pPr font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Муниципальная программа муниципального района "Усть-Цилемский"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"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Культура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"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747" y="623354"/>
            <a:ext cx="8878821" cy="582501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-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Сохранение и развитие самобытной культуры района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Сроки реализации программы –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2014-2022 гг.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448074130"/>
              </p:ext>
            </p:extLst>
          </p:nvPr>
        </p:nvGraphicFramePr>
        <p:xfrm>
          <a:off x="660744" y="1447506"/>
          <a:ext cx="3382394" cy="2304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47787" y="598593"/>
            <a:ext cx="3919121" cy="582501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расходов программы в 2020г.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9098" y="1260703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8298135"/>
              </p:ext>
            </p:extLst>
          </p:nvPr>
        </p:nvGraphicFramePr>
        <p:xfrm>
          <a:off x="4084660" y="1123951"/>
          <a:ext cx="5564166" cy="2805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545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96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2706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3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Оказание муниципальных услуг (выполнение работ) учреждениями культуры по сохранению, использованию и популяризации объектов культурного наследия</a:t>
                      </a:r>
                      <a:endParaRPr lang="ru-RU" sz="13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gradFill flip="none" rotWithShape="1">
                      <a:gsLst>
                        <a:gs pos="0">
                          <a:srgbClr val="CC00FF">
                            <a:tint val="66000"/>
                            <a:satMod val="160000"/>
                          </a:srgbClr>
                        </a:gs>
                        <a:gs pos="50000">
                          <a:srgbClr val="CC00FF">
                            <a:tint val="44500"/>
                            <a:satMod val="160000"/>
                          </a:srgbClr>
                        </a:gs>
                        <a:gs pos="100000">
                          <a:srgbClr val="CC00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17742,5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gradFill flip="none" rotWithShape="1">
                      <a:gsLst>
                        <a:gs pos="0">
                          <a:srgbClr val="CC00FF">
                            <a:tint val="66000"/>
                            <a:satMod val="160000"/>
                          </a:srgbClr>
                        </a:gs>
                        <a:gs pos="50000">
                          <a:srgbClr val="CC00FF">
                            <a:tint val="44500"/>
                            <a:satMod val="160000"/>
                          </a:srgbClr>
                        </a:gs>
                        <a:gs pos="100000">
                          <a:srgbClr val="CC00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706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3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Оказание муниципальных услуг (выполнение работ) муниципальными учреждениями дополнительного образования детей в сфере культуры и искусства</a:t>
                      </a:r>
                      <a:endParaRPr lang="ru-RU" sz="13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gradFill flip="none" rotWithShape="1">
                      <a:gsLst>
                        <a:gs pos="0">
                          <a:srgbClr val="CC00FF">
                            <a:tint val="66000"/>
                            <a:satMod val="160000"/>
                          </a:srgbClr>
                        </a:gs>
                        <a:gs pos="50000">
                          <a:srgbClr val="CC00FF">
                            <a:tint val="44500"/>
                            <a:satMod val="160000"/>
                          </a:srgbClr>
                        </a:gs>
                        <a:gs pos="100000">
                          <a:srgbClr val="CC00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11280,2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gradFill flip="none" rotWithShape="1">
                      <a:gsLst>
                        <a:gs pos="0">
                          <a:srgbClr val="CC00FF">
                            <a:tint val="66000"/>
                            <a:satMod val="160000"/>
                          </a:srgbClr>
                        </a:gs>
                        <a:gs pos="50000">
                          <a:srgbClr val="CC00FF">
                            <a:tint val="44500"/>
                            <a:satMod val="160000"/>
                          </a:srgbClr>
                        </a:gs>
                        <a:gs pos="100000">
                          <a:srgbClr val="CC00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765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3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Оказание муниципальных услуг (выполнение работ) учреждениями культурно – досугового типа</a:t>
                      </a:r>
                      <a:endParaRPr lang="ru-RU" sz="13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gradFill flip="none" rotWithShape="1">
                      <a:gsLst>
                        <a:gs pos="0">
                          <a:srgbClr val="CC00FF">
                            <a:tint val="66000"/>
                            <a:satMod val="160000"/>
                          </a:srgbClr>
                        </a:gs>
                        <a:gs pos="50000">
                          <a:srgbClr val="CC00FF">
                            <a:tint val="44500"/>
                            <a:satMod val="160000"/>
                          </a:srgbClr>
                        </a:gs>
                        <a:gs pos="100000">
                          <a:srgbClr val="CC00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63482,8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gradFill flip="none" rotWithShape="1">
                      <a:gsLst>
                        <a:gs pos="0">
                          <a:srgbClr val="CC00FF">
                            <a:tint val="66000"/>
                            <a:satMod val="160000"/>
                          </a:srgbClr>
                        </a:gs>
                        <a:gs pos="50000">
                          <a:srgbClr val="CC00FF">
                            <a:tint val="44500"/>
                            <a:satMod val="160000"/>
                          </a:srgbClr>
                        </a:gs>
                        <a:gs pos="100000">
                          <a:srgbClr val="CC00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6354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3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Оказание муниципальных услуг (выполнение работ) библиотеками</a:t>
                      </a:r>
                      <a:endParaRPr lang="ru-RU" sz="13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gradFill flip="none" rotWithShape="1">
                      <a:gsLst>
                        <a:gs pos="0">
                          <a:srgbClr val="CC00FF">
                            <a:tint val="66000"/>
                            <a:satMod val="160000"/>
                          </a:srgbClr>
                        </a:gs>
                        <a:gs pos="50000">
                          <a:srgbClr val="CC00FF">
                            <a:tint val="44500"/>
                            <a:satMod val="160000"/>
                          </a:srgbClr>
                        </a:gs>
                        <a:gs pos="100000">
                          <a:srgbClr val="CC00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29641,4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gradFill flip="none" rotWithShape="1">
                      <a:gsLst>
                        <a:gs pos="0">
                          <a:srgbClr val="CC00FF">
                            <a:tint val="66000"/>
                            <a:satMod val="160000"/>
                          </a:srgbClr>
                        </a:gs>
                        <a:gs pos="50000">
                          <a:srgbClr val="CC00FF">
                            <a:tint val="44500"/>
                            <a:satMod val="160000"/>
                          </a:srgbClr>
                        </a:gs>
                        <a:gs pos="100000">
                          <a:srgbClr val="CC00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787171" y="854760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2268" y="3864751"/>
            <a:ext cx="3919121" cy="342436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целевые показатели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093374"/>
              </p:ext>
            </p:extLst>
          </p:nvPr>
        </p:nvGraphicFramePr>
        <p:xfrm>
          <a:off x="4114800" y="4247892"/>
          <a:ext cx="5534024" cy="1715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328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59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759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852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4129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2262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91704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66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gradFill flip="none" rotWithShape="1">
                      <a:gsLst>
                        <a:gs pos="0">
                          <a:srgbClr val="CC00FF">
                            <a:tint val="66000"/>
                            <a:satMod val="160000"/>
                          </a:srgbClr>
                        </a:gs>
                        <a:gs pos="50000">
                          <a:srgbClr val="CC00FF">
                            <a:tint val="44500"/>
                            <a:satMod val="160000"/>
                          </a:srgbClr>
                        </a:gs>
                        <a:gs pos="100000">
                          <a:srgbClr val="CC00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CC00FF">
                            <a:tint val="66000"/>
                            <a:satMod val="160000"/>
                          </a:srgbClr>
                        </a:gs>
                        <a:gs pos="50000">
                          <a:srgbClr val="CC00FF">
                            <a:tint val="44500"/>
                            <a:satMod val="160000"/>
                          </a:srgbClr>
                        </a:gs>
                        <a:gs pos="100000">
                          <a:srgbClr val="CC00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CC00FF">
                            <a:tint val="66000"/>
                            <a:satMod val="160000"/>
                          </a:srgbClr>
                        </a:gs>
                        <a:gs pos="50000">
                          <a:srgbClr val="CC00FF">
                            <a:tint val="44500"/>
                            <a:satMod val="160000"/>
                          </a:srgbClr>
                        </a:gs>
                        <a:gs pos="100000">
                          <a:srgbClr val="CC00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CC00FF">
                            <a:tint val="66000"/>
                            <a:satMod val="160000"/>
                          </a:srgbClr>
                        </a:gs>
                        <a:gs pos="50000">
                          <a:srgbClr val="CC00FF">
                            <a:tint val="44500"/>
                            <a:satMod val="160000"/>
                          </a:srgbClr>
                        </a:gs>
                        <a:gs pos="100000">
                          <a:srgbClr val="CC00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CC00FF">
                            <a:tint val="66000"/>
                            <a:satMod val="160000"/>
                          </a:srgbClr>
                        </a:gs>
                        <a:gs pos="50000">
                          <a:srgbClr val="CC00FF">
                            <a:tint val="44500"/>
                            <a:satMod val="160000"/>
                          </a:srgbClr>
                        </a:gs>
                        <a:gs pos="100000">
                          <a:srgbClr val="CC00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CC00FF">
                            <a:tint val="66000"/>
                            <a:satMod val="160000"/>
                          </a:srgbClr>
                        </a:gs>
                        <a:gs pos="50000">
                          <a:srgbClr val="CC00FF">
                            <a:tint val="44500"/>
                            <a:satMod val="160000"/>
                          </a:srgbClr>
                        </a:gs>
                        <a:gs pos="100000">
                          <a:srgbClr val="CC00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4584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Рост посещений учреждений культуры к уровню 2013 года(%)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gradFill flip="none" rotWithShape="1">
                      <a:gsLst>
                        <a:gs pos="0">
                          <a:srgbClr val="CC00FF">
                            <a:tint val="66000"/>
                            <a:satMod val="160000"/>
                          </a:srgbClr>
                        </a:gs>
                        <a:gs pos="50000">
                          <a:srgbClr val="CC00FF">
                            <a:tint val="44500"/>
                            <a:satMod val="160000"/>
                          </a:srgbClr>
                        </a:gs>
                        <a:gs pos="100000">
                          <a:srgbClr val="CC00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rgbClr val="CC00FF">
                            <a:tint val="66000"/>
                            <a:satMod val="160000"/>
                          </a:srgbClr>
                        </a:gs>
                        <a:gs pos="50000">
                          <a:srgbClr val="CC00FF">
                            <a:tint val="44500"/>
                            <a:satMod val="160000"/>
                          </a:srgbClr>
                        </a:gs>
                        <a:gs pos="100000">
                          <a:srgbClr val="CC00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rgbClr val="CC00FF">
                            <a:tint val="66000"/>
                            <a:satMod val="160000"/>
                          </a:srgbClr>
                        </a:gs>
                        <a:gs pos="50000">
                          <a:srgbClr val="CC00FF">
                            <a:tint val="44500"/>
                            <a:satMod val="160000"/>
                          </a:srgbClr>
                        </a:gs>
                        <a:gs pos="100000">
                          <a:srgbClr val="CC00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3,3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rgbClr val="CC00FF">
                            <a:tint val="66000"/>
                            <a:satMod val="160000"/>
                          </a:srgbClr>
                        </a:gs>
                        <a:gs pos="50000">
                          <a:srgbClr val="CC00FF">
                            <a:tint val="44500"/>
                            <a:satMod val="160000"/>
                          </a:srgbClr>
                        </a:gs>
                        <a:gs pos="100000">
                          <a:srgbClr val="CC00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3,4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rgbClr val="CC00FF">
                            <a:tint val="66000"/>
                            <a:satMod val="160000"/>
                          </a:srgbClr>
                        </a:gs>
                        <a:gs pos="50000">
                          <a:srgbClr val="CC00FF">
                            <a:tint val="44500"/>
                            <a:satMod val="160000"/>
                          </a:srgbClr>
                        </a:gs>
                        <a:gs pos="100000">
                          <a:srgbClr val="CC00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rgbClr val="CC00FF">
                            <a:tint val="66000"/>
                            <a:satMod val="160000"/>
                          </a:srgbClr>
                        </a:gs>
                        <a:gs pos="50000">
                          <a:srgbClr val="CC00FF">
                            <a:tint val="44500"/>
                            <a:satMod val="160000"/>
                          </a:srgbClr>
                        </a:gs>
                        <a:gs pos="100000">
                          <a:srgbClr val="CC00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4584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Показатель средней книгообеспеченности(экз. на 1 польз.)</a:t>
                      </a:r>
                      <a:endParaRPr lang="ru-RU" sz="12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gradFill flip="none" rotWithShape="1">
                      <a:gsLst>
                        <a:gs pos="0">
                          <a:srgbClr val="CC00FF">
                            <a:tint val="66000"/>
                            <a:satMod val="160000"/>
                          </a:srgbClr>
                        </a:gs>
                        <a:gs pos="50000">
                          <a:srgbClr val="CC00FF">
                            <a:tint val="44500"/>
                            <a:satMod val="160000"/>
                          </a:srgbClr>
                        </a:gs>
                        <a:gs pos="100000">
                          <a:srgbClr val="CC00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15,5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rgbClr val="CC00FF">
                            <a:tint val="66000"/>
                            <a:satMod val="160000"/>
                          </a:srgbClr>
                        </a:gs>
                        <a:gs pos="50000">
                          <a:srgbClr val="CC00FF">
                            <a:tint val="44500"/>
                            <a:satMod val="160000"/>
                          </a:srgbClr>
                        </a:gs>
                        <a:gs pos="100000">
                          <a:srgbClr val="CC00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15,7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rgbClr val="CC00FF">
                            <a:tint val="66000"/>
                            <a:satMod val="160000"/>
                          </a:srgbClr>
                        </a:gs>
                        <a:gs pos="50000">
                          <a:srgbClr val="CC00FF">
                            <a:tint val="44500"/>
                            <a:satMod val="160000"/>
                          </a:srgbClr>
                        </a:gs>
                        <a:gs pos="100000">
                          <a:srgbClr val="CC00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15,8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rgbClr val="CC00FF">
                            <a:tint val="66000"/>
                            <a:satMod val="160000"/>
                          </a:srgbClr>
                        </a:gs>
                        <a:gs pos="50000">
                          <a:srgbClr val="CC00FF">
                            <a:tint val="44500"/>
                            <a:satMod val="160000"/>
                          </a:srgbClr>
                        </a:gs>
                        <a:gs pos="100000">
                          <a:srgbClr val="CC00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15,8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rgbClr val="CC00FF">
                            <a:tint val="66000"/>
                            <a:satMod val="160000"/>
                          </a:srgbClr>
                        </a:gs>
                        <a:gs pos="50000">
                          <a:srgbClr val="CC00FF">
                            <a:tint val="44500"/>
                            <a:satMod val="160000"/>
                          </a:srgbClr>
                        </a:gs>
                        <a:gs pos="100000">
                          <a:srgbClr val="CC00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15,8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rgbClr val="CC00FF">
                            <a:tint val="66000"/>
                            <a:satMod val="160000"/>
                          </a:srgbClr>
                        </a:gs>
                        <a:gs pos="50000">
                          <a:srgbClr val="CC00FF">
                            <a:tint val="44500"/>
                            <a:satMod val="160000"/>
                          </a:srgbClr>
                        </a:gs>
                        <a:gs pos="100000">
                          <a:srgbClr val="CC00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4584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посещаемости музея(посещений на 1 жителя в год)</a:t>
                      </a:r>
                      <a:endParaRPr lang="ru-RU" sz="1200" baseline="300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gradFill flip="none" rotWithShape="1">
                      <a:gsLst>
                        <a:gs pos="0">
                          <a:srgbClr val="CC00FF">
                            <a:tint val="66000"/>
                            <a:satMod val="160000"/>
                          </a:srgbClr>
                        </a:gs>
                        <a:gs pos="50000">
                          <a:srgbClr val="CC00FF">
                            <a:tint val="44500"/>
                            <a:satMod val="160000"/>
                          </a:srgbClr>
                        </a:gs>
                        <a:gs pos="100000">
                          <a:srgbClr val="CC00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rgbClr val="CC00FF">
                            <a:tint val="66000"/>
                            <a:satMod val="160000"/>
                          </a:srgbClr>
                        </a:gs>
                        <a:gs pos="50000">
                          <a:srgbClr val="CC00FF">
                            <a:tint val="44500"/>
                            <a:satMod val="160000"/>
                          </a:srgbClr>
                        </a:gs>
                        <a:gs pos="100000">
                          <a:srgbClr val="CC00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rgbClr val="CC00FF">
                            <a:tint val="66000"/>
                            <a:satMod val="160000"/>
                          </a:srgbClr>
                        </a:gs>
                        <a:gs pos="50000">
                          <a:srgbClr val="CC00FF">
                            <a:tint val="44500"/>
                            <a:satMod val="160000"/>
                          </a:srgbClr>
                        </a:gs>
                        <a:gs pos="100000">
                          <a:srgbClr val="CC00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rgbClr val="CC00FF">
                            <a:tint val="66000"/>
                            <a:satMod val="160000"/>
                          </a:srgbClr>
                        </a:gs>
                        <a:gs pos="50000">
                          <a:srgbClr val="CC00FF">
                            <a:tint val="44500"/>
                            <a:satMod val="160000"/>
                          </a:srgbClr>
                        </a:gs>
                        <a:gs pos="100000">
                          <a:srgbClr val="CC00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rgbClr val="CC00FF">
                            <a:tint val="66000"/>
                            <a:satMod val="160000"/>
                          </a:srgbClr>
                        </a:gs>
                        <a:gs pos="50000">
                          <a:srgbClr val="CC00FF">
                            <a:tint val="44500"/>
                            <a:satMod val="160000"/>
                          </a:srgbClr>
                        </a:gs>
                        <a:gs pos="100000">
                          <a:srgbClr val="CC00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rgbClr val="CC00FF">
                            <a:tint val="66000"/>
                            <a:satMod val="160000"/>
                          </a:srgbClr>
                        </a:gs>
                        <a:gs pos="50000">
                          <a:srgbClr val="CC00FF">
                            <a:tint val="44500"/>
                            <a:satMod val="160000"/>
                          </a:srgbClr>
                        </a:gs>
                        <a:gs pos="100000">
                          <a:srgbClr val="CC00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747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483666"/>
          </a:xfrm>
        </p:spPr>
        <p:txBody>
          <a:bodyPr>
            <a:noAutofit/>
          </a:bodyPr>
          <a:lstStyle/>
          <a:p>
            <a:pPr font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Муниципальная программа муниципального района "Усть-Цилемский"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"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Развитие физической культуры и спорта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"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797" y="528102"/>
            <a:ext cx="8878821" cy="82256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-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совершенствование системы физической культуры и спорта, создание благоприятных условий для развития массовой физической культуры и спорта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Сроки реализации программы –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2014-2022гг.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196247809"/>
              </p:ext>
            </p:extLst>
          </p:nvPr>
        </p:nvGraphicFramePr>
        <p:xfrm>
          <a:off x="660744" y="1447506"/>
          <a:ext cx="3382394" cy="2304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81112" y="742668"/>
            <a:ext cx="3919121" cy="582501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расходов программы в 2020г.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9098" y="1439666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75485188"/>
              </p:ext>
            </p:extLst>
          </p:nvPr>
        </p:nvGraphicFramePr>
        <p:xfrm>
          <a:off x="4347949" y="1283363"/>
          <a:ext cx="5224676" cy="14147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36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10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2706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3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Оказание муниципальных услуг (выполнение работ) учреждениями дополнительного образования физкультурно-спортивной направленности</a:t>
                      </a:r>
                      <a:endParaRPr lang="ru-RU" sz="13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22248,3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765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3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Строительство, реконструкция и модернизация спортивных объектов для муниципальных нужд</a:t>
                      </a:r>
                      <a:endParaRPr lang="ru-RU" sz="13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1000,0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739546" y="1062870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4462" y="2805133"/>
            <a:ext cx="3919121" cy="342436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целевые показатели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22020726"/>
              </p:ext>
            </p:extLst>
          </p:nvPr>
        </p:nvGraphicFramePr>
        <p:xfrm>
          <a:off x="4034073" y="3188278"/>
          <a:ext cx="5544902" cy="2349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34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10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38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429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238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397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41345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66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44000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учащихся общеобразовательных учреждений, занимающихся физической культурой и спортом, в общей численности учащихся соответствующих учреждений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28,3</a:t>
                      </a: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29,3</a:t>
                      </a: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29,6</a:t>
                      </a: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29,6</a:t>
                      </a: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населения, систематически занимающегося физической культурой и спортом в муниципальном районе «Усть-Цилемский»</a:t>
                      </a:r>
                      <a:endParaRPr lang="ru-RU" sz="12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31,0</a:t>
                      </a: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32,0</a:t>
                      </a: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32,6</a:t>
                      </a: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32,65</a:t>
                      </a: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32,7</a:t>
                      </a: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1575" y="3677146"/>
            <a:ext cx="2400300" cy="243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479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483666"/>
          </a:xfrm>
        </p:spPr>
        <p:txBody>
          <a:bodyPr>
            <a:noAutofit/>
          </a:bodyPr>
          <a:lstStyle/>
          <a:p>
            <a:pPr font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Муниципальная программа муниципального района "Усть-Цилемский"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"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Социальная поддержка населения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"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747" y="528104"/>
            <a:ext cx="8878821" cy="582501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-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Создание благоприятной среды для жизнедеятельности отдельных категорий граждан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Сроки реализации программы –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2014-2022гг.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289487373"/>
              </p:ext>
            </p:extLst>
          </p:nvPr>
        </p:nvGraphicFramePr>
        <p:xfrm>
          <a:off x="660744" y="1447506"/>
          <a:ext cx="3382394" cy="2304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00162" y="902440"/>
            <a:ext cx="3919121" cy="582501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расходов программы в 2020г.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9098" y="1260703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69853721"/>
              </p:ext>
            </p:extLst>
          </p:nvPr>
        </p:nvGraphicFramePr>
        <p:xfrm>
          <a:off x="4095750" y="1428715"/>
          <a:ext cx="5372107" cy="11995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91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10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978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3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жильем социально незащищенных категорий граждан</a:t>
                      </a:r>
                      <a:endParaRPr lang="ru-RU" sz="13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12243,0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978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3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социально значимых мероприятий, посвященных знаменательным и памятным датам</a:t>
                      </a:r>
                      <a:endParaRPr lang="ru-RU" sz="13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5350" y="3627154"/>
            <a:ext cx="2781300" cy="249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8720496" y="1177169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0162" y="2690834"/>
            <a:ext cx="3919121" cy="342436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целевые показатели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75730985"/>
              </p:ext>
            </p:extLst>
          </p:nvPr>
        </p:nvGraphicFramePr>
        <p:xfrm>
          <a:off x="4105275" y="3093025"/>
          <a:ext cx="5358747" cy="2169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24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83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83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431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62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302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41345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66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граждан, получивших социальную поддержку, в общей численности населения(%)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0,16</a:t>
                      </a: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44000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инвалидов, положительно оценивающих отношение населения к проблемам инвалидов, в общей численности опрошенных инвалидов в Усть-Цилемском районе(%)</a:t>
                      </a:r>
                      <a:endParaRPr lang="ru-RU" sz="12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9994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483666"/>
          </a:xfrm>
        </p:spPr>
        <p:txBody>
          <a:bodyPr>
            <a:noAutofit/>
          </a:bodyPr>
          <a:lstStyle/>
          <a:p>
            <a:pPr font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Муниципальная программа муниципального района "Усть-Цилемский"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"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Муниципальное управление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"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222" y="509054"/>
            <a:ext cx="8878821" cy="582501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-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Развитие системы муниципального управления в муниципальном районе «Усть-Цилемский»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Сроки реализации программы –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2014-2022гг.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948002064"/>
              </p:ext>
            </p:extLst>
          </p:nvPr>
        </p:nvGraphicFramePr>
        <p:xfrm>
          <a:off x="660744" y="1447506"/>
          <a:ext cx="3382394" cy="2304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81112" y="845289"/>
            <a:ext cx="3919121" cy="582501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расходов программы в 2020г.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9098" y="1260703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8412067"/>
              </p:ext>
            </p:extLst>
          </p:nvPr>
        </p:nvGraphicFramePr>
        <p:xfrm>
          <a:off x="4358075" y="1409666"/>
          <a:ext cx="5185974" cy="14450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39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19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978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3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Выравнивание бюджетной обеспеченности сельских поселений (дотации бюджетам СП)</a:t>
                      </a:r>
                      <a:endParaRPr lang="ru-RU" sz="13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4560,6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526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 ДЛЯ РЕШЕНИЯ ВОПРОСОВ МЕСТНОГО ЗНАЧЕНИЯ СЕЛЬСКИХ ПОСЕЛЕНИЙ</a:t>
                      </a:r>
                      <a:endParaRPr lang="ru-RU" sz="12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40500,0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720496" y="1043820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90637" y="2862283"/>
            <a:ext cx="3919121" cy="342436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целевые показатели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5746270"/>
              </p:ext>
            </p:extLst>
          </p:nvPr>
        </p:nvGraphicFramePr>
        <p:xfrm>
          <a:off x="4105274" y="3207327"/>
          <a:ext cx="5467349" cy="26117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79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82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34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789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66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4214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41345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66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23224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открытости и прозрачности, эффективности и результативности деятельности органов местного самоуправления муниципального района «Усть-Цилемский»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7463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удовлетворенности получателей муниципальных услуг качеством их предоставления</a:t>
                      </a:r>
                      <a:endParaRPr lang="ru-RU" sz="12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9712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СО НКО, получивших финансовую поддержку</a:t>
                      </a:r>
                      <a:endParaRPr lang="ru-RU" sz="1200" baseline="300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314" y="3667127"/>
            <a:ext cx="3186811" cy="2454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9340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483666"/>
          </a:xfrm>
        </p:spPr>
        <p:txBody>
          <a:bodyPr>
            <a:noAutofit/>
          </a:bodyPr>
          <a:lstStyle/>
          <a:p>
            <a:pPr font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Муниципальная программа муниципального района "Усть-Цилемский"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"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Формирование и развитие кадрового потенциала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"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746" y="528104"/>
            <a:ext cx="9061104" cy="804101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-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Обеспечение организаций, учреждений в отрасли экономики, в сфере образования, здравоохранения, культуры, физической культуры и спорта, органов местного самоуправления квалифицированными специалистами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Сроки реализации программы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2014-2022гг.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599536827"/>
              </p:ext>
            </p:extLst>
          </p:nvPr>
        </p:nvGraphicFramePr>
        <p:xfrm>
          <a:off x="660744" y="1447506"/>
          <a:ext cx="3382394" cy="2304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09687" y="940539"/>
            <a:ext cx="3919121" cy="582501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расходов программы в 2020г.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748" y="3752194"/>
            <a:ext cx="3174791" cy="23692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19098" y="1405658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028424"/>
              </p:ext>
            </p:extLst>
          </p:nvPr>
        </p:nvGraphicFramePr>
        <p:xfrm>
          <a:off x="4143375" y="1439664"/>
          <a:ext cx="5324482" cy="14097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291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53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2205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3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Единовременная выплата молодому специалисту, заключившему трудовой договор на 5 лет для обустройства в размере 15 000 рублей</a:t>
                      </a:r>
                      <a:endParaRPr lang="ru-RU" sz="13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765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3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Единовременная выплата специалистам и рабочим кадрам агропромышленного комплекса</a:t>
                      </a:r>
                      <a:endParaRPr lang="ru-RU" sz="13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739546" y="1178940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1112" y="2833708"/>
            <a:ext cx="3919121" cy="342436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целевые показатели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04083618"/>
              </p:ext>
            </p:extLst>
          </p:nvPr>
        </p:nvGraphicFramePr>
        <p:xfrm>
          <a:off x="3987000" y="3172118"/>
          <a:ext cx="5524648" cy="24790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62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67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857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143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6289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41345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66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9712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занятых во всех сферах деятельности(тыс.чел.)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3,53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3,72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3,53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3,53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3,53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выпускников, привлеченных на работу по востребованным специальностям (ежегодно) чел.</a:t>
                      </a:r>
                      <a:endParaRPr lang="ru-RU" sz="12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трудоустроенных специалистов в сфере сельского хозяйства, получивших единовременную поддержку (ежегодно)чел.</a:t>
                      </a:r>
                      <a:endParaRPr lang="ru-RU" sz="1200" baseline="300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6753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483666"/>
          </a:xfrm>
        </p:spPr>
        <p:txBody>
          <a:bodyPr>
            <a:noAutofit/>
          </a:bodyPr>
          <a:lstStyle/>
          <a:p>
            <a:pPr font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Муниципальная программа муниципального района "Усть-Цилемский"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"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Безопасность жизнедеятельности населения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"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747" y="498782"/>
            <a:ext cx="8878821" cy="82256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-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Повышение уровня защищенности населения и территории муниципального района «Усть-Цилемский» от угроз чрезвычайных ситуаций, пожаров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Сроки реализации программы – </a:t>
            </a:r>
            <a:r>
              <a:rPr lang="ru-RU" sz="13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2014-2022гг.</a:t>
            </a:r>
            <a:endParaRPr lang="ru-RU" sz="13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356186809"/>
              </p:ext>
            </p:extLst>
          </p:nvPr>
        </p:nvGraphicFramePr>
        <p:xfrm>
          <a:off x="660744" y="1447506"/>
          <a:ext cx="3382394" cy="2304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52537" y="888766"/>
            <a:ext cx="3919121" cy="582501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расходов программы в 2020г.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9098" y="1394322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9783883"/>
              </p:ext>
            </p:extLst>
          </p:nvPr>
        </p:nvGraphicFramePr>
        <p:xfrm>
          <a:off x="3928650" y="1476022"/>
          <a:ext cx="5620443" cy="82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60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43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3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Повышение защищенности населения и территории муниципального района "Усть-Цилемский" от чрезвычайных ситуаций, пожаров; создание системы оповещения</a:t>
                      </a:r>
                      <a:endParaRPr lang="ru-RU" sz="13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710971" y="1178141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5887" y="2367468"/>
            <a:ext cx="3919121" cy="342436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целевые показатели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6625017"/>
              </p:ext>
            </p:extLst>
          </p:nvPr>
        </p:nvGraphicFramePr>
        <p:xfrm>
          <a:off x="3936967" y="2833170"/>
          <a:ext cx="5597558" cy="29877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67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10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05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524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19428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66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муниципальных бюджетных учреждений, общественных мест, оснащенных системами видеоконтроля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2914" marR="72914" marT="0" marB="0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2914" marR="72914" marT="0" marB="0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2914" marR="72914" marT="0" marB="0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2914" marR="72914" marT="0" marB="0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2914" marR="72914" marT="0" marB="0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0344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противопожарных разрывов и минерализованных полос в населенных пунктах, подверженных угрозе лесных пожаров(%)</a:t>
                      </a:r>
                      <a:endParaRPr lang="ru-RU" sz="12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2914" marR="72914" marT="0" marB="0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2914" marR="72914" marT="0" marB="0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2914" marR="72914" marT="0" marB="0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2914" marR="72914" marT="0" marB="0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2914" marR="72914" marT="0" marB="0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44000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населения муниципального района «Усть-Цилемский», охваченная различными техническими средствами оповещения, включенными в РАСЦО «Парма»(%)</a:t>
                      </a:r>
                      <a:endParaRPr lang="ru-RU" sz="1200" baseline="300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2914" marR="72914" marT="0" marB="0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2914" marR="72914" marT="0" marB="0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2914" marR="72914" marT="0" marB="0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2914" marR="72914" marT="0" marB="0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2914" marR="72914" marT="0" marB="0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339" y="3672960"/>
            <a:ext cx="2916411" cy="244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122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908" y="34912"/>
            <a:ext cx="8749665" cy="483666"/>
          </a:xfrm>
        </p:spPr>
        <p:txBody>
          <a:bodyPr>
            <a:noAutofit/>
          </a:bodyPr>
          <a:lstStyle/>
          <a:p>
            <a:pPr font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Муниципальная программа муниципального района "Усть-Цилемский"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"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Молодежь Усть-Цилемского района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"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747" y="518578"/>
            <a:ext cx="8878821" cy="82256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-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Создание условий для обеспечения гражданского становления и самореализации молодежи, включение ее в социально активные формы деятельности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Сроки реализации программы –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2016-2022гг.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903085145"/>
              </p:ext>
            </p:extLst>
          </p:nvPr>
        </p:nvGraphicFramePr>
        <p:xfrm>
          <a:off x="660744" y="1447506"/>
          <a:ext cx="3382394" cy="2304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28737" y="718185"/>
            <a:ext cx="3919121" cy="582501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расходов программы в 2020г.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9099" y="1371651"/>
            <a:ext cx="1154466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6237739"/>
              </p:ext>
            </p:extLst>
          </p:nvPr>
        </p:nvGraphicFramePr>
        <p:xfrm>
          <a:off x="4200526" y="1258290"/>
          <a:ext cx="5267332" cy="11753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782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9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8765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3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развития социальной молодежной инициативы; содействие занятости молодежи, летнего отдыха</a:t>
                      </a:r>
                      <a:endParaRPr lang="ru-RU" sz="13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gradFill flip="none" rotWithShape="1">
                      <a:gsLst>
                        <a:gs pos="0">
                          <a:schemeClr val="accent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gradFill flip="none" rotWithShape="1">
                      <a:gsLst>
                        <a:gs pos="0">
                          <a:schemeClr val="accent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765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3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 научной, творческой, досуговой деятельности молодёжи, поддержка талантливых молодых людей</a:t>
                      </a:r>
                      <a:endParaRPr lang="ru-RU" sz="13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gradFill flip="none" rotWithShape="1">
                      <a:gsLst>
                        <a:gs pos="0">
                          <a:schemeClr val="accent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gradFill flip="none" rotWithShape="1">
                      <a:gsLst>
                        <a:gs pos="0">
                          <a:schemeClr val="accent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634771" y="946788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90637" y="2339694"/>
            <a:ext cx="3919121" cy="342436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целевые показатели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7643061"/>
              </p:ext>
            </p:extLst>
          </p:nvPr>
        </p:nvGraphicFramePr>
        <p:xfrm>
          <a:off x="3928645" y="2683424"/>
          <a:ext cx="5544903" cy="33634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341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7242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76621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66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gradFill flip="none" rotWithShape="1">
                      <a:gsLst>
                        <a:gs pos="0">
                          <a:schemeClr val="accent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chemeClr val="accent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chemeClr val="accent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chemeClr val="accent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chemeClr val="accent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chemeClr val="accent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23224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молодежи в возрасте от 14 до               30 лет, участвующей в деятельности молодежных и детских общественных объединений, в общем количестве молодежи(%)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gradFill flip="none" rotWithShape="1">
                      <a:gsLst>
                        <a:gs pos="0">
                          <a:schemeClr val="accent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accent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20,3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accent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20,5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accent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20,5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accent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20,5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accent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23224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молодежи в возрасте от 14 до              30 лет, участвующей в мероприятиях, направленных на гражданское и военно-патриотическое воспитание, в общем количестве молодежи(%)</a:t>
                      </a:r>
                      <a:endParaRPr lang="ru-RU" sz="12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gradFill flip="none" rotWithShape="1">
                      <a:gsLst>
                        <a:gs pos="0">
                          <a:schemeClr val="accent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accent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24,0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accent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26,0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accent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accent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accent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0344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талантливой молодёжи, получившей поддержку, от общего количества выявленной талантливой молодёжи, нуждающейся в ней(%)</a:t>
                      </a:r>
                      <a:endParaRPr lang="ru-RU" sz="1200" baseline="300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gradFill flip="none" rotWithShape="1">
                      <a:gsLst>
                        <a:gs pos="0">
                          <a:schemeClr val="accent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4,5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accent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4,5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accent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4,5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accent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4,5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accent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gradFill flip="none" rotWithShape="1">
                      <a:gsLst>
                        <a:gs pos="0">
                          <a:schemeClr val="accent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988" b="17222"/>
          <a:stretch/>
        </p:blipFill>
        <p:spPr>
          <a:xfrm>
            <a:off x="560357" y="3785210"/>
            <a:ext cx="3322310" cy="222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65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6" y="390525"/>
            <a:ext cx="9197975" cy="847724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2020 году из бюджета МО МР «Усть-Цилемский» бюджетные учреждения района  получат финансирование в виде:  субсидии на выполнение муниципального задания и  субсидии на иные цели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3425" y="0"/>
            <a:ext cx="8553450" cy="461657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Учреждения культуры и прочие (Муниципальное задание)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47702" y="1114425"/>
          <a:ext cx="8924926" cy="459454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904026"/>
                <a:gridCol w="1056508"/>
                <a:gridCol w="1028814"/>
                <a:gridCol w="1173833"/>
                <a:gridCol w="590077"/>
                <a:gridCol w="885117"/>
                <a:gridCol w="958876"/>
                <a:gridCol w="590077"/>
                <a:gridCol w="737598"/>
              </a:tblGrid>
              <a:tr h="26178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МБУ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 (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руб.)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(тыс. руб.)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464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28.11.2019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996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МБУ "РЦКД и К"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62 270,2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63 042,6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772,4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101%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63 482,8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440,20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102%</a:t>
                      </a:r>
                    </a:p>
                  </a:txBody>
                  <a:tcPr marL="9525" marR="9525" marT="9525" marB="0" anchor="ctr"/>
                </a:tc>
              </a:tr>
              <a:tr h="4828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МБУ "ЦБС"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29 141,2 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29 966,8 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825,6 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103%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29 641,4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-325,40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102%</a:t>
                      </a:r>
                    </a:p>
                  </a:txBody>
                  <a:tcPr marL="9525" marR="9525" marT="9525" marB="0" anchor="ctr"/>
                </a:tc>
              </a:tr>
              <a:tr h="4828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МБУ "ЦЖРЛ и С"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4 407,4 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4 644,3 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236,9 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105%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4 856,5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212,20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110%</a:t>
                      </a:r>
                    </a:p>
                  </a:txBody>
                  <a:tcPr marL="9525" marR="9525" marT="9525" marB="0" anchor="ctr"/>
                </a:tc>
              </a:tr>
              <a:tr h="626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МБУ "Центр обслуживания муниципальных бюджетных учреждений"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23 973,7 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28 341,7 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4 368,0 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118%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27 264,5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-1 077,20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114%</a:t>
                      </a:r>
                    </a:p>
                  </a:txBody>
                  <a:tcPr marL="9525" marR="9525" marT="9525" marB="0" anchor="ctr"/>
                </a:tc>
              </a:tr>
              <a:tr h="626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МБУ"Усть-Цилемский историко-мемориальный </a:t>
                      </a:r>
                      <a:r>
                        <a:rPr lang="ru-RU" sz="12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музейА.В.Журавского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17 646,4 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18 024,6 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378,2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102%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17 742,5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-282,10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101%</a:t>
                      </a:r>
                    </a:p>
                  </a:txBody>
                  <a:tcPr marL="9525" marR="9525" marT="9525" marB="0" anchor="ctr"/>
                </a:tc>
              </a:tr>
              <a:tr h="5677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137 438,9 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144 020,0 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6 581,1 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105%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142 987,70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-1 032,30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104%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475" y="1"/>
            <a:ext cx="8969375" cy="1020233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101381" tIns="50690" rIns="101381" bIns="50690" rtlCol="0" anchor="ctr">
            <a:no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Бюджетная и налоговая политика МР «Усть-Цилемский» на 2020-2022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годы</a:t>
            </a:r>
            <a:endParaRPr lang="ru-RU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7" name="Содержимое 8"/>
          <p:cNvGraphicFramePr>
            <a:graphicFrameLocks noGrp="1"/>
          </p:cNvGraphicFramePr>
          <p:nvPr>
            <p:ph idx="1"/>
          </p:nvPr>
        </p:nvGraphicFramePr>
        <p:xfrm>
          <a:off x="686913" y="982449"/>
          <a:ext cx="8920165" cy="5768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44355"/>
            <a:ext cx="8749665" cy="461657"/>
          </a:xfrm>
        </p:spPr>
        <p:txBody>
          <a:bodyPr wrap="square" lIns="91433" tIns="45716" rIns="91433" bIns="45716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Учреждения образования  (Муниципальное задание)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38176" y="876302"/>
          <a:ext cx="8934450" cy="3990975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207106"/>
                <a:gridCol w="944527"/>
                <a:gridCol w="909090"/>
                <a:gridCol w="1124534"/>
                <a:gridCol w="616834"/>
                <a:gridCol w="799956"/>
                <a:gridCol w="980974"/>
                <a:gridCol w="724957"/>
                <a:gridCol w="626472"/>
              </a:tblGrid>
              <a:tr h="29868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МБУ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 (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руб.)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(тыс. руб.)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0348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28.11.2019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Детские сады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103 199,1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102 889,2 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-309,9 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109 013,90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6 124,70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106%</a:t>
                      </a:r>
                    </a:p>
                  </a:txBody>
                  <a:tcPr marL="9525" marR="9525" marT="9525" marB="0" anchor="ctr"/>
                </a:tc>
              </a:tr>
              <a:tr h="361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Школы, НШ-ДС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299 269,7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311 447,6 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12 177,9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104%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322 517,90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11 070,30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108%</a:t>
                      </a:r>
                    </a:p>
                  </a:txBody>
                  <a:tcPr marL="9525" marR="9525" marT="9525" marB="0" anchor="ctr"/>
                </a:tc>
              </a:tr>
              <a:tr h="428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МБУ ДО "РЦДТ "Гудвин"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13 826,9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15 148,5 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1 321,6 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110%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16 427,70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1 279,20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119%</a:t>
                      </a:r>
                    </a:p>
                  </a:txBody>
                  <a:tcPr marL="9525" marR="9525" marT="9525" marB="0" anchor="ctr"/>
                </a:tc>
              </a:tr>
              <a:tr h="552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МБУ ДО «Усть-Цилемская ДМШ"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10 144,3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11 198,4 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1 054,1 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110%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11 280,20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111%</a:t>
                      </a: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МБУ ДО "</a:t>
                      </a:r>
                      <a:r>
                        <a:rPr lang="ru-RU" sz="11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ЦФСиТ</a:t>
                      </a: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 </a:t>
                      </a:r>
                      <a:r>
                        <a:rPr lang="ru-RU" sz="11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Усть-Цилемского</a:t>
                      </a: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20 489,9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22 049,0 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1 559,1 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108%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22 248,30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199,30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109%</a:t>
                      </a: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446 929,9 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462 732,7 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15 802,8 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104%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481 488,00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18 755,30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108%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915" b="15353"/>
          <a:stretch/>
        </p:blipFill>
        <p:spPr>
          <a:xfrm>
            <a:off x="3600449" y="1830283"/>
            <a:ext cx="5495925" cy="2511632"/>
          </a:xfrm>
          <a:prstGeom prst="rect">
            <a:avLst/>
          </a:prstGeom>
        </p:spPr>
      </p:pic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48366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Инвестиционная деятельность 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631922" y="519790"/>
            <a:ext cx="8958280" cy="1310493"/>
          </a:xfrm>
          <a:prstGeom prst="round2DiagRect">
            <a:avLst/>
          </a:prstGeom>
          <a:gradFill flip="none" rotWithShape="1">
            <a:gsLst>
              <a:gs pos="0">
                <a:srgbClr val="0099FF">
                  <a:tint val="66000"/>
                  <a:satMod val="160000"/>
                </a:srgbClr>
              </a:gs>
              <a:gs pos="50000">
                <a:srgbClr val="0099FF">
                  <a:tint val="44500"/>
                  <a:satMod val="160000"/>
                </a:srgbClr>
              </a:gs>
              <a:gs pos="100000">
                <a:srgbClr val="0099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81" tIns="50690" rIns="101381" bIns="50690" rtlCol="0" anchor="ctr"/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2020 году объем финансирования в рамках  муниципальной программы  «Содержание и развитие муниципального хозяйства» Подпрограммы « Жилищное хозяйство и коммунальная инфраструктура  в МР «Усть-Цилемский» составляет 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36 595,5 тыс. руб. 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31920" y="4200524"/>
            <a:ext cx="8991419" cy="1880677"/>
          </a:xfrm>
          <a:prstGeom prst="round2DiagRect">
            <a:avLst/>
          </a:prstGeom>
          <a:gradFill flip="none" rotWithShape="1">
            <a:gsLst>
              <a:gs pos="0">
                <a:srgbClr val="0099FF">
                  <a:tint val="66000"/>
                  <a:satMod val="160000"/>
                </a:srgbClr>
              </a:gs>
              <a:gs pos="50000">
                <a:srgbClr val="0099FF">
                  <a:tint val="44500"/>
                  <a:satMod val="160000"/>
                </a:srgbClr>
              </a:gs>
              <a:gs pos="100000">
                <a:srgbClr val="0099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81" tIns="50690" rIns="101381" bIns="50690" rtlCol="0" anchor="ctr"/>
          <a:lstStyle/>
          <a:p>
            <a:pPr algn="just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государственной программы Республики Коми "Развитие сельского хозяйства и регулирование рынков сельскохозяйственной продукции, сырья и продовольствия, развитие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рыбохозяйственного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комплекса",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именно:</a:t>
            </a:r>
          </a:p>
          <a:p>
            <a:pPr algn="just"/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Инженерная инфраструктура в местечке "Семенов холм" с.Усть-Цильма Республики Коми (сети водопровода и дороги общего пользования) –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36 595,5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252838">
            <a:off x="1076078" y="1840369"/>
            <a:ext cx="1733965" cy="228191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1793970" y="3230723"/>
            <a:ext cx="3064223" cy="131049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81" tIns="50690" rIns="101381" bIns="50690" rtlCol="0" anchor="ctr"/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Направления расходов: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48366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Народный бюджет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8388" y="5"/>
            <a:ext cx="2713467" cy="20217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8885" y="442105"/>
            <a:ext cx="6683772" cy="1224094"/>
          </a:xfrm>
          <a:prstGeom prst="snip2DiagRect">
            <a:avLst/>
          </a:prstGeom>
          <a:solidFill>
            <a:srgbClr val="33CC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1381" tIns="50690" rIns="101381" bIns="50690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Народный бюджет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проект, в котором население участвует в распределении части средств местного бюджета на конкурсной основе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7" t="4630" r="4619" b="18333"/>
          <a:stretch/>
        </p:blipFill>
        <p:spPr>
          <a:xfrm>
            <a:off x="631920" y="1893105"/>
            <a:ext cx="4856874" cy="413761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488799" y="1688347"/>
            <a:ext cx="4081152" cy="4118854"/>
          </a:xfrm>
          <a:prstGeom prst="rect">
            <a:avLst/>
          </a:prstGeom>
        </p:spPr>
        <p:txBody>
          <a:bodyPr wrap="square" lIns="101381" tIns="50690" rIns="101381" bIns="50690">
            <a:spAutoFit/>
          </a:bodyPr>
          <a:lstStyle/>
          <a:p>
            <a:pPr algn="just"/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бюджете на 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счет средств местного бюджета на реализацию проектов  «Народный бюджет» </a:t>
            </a:r>
            <a:r>
              <a:rPr lang="ru-RU" sz="17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предусмотрено  </a:t>
            </a:r>
            <a:r>
              <a:rPr lang="ru-RU" sz="17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1 054,7</a:t>
            </a:r>
            <a:r>
              <a:rPr lang="ru-RU" sz="17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рублей, в 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том числе:</a:t>
            </a:r>
          </a:p>
          <a:p>
            <a:pPr marL="316813" indent="-316813"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области этнокультуры – 35,0 тыс. руб.;</a:t>
            </a:r>
          </a:p>
          <a:p>
            <a:pPr marL="316813" indent="-316813"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области культуры – 180,0 тыс. руб.;</a:t>
            </a:r>
          </a:p>
          <a:p>
            <a:pPr marL="316813" indent="-316813"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области образования – 211,2 тыс.руб.;</a:t>
            </a:r>
          </a:p>
          <a:p>
            <a:pPr marL="316813" indent="-316813"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области физической культуры и спорта – 117,0 тыс.руб.;</a:t>
            </a:r>
          </a:p>
          <a:p>
            <a:pPr marL="316813" indent="-316813"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области предпринимательства – 60,0 тыс.руб.;</a:t>
            </a:r>
          </a:p>
          <a:p>
            <a:pPr marL="316813" indent="-316813"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области дорожной деятельности – 333,5 тыс. руб.;</a:t>
            </a:r>
          </a:p>
          <a:p>
            <a:pPr marL="316813" indent="-316813"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области агропромышленного комплекса – 118,0 тыс. руб.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48366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в республиканских программах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909819"/>
              </p:ext>
            </p:extLst>
          </p:nvPr>
        </p:nvGraphicFramePr>
        <p:xfrm>
          <a:off x="631920" y="574327"/>
          <a:ext cx="8958282" cy="5409012"/>
        </p:xfrm>
        <a:graphic>
          <a:graphicData uri="http://schemas.openxmlformats.org/drawingml/2006/table">
            <a:tbl>
              <a:tbl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{5940675A-B579-460E-94D1-54222C63F5DA}</a:tableStyleId>
              </a:tblPr>
              <a:tblGrid>
                <a:gridCol w="1825531"/>
                <a:gridCol w="5038725"/>
                <a:gridCol w="504825"/>
                <a:gridCol w="504825"/>
                <a:gridCol w="542188"/>
                <a:gridCol w="542188"/>
              </a:tblGrid>
              <a:tr h="65746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государственной программы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мероприятия государственной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</a:t>
                      </a:r>
                      <a:endParaRPr lang="ru-RU" sz="1200" dirty="0"/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</a:t>
                      </a:r>
                      <a:r>
                        <a:rPr lang="ru-RU" sz="12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софинансирования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%</a:t>
                      </a: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год, тыс. руб.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7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РК</a:t>
                      </a: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</a:t>
                      </a: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РК</a:t>
                      </a: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</a:t>
                      </a: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68008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Республики Коми "Развитие образования"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Осуществление деятельности организациями в сфере образования (Субсидии на софинансирование расходных обязательств органов местного самоуправления, связанных с повышением оплаты труда отдельных категорий работников в сфере образования)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10 284,7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103,9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153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Организация питания обучающихся 1-4 классов в муниципальных образовательных организациях в Республике Коми, реализующих образовательную программу начального общего образования (Субсидии на организацию питания обучающихся 1-4 классов в муниципальных образовательных организациях в Республике Коми, реализующих образовательную программу начального общего образования)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6875,6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69,4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41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Осуществление процесса оздоровления и отдыха детей (Субсидии на мероприятия по проведению оздоровительной кампании детей)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690,0 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460,0 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72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Республики Коми "Развитие строительства, обеспечение доступным и комфортным жильем и коммунальными услугами граждан"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Содействие органам местного самоуправления в оплате муниципальными учреждениями расходов по коммунальным услугам (Субсидии на оплату муниципальными учреждениями расходов по коммунальным услугам)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56 568,0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24 901,1 </a:t>
                      </a:r>
                    </a:p>
                  </a:txBody>
                  <a:tcPr marL="9525" marR="9525" marT="9525" marB="0" anchor="ctr"/>
                </a:tc>
              </a:tr>
              <a:tr h="8477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Республики Коми "Развитие культуры и туризма"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роста уровня оплаты труда работников государственных учреждений культуры Республики Коми и муниципальных учреждений культуры в Республике Коми (Субсидии на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софинансирование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расходных обязательств органов местного самоуправления, связанных с повышением оплаты труда отдельных категорий работников в сфере культуры)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54 825,5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553,8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48366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в республиканских программах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7776953"/>
              </p:ext>
            </p:extLst>
          </p:nvPr>
        </p:nvGraphicFramePr>
        <p:xfrm>
          <a:off x="631920" y="619125"/>
          <a:ext cx="8958282" cy="5193508"/>
        </p:xfrm>
        <a:graphic>
          <a:graphicData uri="http://schemas.openxmlformats.org/drawingml/2006/table">
            <a:tbl>
              <a:tbl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{5940675A-B579-460E-94D1-54222C63F5DA}</a:tableStyleId>
              </a:tblPr>
              <a:tblGrid>
                <a:gridCol w="2187481"/>
                <a:gridCol w="4829175"/>
                <a:gridCol w="352425"/>
                <a:gridCol w="352425"/>
                <a:gridCol w="618388"/>
                <a:gridCol w="618388"/>
              </a:tblGrid>
              <a:tr h="84034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государственной программы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мероприятия государственной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</a:t>
                      </a:r>
                      <a:endParaRPr lang="ru-RU" sz="1200" dirty="0"/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</a:t>
                      </a:r>
                      <a:r>
                        <a:rPr lang="ru-RU" sz="12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софинансирования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%</a:t>
                      </a: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год, тыс. руб.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7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РК</a:t>
                      </a: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</a:t>
                      </a: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РК</a:t>
                      </a: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</a:t>
                      </a: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472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Республики Коми "Развитие сельского хозяйства и регулирование рынков сельскохозяйственной продукции, сырья и продовольствия, развитие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рыбохозяйственного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комплекса"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Содействие развитию инженерной инфраструктуры на сельских территориях (Субсидии на развитие инженерной инфраструктуры  на сельских территориях)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34 765,7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1 829,8 </a:t>
                      </a:r>
                    </a:p>
                  </a:txBody>
                  <a:tcPr marL="9525" marR="9525" marT="9525" marB="0" anchor="ctr"/>
                </a:tc>
              </a:tr>
              <a:tr h="923925">
                <a:tc rowSpan="3">
                  <a:txBody>
                    <a:bodyPr/>
                    <a:lstStyle/>
                    <a:p>
                      <a:pPr marL="0" marR="0" indent="0" algn="ctr" defTabSz="10138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Республики Коми "Развитие транспортной системы"</a:t>
                      </a:r>
                    </a:p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Организация осуществления перевозок пассажиров и багажа водным транспортом (Субсидии на возмещение выпадающих доходов организаций речного транспорта, осуществляющих грузопассажирские перевозки речным транспортом на паромных переправах во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внутримуниципальном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сообщении на территории Республики Коми)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8 165,6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8 165,6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41045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Организация осуществления перевозок пассажиров и багажа водным транспортом (Субсидии на возмещение выпадающих доходов организаций речного транспорта, осуществляющих пассажирские перевозки речным транспортом во внутримуниципальном сообщении)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1 775,3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93,4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23925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Организация осуществления перевозок пассажиров и багажа воздушным транспортом (Субсидии на возмещение выпадающих доходов организаций воздушного транспорта, осуществляющих внутримуниципальные пассажирские перевозки воздушным транспортом в труднодоступные населенные пункты)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16 498,5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868,3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4545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48366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в республиканских программах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314385"/>
              </p:ext>
            </p:extLst>
          </p:nvPr>
        </p:nvGraphicFramePr>
        <p:xfrm>
          <a:off x="631920" y="726728"/>
          <a:ext cx="8958282" cy="5174953"/>
        </p:xfrm>
        <a:graphic>
          <a:graphicData uri="http://schemas.openxmlformats.org/drawingml/2006/table">
            <a:tbl>
              <a:tbl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{5940675A-B579-460E-94D1-54222C63F5DA}</a:tableStyleId>
              </a:tblPr>
              <a:tblGrid>
                <a:gridCol w="1825531"/>
                <a:gridCol w="5076825"/>
                <a:gridCol w="481013"/>
                <a:gridCol w="481013"/>
                <a:gridCol w="546950"/>
                <a:gridCol w="546950"/>
              </a:tblGrid>
              <a:tr h="65746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государственной программы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мероприятия государственной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</a:t>
                      </a:r>
                      <a:endParaRPr lang="ru-RU" sz="1200" dirty="0"/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софинансирования, %</a:t>
                      </a: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год, тыс. руб.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7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РК</a:t>
                      </a: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</a:t>
                      </a: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РК</a:t>
                      </a: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</a:t>
                      </a: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10680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Республики Коми "Развитие транспортной системы"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Содействие органам местного самоуправления в области осуществления дорожной деятельности в отношении автомобильных дорог общего пользования местного значения, улиц и проездов населенных пунктов Республики Коми (Субсидии на оборудование и содержание ледовых переправ и зимних автомобильных дорог общего пользования местного значения)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16 968,2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893,1 </a:t>
                      </a:r>
                    </a:p>
                  </a:txBody>
                  <a:tcPr marL="9525" marR="9525" marT="9525" marB="0" anchor="ctr"/>
                </a:tc>
              </a:tr>
              <a:tr h="9239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Содействие органам местного самоуправления в области осуществления дорожной деятельности в отношении автомобильных дорог общего пользования местного значения, улиц и проездов населенных пунктов Республики Коми (Субсидии на содержание автомобильных дорог общего пользования местного значения)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932,2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9,4 </a:t>
                      </a:r>
                    </a:p>
                  </a:txBody>
                  <a:tcPr marL="9525" marR="9525" marT="9525" marB="0" anchor="ctr"/>
                </a:tc>
              </a:tr>
              <a:tr h="10882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Региональный проект "Дорожная сеть" (Субсидии на реализацию мероприятий по приведению в нормативное состояние автомобильных дорог местного значения и улиц в населенных пунктах административных центров муниципальных районов и городских (муниципальных) округов Республики Коми)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2000,0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20,2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1068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Республики Коми "Информационное общество"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работоспособности инфраструктуры связи на территориях труднодоступных и малонаселенных пунктов в Республике Коми (Субсидии на поддержание работоспособности инфраструктуры связи, созданной в рамках реализации инвестиционных проектов, связанных с развитием инфраструктуры связи на территориях труднодоступных и малонаселенных пунктов в Республике Коми)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797,2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16,3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4545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87352" y="1"/>
            <a:ext cx="8251900" cy="533257"/>
          </a:xfrm>
          <a:prstGeom prst="rect">
            <a:avLst/>
          </a:prstGeom>
        </p:spPr>
        <p:txBody>
          <a:bodyPr wrap="square" lIns="101381" tIns="50690" rIns="101381" bIns="5069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муниципального долга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8171724"/>
              </p:ext>
            </p:extLst>
          </p:nvPr>
        </p:nvGraphicFramePr>
        <p:xfrm>
          <a:off x="647700" y="782096"/>
          <a:ext cx="8924925" cy="4897433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321029"/>
                <a:gridCol w="1808399"/>
                <a:gridCol w="1438650"/>
                <a:gridCol w="1518574"/>
                <a:gridCol w="1838273"/>
              </a:tblGrid>
              <a:tr h="136177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привлеченные в бюджет МО МР «Усть-Цилемский» от других бюджетов бюджетной системы РФ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возникновения обязательств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 основного долга по соглашению (договору)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исполнения обязательств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Задолженность на 01 января  2020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85725" lvl="0" indent="0"/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Бюджетный кредит (Соглашение № 9 от 26.08.2014 года)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26.08.2014 г.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16 000,0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25.12.2021.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4 368,0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79101">
                <a:tc>
                  <a:txBody>
                    <a:bodyPr/>
                    <a:lstStyle/>
                    <a:p>
                      <a:pPr marL="85725" lvl="0" indent="0"/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Бюджетный кредит (Соглашение № 11 от 15.07.2015 года)</a:t>
                      </a:r>
                    </a:p>
                    <a:p>
                      <a:pPr lvl="0"/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15.07.2015 г.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8 000,0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25.12.2022.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8 000,0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79101">
                <a:tc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Бюджетный кредит (Соглашение № 2 от 19.04.2016 года)</a:t>
                      </a:r>
                    </a:p>
                    <a:p>
                      <a:pPr lvl="0"/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19.04.2016 г.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r>
                        <a:rPr lang="ru-RU" sz="14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000,</a:t>
                      </a:r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25.12.2025.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3 000</a:t>
                      </a:r>
                      <a:r>
                        <a:rPr lang="ru-RU" sz="14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61452">
                <a:tc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Бюджетный кредит (Соглашение № 6 от 25.07.2017 года)</a:t>
                      </a: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25.07.2017 г.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9 850,0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25.12.2025.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9 850,0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lvl="0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64000" fontAlgn="ctr"/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52 850,00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64000" fontAlgn="ctr"/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25 218,00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250954" y="437604"/>
            <a:ext cx="1215240" cy="31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81" tIns="50690" rIns="101381" bIns="5069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13" name="Вертикальный свиток 12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4" name="Рисунок 13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nalog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1100" y="976798"/>
            <a:ext cx="4419599" cy="30638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71179" y="0"/>
            <a:ext cx="8251900" cy="533257"/>
          </a:xfrm>
          <a:prstGeom prst="rect">
            <a:avLst/>
          </a:prstGeom>
        </p:spPr>
        <p:txBody>
          <a:bodyPr wrap="square" lIns="101381" tIns="50690" rIns="101381" bIns="5069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13" name="Вертикальный свиток 12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4" name="Рисунок 13" descr="герб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76185" y="497910"/>
            <a:ext cx="3243365" cy="656368"/>
          </a:xfrm>
          <a:prstGeom prst="rect">
            <a:avLst/>
          </a:prstGeom>
        </p:spPr>
        <p:txBody>
          <a:bodyPr wrap="square" lIns="101381" tIns="50690" rIns="101381" bIns="50690">
            <a:spAutoFit/>
          </a:bodyPr>
          <a:lstStyle/>
          <a:p>
            <a:pPr algn="ctr"/>
            <a:r>
              <a:rPr lang="ru-RU" altLang="ru-RU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Предельный объем </a:t>
            </a:r>
            <a:endParaRPr lang="ru-RU" altLang="ru-RU" sz="1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долга  </a:t>
            </a:r>
            <a:endParaRPr lang="ru-RU" altLang="ru-RU" sz="1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73107192"/>
              </p:ext>
            </p:extLst>
          </p:nvPr>
        </p:nvGraphicFramePr>
        <p:xfrm>
          <a:off x="315961" y="1021426"/>
          <a:ext cx="3465464" cy="5474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Прямоугольник 1"/>
          <p:cNvSpPr/>
          <p:nvPr/>
        </p:nvSpPr>
        <p:spPr bwMode="auto">
          <a:xfrm>
            <a:off x="2781300" y="4495800"/>
            <a:ext cx="6646043" cy="138984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1381" tIns="50690" rIns="101381" bIns="50690"/>
          <a:lstStyle/>
          <a:p>
            <a:pPr algn="ctr">
              <a:defRPr/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Проценты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за пользование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кредитом:</a:t>
            </a:r>
            <a:endParaRPr lang="ru-RU" alt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757036" y="4887256"/>
            <a:ext cx="2912878" cy="87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0" tIns="45235" rIns="90470" bIns="45235">
            <a:spAutoFit/>
          </a:bodyPr>
          <a:lstStyle>
            <a:lvl1pPr defTabSz="10064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0647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0647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0647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0647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 b="1" dirty="0" smtClean="0">
                <a:latin typeface="Times New Roman" pitchFamily="18" charset="0"/>
              </a:rPr>
              <a:t>2020г</a:t>
            </a:r>
            <a:r>
              <a:rPr lang="ru-RU" altLang="ru-RU" sz="1700" b="1" dirty="0">
                <a:latin typeface="Times New Roman" pitchFamily="18" charset="0"/>
              </a:rPr>
              <a:t>. – </a:t>
            </a:r>
            <a:r>
              <a:rPr lang="ru-RU" altLang="ru-RU" sz="1700" b="1" dirty="0" smtClean="0">
                <a:latin typeface="Times New Roman" pitchFamily="18" charset="0"/>
              </a:rPr>
              <a:t>426,9 </a:t>
            </a:r>
            <a:r>
              <a:rPr lang="ru-RU" altLang="ru-RU" sz="1700" b="1" dirty="0">
                <a:latin typeface="Times New Roman" pitchFamily="18" charset="0"/>
              </a:rPr>
              <a:t>тыс. </a:t>
            </a:r>
            <a:r>
              <a:rPr lang="ru-RU" altLang="ru-RU" sz="1700" b="1" dirty="0" smtClean="0">
                <a:latin typeface="Times New Roman" pitchFamily="18" charset="0"/>
              </a:rPr>
              <a:t>руб.</a:t>
            </a:r>
            <a:endParaRPr lang="ru-RU" altLang="ru-RU" sz="1700" b="1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 b="1" dirty="0" smtClean="0">
                <a:latin typeface="Times New Roman" pitchFamily="18" charset="0"/>
              </a:rPr>
              <a:t>2021г</a:t>
            </a:r>
            <a:r>
              <a:rPr lang="ru-RU" altLang="ru-RU" sz="1700" b="1" dirty="0">
                <a:latin typeface="Times New Roman" pitchFamily="18" charset="0"/>
              </a:rPr>
              <a:t>. – </a:t>
            </a:r>
            <a:r>
              <a:rPr lang="ru-RU" altLang="ru-RU" sz="1700" b="1" dirty="0" smtClean="0">
                <a:latin typeface="Times New Roman" pitchFamily="18" charset="0"/>
              </a:rPr>
              <a:t>225,3тыс</a:t>
            </a:r>
            <a:r>
              <a:rPr lang="ru-RU" altLang="ru-RU" sz="1700" b="1" dirty="0">
                <a:latin typeface="Times New Roman" pitchFamily="18" charset="0"/>
              </a:rPr>
              <a:t>. </a:t>
            </a:r>
            <a:r>
              <a:rPr lang="ru-RU" altLang="ru-RU" sz="1700" b="1" dirty="0" smtClean="0">
                <a:latin typeface="Times New Roman" pitchFamily="18" charset="0"/>
              </a:rPr>
              <a:t>руб.</a:t>
            </a:r>
            <a:endParaRPr lang="ru-RU" altLang="ru-RU" sz="1700" b="1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 b="1" dirty="0" smtClean="0">
                <a:latin typeface="Times New Roman" pitchFamily="18" charset="0"/>
              </a:rPr>
              <a:t>2022г</a:t>
            </a:r>
            <a:r>
              <a:rPr lang="ru-RU" altLang="ru-RU" sz="1700" b="1" dirty="0">
                <a:latin typeface="Times New Roman" pitchFamily="18" charset="0"/>
              </a:rPr>
              <a:t>. – </a:t>
            </a:r>
            <a:r>
              <a:rPr lang="ru-RU" altLang="ru-RU" sz="1700" b="1" dirty="0" smtClean="0">
                <a:latin typeface="Times New Roman" pitchFamily="18" charset="0"/>
              </a:rPr>
              <a:t>66,3 </a:t>
            </a:r>
            <a:r>
              <a:rPr lang="ru-RU" altLang="ru-RU" sz="1700" b="1" dirty="0">
                <a:latin typeface="Times New Roman" pitchFamily="18" charset="0"/>
              </a:rPr>
              <a:t>тыс. </a:t>
            </a:r>
            <a:r>
              <a:rPr lang="ru-RU" altLang="ru-RU" sz="1700" b="1" dirty="0" smtClean="0">
                <a:latin typeface="Times New Roman" pitchFamily="18" charset="0"/>
              </a:rPr>
              <a:t>руб.</a:t>
            </a:r>
            <a:endParaRPr lang="ru-RU" altLang="ru-RU" sz="1700" b="1" dirty="0">
              <a:latin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52625" y="1021426"/>
            <a:ext cx="885825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410076" y="523875"/>
            <a:ext cx="5035764" cy="3867781"/>
            <a:chOff x="742950" y="2676198"/>
            <a:chExt cx="5334000" cy="3108307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763129" y="3614758"/>
              <a:ext cx="5064726" cy="2169747"/>
              <a:chOff x="-268693" y="2889103"/>
              <a:chExt cx="5739349" cy="1625047"/>
            </a:xfrm>
            <a:solidFill>
              <a:schemeClr val="accent4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11" name="AutoShape 10" descr="827664279"/>
              <p:cNvSpPr>
                <a:spLocks noChangeArrowheads="1"/>
              </p:cNvSpPr>
              <p:nvPr/>
            </p:nvSpPr>
            <p:spPr bwMode="auto">
              <a:xfrm>
                <a:off x="-257261" y="2889103"/>
                <a:ext cx="5705052" cy="515516"/>
              </a:xfrm>
              <a:prstGeom prst="flowChartOffpageConnector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matte">
                <a:bevelT w="127000" h="635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101389" tIns="50694" rIns="101389" bIns="50694" anchor="ctr"/>
              <a:lstStyle>
                <a:lvl1pPr algn="l" defTabSz="1006475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661988" indent="-255588" algn="l" defTabSz="1006475" eaLnBrk="0" hangingPunct="0">
                  <a:spcBef>
                    <a:spcPct val="20000"/>
                  </a:spcBef>
                  <a:buChar char="–"/>
                  <a:defRPr sz="2500">
                    <a:solidFill>
                      <a:schemeClr val="tx1"/>
                    </a:solidFill>
                    <a:latin typeface="Arial" charset="0"/>
                  </a:defRPr>
                </a:lvl2pPr>
                <a:lvl3pPr marL="1020763" indent="-204788" algn="l" defTabSz="1006475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427163" indent="-203200" algn="l" defTabSz="1006475" eaLnBrk="0" hangingPunct="0">
                  <a:spcBef>
                    <a:spcPct val="20000"/>
                  </a:spcBef>
                  <a:buChar char="–"/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1835150" indent="-203200" algn="l" defTabSz="1006475" eaLnBrk="0" hangingPunct="0">
                  <a:spcBef>
                    <a:spcPct val="20000"/>
                  </a:spcBef>
                  <a:buChar char="»"/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292350" indent="-203200" defTabSz="10064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749550" indent="-203200" defTabSz="10064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206750" indent="-203200" defTabSz="10064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663950" indent="-203200" defTabSz="10064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ru-RU" altLang="ru-RU" sz="1600" i="1" dirty="0" smtClean="0">
                    <a:latin typeface="Times New Roman" pitchFamily="18" charset="0"/>
                    <a:cs typeface="Times New Roman" pitchFamily="18" charset="0"/>
                  </a:rPr>
                  <a:t>в 2020 году  – 4,9 </a:t>
                </a:r>
                <a:r>
                  <a:rPr lang="ru-RU" altLang="ru-RU" sz="1600" i="1" dirty="0">
                    <a:latin typeface="Times New Roman" pitchFamily="18" charset="0"/>
                    <a:cs typeface="Times New Roman" pitchFamily="18" charset="0"/>
                  </a:rPr>
                  <a:t>млн</a:t>
                </a:r>
                <a:r>
                  <a:rPr lang="ru-RU" altLang="ru-RU" sz="1600" i="1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ru-RU" altLang="ru-RU" sz="1600" i="1" dirty="0" smtClean="0">
                    <a:latin typeface="Times New Roman" pitchFamily="18" charset="0"/>
                    <a:cs typeface="Times New Roman" pitchFamily="18" charset="0"/>
                  </a:rPr>
                  <a:t>руб.</a:t>
                </a:r>
                <a:endParaRPr lang="ru-RU" altLang="ru-RU" sz="16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AutoShape 38" descr="827664279"/>
              <p:cNvSpPr>
                <a:spLocks noChangeArrowheads="1"/>
              </p:cNvSpPr>
              <p:nvPr/>
            </p:nvSpPr>
            <p:spPr bwMode="auto">
              <a:xfrm>
                <a:off x="-234396" y="3430593"/>
                <a:ext cx="5705052" cy="541452"/>
              </a:xfrm>
              <a:prstGeom prst="flowChartOffpageConnector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matte">
                <a:bevelT w="127000" h="635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101389" tIns="50694" rIns="101389" bIns="50694" anchor="ctr"/>
              <a:lstStyle>
                <a:lvl1pPr algn="l" defTabSz="1006475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661988" indent="-255588" algn="l" defTabSz="1006475" eaLnBrk="0" hangingPunct="0">
                  <a:spcBef>
                    <a:spcPct val="20000"/>
                  </a:spcBef>
                  <a:buChar char="–"/>
                  <a:defRPr sz="2500">
                    <a:solidFill>
                      <a:schemeClr val="tx1"/>
                    </a:solidFill>
                    <a:latin typeface="Arial" charset="0"/>
                  </a:defRPr>
                </a:lvl2pPr>
                <a:lvl3pPr marL="1020763" indent="-204788" algn="l" defTabSz="1006475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427163" indent="-203200" algn="l" defTabSz="1006475" eaLnBrk="0" hangingPunct="0">
                  <a:spcBef>
                    <a:spcPct val="20000"/>
                  </a:spcBef>
                  <a:buChar char="–"/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1835150" indent="-203200" algn="l" defTabSz="1006475" eaLnBrk="0" hangingPunct="0">
                  <a:spcBef>
                    <a:spcPct val="20000"/>
                  </a:spcBef>
                  <a:buChar char="»"/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292350" indent="-203200" defTabSz="10064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749550" indent="-203200" defTabSz="10064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206750" indent="-203200" defTabSz="10064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663950" indent="-203200" defTabSz="10064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ru-RU" altLang="ru-RU" sz="1600" i="1" dirty="0" smtClean="0">
                    <a:latin typeface="Times New Roman" pitchFamily="18" charset="0"/>
                    <a:cs typeface="Times New Roman" pitchFamily="18" charset="0"/>
                  </a:rPr>
                  <a:t>в 2021 </a:t>
                </a:r>
                <a:r>
                  <a:rPr lang="ru-RU" altLang="ru-RU" sz="1600" i="1" dirty="0">
                    <a:latin typeface="Times New Roman" pitchFamily="18" charset="0"/>
                    <a:cs typeface="Times New Roman" pitchFamily="18" charset="0"/>
                  </a:rPr>
                  <a:t>году  – </a:t>
                </a:r>
                <a:r>
                  <a:rPr lang="ru-RU" altLang="ru-RU" sz="1600" i="1" dirty="0" smtClean="0">
                    <a:latin typeface="Times New Roman" pitchFamily="18" charset="0"/>
                    <a:cs typeface="Times New Roman" pitchFamily="18" charset="0"/>
                  </a:rPr>
                  <a:t>4,9 </a:t>
                </a:r>
                <a:r>
                  <a:rPr lang="ru-RU" altLang="ru-RU" sz="1600" i="1" dirty="0">
                    <a:latin typeface="Times New Roman" pitchFamily="18" charset="0"/>
                    <a:cs typeface="Times New Roman" pitchFamily="18" charset="0"/>
                  </a:rPr>
                  <a:t>млн. </a:t>
                </a:r>
                <a:r>
                  <a:rPr lang="ru-RU" altLang="ru-RU" sz="1600" i="1" dirty="0" smtClean="0">
                    <a:latin typeface="Times New Roman" pitchFamily="18" charset="0"/>
                    <a:cs typeface="Times New Roman" pitchFamily="18" charset="0"/>
                  </a:rPr>
                  <a:t>руб.</a:t>
                </a:r>
                <a:endParaRPr lang="ru-RU" altLang="ru-RU" sz="16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AutoShape 40" descr="827664279"/>
              <p:cNvSpPr>
                <a:spLocks noChangeArrowheads="1"/>
              </p:cNvSpPr>
              <p:nvPr/>
            </p:nvSpPr>
            <p:spPr bwMode="auto">
              <a:xfrm>
                <a:off x="-268693" y="4014476"/>
                <a:ext cx="5705052" cy="499674"/>
              </a:xfrm>
              <a:prstGeom prst="flowChartOffpageConnec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matte">
                <a:bevelT w="127000" h="635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101389" tIns="50694" rIns="101389" bIns="50694" anchor="ctr"/>
              <a:lstStyle>
                <a:lvl1pPr algn="l" defTabSz="1006475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661988" indent="-255588" algn="l" defTabSz="1006475" eaLnBrk="0" hangingPunct="0">
                  <a:spcBef>
                    <a:spcPct val="20000"/>
                  </a:spcBef>
                  <a:buChar char="–"/>
                  <a:defRPr sz="2500">
                    <a:solidFill>
                      <a:schemeClr val="tx1"/>
                    </a:solidFill>
                    <a:latin typeface="Arial" charset="0"/>
                  </a:defRPr>
                </a:lvl2pPr>
                <a:lvl3pPr marL="1020763" indent="-204788" algn="l" defTabSz="1006475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427163" indent="-203200" algn="l" defTabSz="1006475" eaLnBrk="0" hangingPunct="0">
                  <a:spcBef>
                    <a:spcPct val="20000"/>
                  </a:spcBef>
                  <a:buChar char="–"/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1835150" indent="-203200" algn="l" defTabSz="1006475" eaLnBrk="0" hangingPunct="0">
                  <a:spcBef>
                    <a:spcPct val="20000"/>
                  </a:spcBef>
                  <a:buChar char="»"/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292350" indent="-203200" defTabSz="10064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749550" indent="-203200" defTabSz="10064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206750" indent="-203200" defTabSz="10064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663950" indent="-203200" defTabSz="10064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ru-RU" altLang="ru-RU" sz="1600" i="1" dirty="0" smtClean="0">
                    <a:latin typeface="Times New Roman" pitchFamily="18" charset="0"/>
                    <a:cs typeface="Times New Roman" pitchFamily="18" charset="0"/>
                  </a:rPr>
                  <a:t>в 2022 </a:t>
                </a:r>
                <a:r>
                  <a:rPr lang="ru-RU" altLang="ru-RU" sz="1600" i="1" dirty="0">
                    <a:latin typeface="Times New Roman" pitchFamily="18" charset="0"/>
                    <a:cs typeface="Times New Roman" pitchFamily="18" charset="0"/>
                  </a:rPr>
                  <a:t>году  – </a:t>
                </a:r>
                <a:r>
                  <a:rPr lang="ru-RU" altLang="ru-RU" sz="1600" i="1" dirty="0" smtClean="0">
                    <a:latin typeface="Times New Roman" pitchFamily="18" charset="0"/>
                    <a:cs typeface="Times New Roman" pitchFamily="18" charset="0"/>
                  </a:rPr>
                  <a:t>3,9 </a:t>
                </a:r>
                <a:r>
                  <a:rPr lang="ru-RU" altLang="ru-RU" sz="1600" i="1" dirty="0">
                    <a:latin typeface="Times New Roman" pitchFamily="18" charset="0"/>
                    <a:cs typeface="Times New Roman" pitchFamily="18" charset="0"/>
                  </a:rPr>
                  <a:t>млн. </a:t>
                </a:r>
                <a:r>
                  <a:rPr lang="ru-RU" altLang="ru-RU" sz="1600" i="1" dirty="0" smtClean="0">
                    <a:latin typeface="Times New Roman" pitchFamily="18" charset="0"/>
                    <a:cs typeface="Times New Roman" pitchFamily="18" charset="0"/>
                  </a:rPr>
                  <a:t>руб.</a:t>
                </a:r>
                <a:endParaRPr lang="ru-RU" altLang="ru-RU" sz="16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742950" y="2676198"/>
              <a:ext cx="5334000" cy="86922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lIns="91433" tIns="45716" rIns="91433" bIns="45716" rtlCol="0">
              <a:spAutoFit/>
            </a:bodyPr>
            <a:lstStyle/>
            <a:p>
              <a:pPr algn="ctr"/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 бюджете района на 2020-2022 годы учтены следующие суммы на погашение кредита: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914483" y="3580948"/>
              <a:ext cx="142875" cy="21717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6" rIns="91433" bIns="45716" rtlCol="0" anchor="ctr"/>
            <a:lstStyle/>
            <a:p>
              <a:pPr algn="ctr"/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7351" y="191276"/>
            <a:ext cx="8354773" cy="4717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01381" tIns="50690" rIns="101381" bIns="5069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Дефицит и источники финансирования дефицита бюджет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11001176"/>
              </p:ext>
            </p:extLst>
          </p:nvPr>
        </p:nvGraphicFramePr>
        <p:xfrm>
          <a:off x="664985" y="3587579"/>
          <a:ext cx="8734536" cy="185043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602465"/>
                <a:gridCol w="1257300"/>
                <a:gridCol w="913170"/>
                <a:gridCol w="961601"/>
              </a:tblGrid>
              <a:tr h="518027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Источники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/>
                </a:tc>
              </a:tr>
              <a:tr h="30105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Источники внутреннего финансирования дефицитов бюджетов: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-4</a:t>
                      </a:r>
                      <a:r>
                        <a:rPr lang="ru-RU" sz="1100" baseline="0" dirty="0" smtClean="0"/>
                        <a:t> 884,0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-4 884,0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-3 885,0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 anchor="ctr"/>
                </a:tc>
              </a:tr>
              <a:tr h="343781">
                <a:tc>
                  <a:txBody>
                    <a:bodyPr/>
                    <a:lstStyle/>
                    <a:p>
                      <a:pPr lvl="0"/>
                      <a:r>
                        <a:rPr lang="ru-RU" sz="1100" dirty="0" smtClean="0"/>
                        <a:t>Бюджетные кредиты от других бюджетов бюджетной системы Российской Федерации</a:t>
                      </a:r>
                      <a:r>
                        <a:rPr lang="ru-RU" sz="1100" baseline="0" dirty="0" smtClean="0"/>
                        <a:t> (получение кредита)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/>
                </a:tc>
                <a:tc>
                  <a:txBody>
                    <a:bodyPr/>
                    <a:lstStyle/>
                    <a:p>
                      <a:pPr algn="ctr" defTabSz="864000" fontAlgn="ctr"/>
                      <a:r>
                        <a:rPr lang="ru-RU" sz="1100" u="none" strike="noStrike" dirty="0" smtClean="0"/>
                        <a:t>0,0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/>
                </a:tc>
                <a:tc>
                  <a:txBody>
                    <a:bodyPr/>
                    <a:lstStyle/>
                    <a:p>
                      <a:pPr algn="ctr" defTabSz="864000" fontAlgn="ctr"/>
                      <a:r>
                        <a:rPr lang="ru-RU" sz="1100" u="none" strike="noStrike" dirty="0" smtClean="0"/>
                        <a:t>0,0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/>
                </a:tc>
                <a:tc>
                  <a:txBody>
                    <a:bodyPr/>
                    <a:lstStyle/>
                    <a:p>
                      <a:pPr algn="ctr" defTabSz="864000" fontAlgn="ctr"/>
                      <a:r>
                        <a:rPr lang="ru-RU" sz="1100" u="none" strike="noStrike" dirty="0" smtClean="0"/>
                        <a:t>0,0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/>
                </a:tc>
              </a:tr>
              <a:tr h="343781">
                <a:tc>
                  <a:txBody>
                    <a:bodyPr/>
                    <a:lstStyle/>
                    <a:p>
                      <a:pPr lvl="0"/>
                      <a:r>
                        <a:rPr lang="ru-RU" sz="1100" dirty="0" smtClean="0"/>
                        <a:t>Бюджетные кредиты от других бюджетов бюджетной системы Российской Федерации</a:t>
                      </a:r>
                      <a:r>
                        <a:rPr lang="ru-RU" sz="1100" baseline="0" dirty="0" smtClean="0"/>
                        <a:t> (погашение кредита)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/>
                </a:tc>
                <a:tc>
                  <a:txBody>
                    <a:bodyPr/>
                    <a:lstStyle/>
                    <a:p>
                      <a:pPr algn="ctr" defTabSz="864000" fontAlgn="ctr"/>
                      <a:r>
                        <a:rPr lang="ru-RU" sz="1100" u="none" strike="noStrike" dirty="0" smtClean="0"/>
                        <a:t>-4 884,0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/>
                </a:tc>
                <a:tc>
                  <a:txBody>
                    <a:bodyPr/>
                    <a:lstStyle/>
                    <a:p>
                      <a:pPr algn="ctr" defTabSz="864000" fontAlgn="ctr"/>
                      <a:r>
                        <a:rPr lang="ru-RU" sz="1100" u="none" strike="noStrike" dirty="0" smtClean="0"/>
                        <a:t>-4 884,0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/>
                </a:tc>
                <a:tc>
                  <a:txBody>
                    <a:bodyPr/>
                    <a:lstStyle/>
                    <a:p>
                      <a:pPr algn="ctr" defTabSz="864000" fontAlgn="ctr"/>
                      <a:r>
                        <a:rPr lang="ru-RU" sz="1100" u="none" strike="noStrike" dirty="0" smtClean="0"/>
                        <a:t>-3 885,0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/>
                </a:tc>
              </a:tr>
              <a:tr h="343781">
                <a:tc>
                  <a:txBody>
                    <a:bodyPr/>
                    <a:lstStyle/>
                    <a:p>
                      <a:pPr lvl="0"/>
                      <a:r>
                        <a:rPr lang="ru-RU" sz="1100" dirty="0" smtClean="0"/>
                        <a:t>Бюджетные кредиты предоставленные внутри страны в валюте Российской Федерации</a:t>
                      </a:r>
                      <a:r>
                        <a:rPr lang="ru-RU" sz="1100" baseline="0" dirty="0" smtClean="0"/>
                        <a:t> (возврат кредита)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/>
                </a:tc>
                <a:tc>
                  <a:txBody>
                    <a:bodyPr/>
                    <a:lstStyle/>
                    <a:p>
                      <a:pPr algn="ctr" defTabSz="864000" fontAlgn="ctr"/>
                      <a:r>
                        <a:rPr lang="ru-RU" sz="1100" u="none" strike="noStrike" dirty="0" smtClean="0"/>
                        <a:t>0,0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/>
                </a:tc>
                <a:tc>
                  <a:txBody>
                    <a:bodyPr/>
                    <a:lstStyle/>
                    <a:p>
                      <a:pPr algn="ctr" defTabSz="864000" fontAlgn="ctr"/>
                      <a:r>
                        <a:rPr lang="ru-RU" sz="1100" u="none" strike="noStrike" dirty="0" smtClean="0"/>
                        <a:t>0,0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/>
                </a:tc>
                <a:tc>
                  <a:txBody>
                    <a:bodyPr/>
                    <a:lstStyle/>
                    <a:p>
                      <a:pPr algn="ctr" defTabSz="864000" fontAlgn="ctr"/>
                      <a:r>
                        <a:rPr lang="ru-RU" sz="1100" u="none" strike="noStrike" dirty="0" smtClean="0"/>
                        <a:t>0,0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184279" y="3251996"/>
            <a:ext cx="1215240" cy="31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81" tIns="50690" rIns="101381" bIns="50690"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3807062824"/>
              </p:ext>
            </p:extLst>
          </p:nvPr>
        </p:nvGraphicFramePr>
        <p:xfrm>
          <a:off x="672207" y="1048796"/>
          <a:ext cx="8810488" cy="2104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8" name="Вертикальный свиток 7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9" name="Рисунок 8" descr="герб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916460" y="311715"/>
            <a:ext cx="8543646" cy="1456587"/>
          </a:xfrm>
          <a:prstGeom prst="rect">
            <a:avLst/>
          </a:prstGeom>
        </p:spPr>
        <p:txBody>
          <a:bodyPr wrap="square" lIns="101381" tIns="50690" rIns="101381" bIns="50690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Заключение  контрольно-счетной палаты МО МР «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Усть-Цилемский» на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решения Совета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МР «Усть-Цилемский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 бюджете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Усть-Цилемский»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и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2658335357"/>
              </p:ext>
            </p:extLst>
          </p:nvPr>
        </p:nvGraphicFramePr>
        <p:xfrm>
          <a:off x="435463" y="2000587"/>
          <a:ext cx="9158069" cy="3875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6405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143" y="123826"/>
            <a:ext cx="8568890" cy="571499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Сеть муниципальных учреждений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4" name="Вертикальный свиток 3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529101" y="1144665"/>
            <a:ext cx="9057723" cy="4484609"/>
            <a:chOff x="1011936" y="1196752"/>
            <a:chExt cx="8394385" cy="3386779"/>
          </a:xfrm>
        </p:grpSpPr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2597348" y="1763489"/>
              <a:ext cx="5991225" cy="931863"/>
            </a:xfrm>
            <a:prstGeom prst="rect">
              <a:avLst/>
            </a:prstGeom>
            <a:gradFill rotWithShape="1">
              <a:gsLst>
                <a:gs pos="0">
                  <a:srgbClr val="FFD8B1"/>
                </a:gs>
                <a:gs pos="100000">
                  <a:srgbClr val="766452">
                    <a:alpha val="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3111698" y="2625502"/>
              <a:ext cx="5492750" cy="931862"/>
            </a:xfrm>
            <a:prstGeom prst="rect">
              <a:avLst/>
            </a:prstGeom>
            <a:gradFill rotWithShape="1">
              <a:gsLst>
                <a:gs pos="0">
                  <a:srgbClr val="E2E0A0"/>
                </a:gs>
                <a:gs pos="100000">
                  <a:srgbClr val="69684A">
                    <a:alpha val="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3697486" y="3558951"/>
              <a:ext cx="4891087" cy="1024580"/>
            </a:xfrm>
            <a:prstGeom prst="rect">
              <a:avLst/>
            </a:prstGeom>
            <a:gradFill rotWithShape="1">
              <a:gsLst>
                <a:gs pos="0">
                  <a:srgbClr val="BED25A"/>
                </a:gs>
                <a:gs pos="100000">
                  <a:srgbClr val="58612A">
                    <a:alpha val="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4480517" y="3561399"/>
              <a:ext cx="4925804" cy="9645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/>
              <a:r>
                <a:rPr lang="ru-RU" sz="11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9  Муниципальных  бюджетных  дошкольных общеобразовательных  учреждений </a:t>
              </a:r>
              <a:r>
                <a:rPr lang="ru-RU" sz="11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;</a:t>
              </a:r>
            </a:p>
            <a:p>
              <a:pPr lvl="0"/>
              <a:r>
                <a:rPr lang="ru-RU" sz="11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14 Муниципальных бюджетных общеобразовательных учреждений</a:t>
              </a:r>
              <a:r>
                <a:rPr lang="ru-RU" sz="11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в</a:t>
              </a:r>
            </a:p>
            <a:p>
              <a:pPr lvl="0"/>
              <a:r>
                <a:rPr lang="ru-RU" sz="11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том числе :  3 начальные школы - детский сад, 5 школ с пришкольным интернатом; </a:t>
              </a:r>
            </a:p>
            <a:p>
              <a:pPr lvl="0"/>
              <a:r>
                <a:rPr lang="ru-RU" sz="11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 Учреждения дополнительного образования</a:t>
              </a:r>
              <a:r>
                <a:rPr lang="ru-RU" sz="11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: МБУДО «</a:t>
              </a:r>
              <a:r>
                <a:rPr lang="ru-RU" sz="11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Усть-Цилемская</a:t>
              </a:r>
              <a:r>
                <a:rPr lang="ru-RU" sz="11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детская музыкальная школа», МБУДО «Районный центр детского творчества «Гудвин», МБУДО «Центр физкультуры , спорта и туризма» Усть-Цилемского района».</a:t>
              </a:r>
              <a:endParaRPr lang="ru-RU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4059960" y="2780567"/>
              <a:ext cx="5041856" cy="5229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13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МБУ «Районный центр культуры, досуга и кино» </a:t>
              </a:r>
            </a:p>
            <a:p>
              <a:pPr lvl="0"/>
              <a:r>
                <a:rPr lang="ru-RU" sz="13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МБУ «Усть-Цилемский историко-мемориальный музей А.В. Журавского»</a:t>
              </a:r>
            </a:p>
            <a:p>
              <a:pPr lvl="0"/>
              <a:r>
                <a:rPr lang="ru-RU" sz="13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МБУ «Централизованная библиотечная система»</a:t>
              </a:r>
              <a:endPara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3398944" y="1896319"/>
              <a:ext cx="4886758" cy="5229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13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МБУ «Центр жилищных расчётов, льгот и субсидий» </a:t>
              </a:r>
            </a:p>
            <a:p>
              <a:pPr lvl="0"/>
              <a:r>
                <a:rPr lang="ru-RU" sz="13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МБУ «Центр обслуживания муниципальных бюджетных учреждений» </a:t>
              </a:r>
            </a:p>
            <a:p>
              <a:pPr lvl="0"/>
              <a:r>
                <a:rPr lang="ru-RU" sz="13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МКУ «Дорожный ремонтно-строительный участок» </a:t>
              </a:r>
              <a:endPara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011936" y="1196752"/>
              <a:ext cx="3481572" cy="3367182"/>
              <a:chOff x="305" y="653"/>
              <a:chExt cx="2912" cy="2713"/>
            </a:xfrm>
          </p:grpSpPr>
          <p:grpSp>
            <p:nvGrpSpPr>
              <p:cNvPr id="17" name="Group 19"/>
              <p:cNvGrpSpPr>
                <a:grpSpLocks/>
              </p:cNvGrpSpPr>
              <p:nvPr/>
            </p:nvGrpSpPr>
            <p:grpSpPr bwMode="auto">
              <a:xfrm>
                <a:off x="305" y="2403"/>
                <a:ext cx="2912" cy="963"/>
                <a:chOff x="305" y="2403"/>
                <a:chExt cx="2912" cy="963"/>
              </a:xfrm>
            </p:grpSpPr>
            <p:sp>
              <p:nvSpPr>
                <p:cNvPr id="29" name="Freeform 20"/>
                <p:cNvSpPr>
                  <a:spLocks/>
                </p:cNvSpPr>
                <p:nvPr/>
              </p:nvSpPr>
              <p:spPr bwMode="gray">
                <a:xfrm>
                  <a:off x="595" y="2403"/>
                  <a:ext cx="2242" cy="346"/>
                </a:xfrm>
                <a:custGeom>
                  <a:avLst/>
                  <a:gdLst>
                    <a:gd name="T0" fmla="*/ 0 w 2208"/>
                    <a:gd name="T1" fmla="*/ 2180 h 303"/>
                    <a:gd name="T2" fmla="*/ 2487 w 2208"/>
                    <a:gd name="T3" fmla="*/ 2214 h 303"/>
                    <a:gd name="T4" fmla="*/ 2776 w 2208"/>
                    <a:gd name="T5" fmla="*/ 0 h 303"/>
                    <a:gd name="T6" fmla="*/ 868 w 2208"/>
                    <a:gd name="T7" fmla="*/ 208 h 303"/>
                    <a:gd name="T8" fmla="*/ 0 w 2208"/>
                    <a:gd name="T9" fmla="*/ 2180 h 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08"/>
                    <a:gd name="T16" fmla="*/ 0 h 303"/>
                    <a:gd name="T17" fmla="*/ 2208 w 2208"/>
                    <a:gd name="T18" fmla="*/ 303 h 3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08" h="303">
                      <a:moveTo>
                        <a:pt x="0" y="298"/>
                      </a:moveTo>
                      <a:lnTo>
                        <a:pt x="1979" y="302"/>
                      </a:lnTo>
                      <a:lnTo>
                        <a:pt x="2207" y="0"/>
                      </a:lnTo>
                      <a:lnTo>
                        <a:pt x="690" y="28"/>
                      </a:lnTo>
                      <a:lnTo>
                        <a:pt x="0" y="298"/>
                      </a:lnTo>
                    </a:path>
                  </a:pathLst>
                </a:custGeom>
                <a:gradFill rotWithShape="1">
                  <a:gsLst>
                    <a:gs pos="0">
                      <a:srgbClr val="558000"/>
                    </a:gs>
                    <a:gs pos="50000">
                      <a:srgbClr val="385500"/>
                    </a:gs>
                    <a:gs pos="100000">
                      <a:srgbClr val="558000"/>
                    </a:gs>
                  </a:gsLst>
                  <a:lin ang="2700000" scaled="1"/>
                </a:gra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Freeform 21"/>
                <p:cNvSpPr>
                  <a:spLocks/>
                </p:cNvSpPr>
                <p:nvPr/>
              </p:nvSpPr>
              <p:spPr bwMode="gray">
                <a:xfrm>
                  <a:off x="305" y="2746"/>
                  <a:ext cx="2597" cy="617"/>
                </a:xfrm>
                <a:custGeom>
                  <a:avLst/>
                  <a:gdLst>
                    <a:gd name="T0" fmla="*/ 0 w 2557"/>
                    <a:gd name="T1" fmla="*/ 4191 h 538"/>
                    <a:gd name="T2" fmla="*/ 3227 w 2557"/>
                    <a:gd name="T3" fmla="*/ 4185 h 538"/>
                    <a:gd name="T4" fmla="*/ 2854 w 2557"/>
                    <a:gd name="T5" fmla="*/ 1 h 538"/>
                    <a:gd name="T6" fmla="*/ 365 w 2557"/>
                    <a:gd name="T7" fmla="*/ 0 h 538"/>
                    <a:gd name="T8" fmla="*/ 0 w 2557"/>
                    <a:gd name="T9" fmla="*/ 4191 h 5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57"/>
                    <a:gd name="T16" fmla="*/ 0 h 538"/>
                    <a:gd name="T17" fmla="*/ 2557 w 2557"/>
                    <a:gd name="T18" fmla="*/ 538 h 5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57" h="538">
                      <a:moveTo>
                        <a:pt x="0" y="537"/>
                      </a:moveTo>
                      <a:lnTo>
                        <a:pt x="2556" y="536"/>
                      </a:lnTo>
                      <a:lnTo>
                        <a:pt x="2262" y="1"/>
                      </a:lnTo>
                      <a:lnTo>
                        <a:pt x="288" y="0"/>
                      </a:lnTo>
                      <a:lnTo>
                        <a:pt x="0" y="537"/>
                      </a:lnTo>
                    </a:path>
                  </a:pathLst>
                </a:custGeom>
                <a:gradFill rotWithShape="1">
                  <a:gsLst>
                    <a:gs pos="0">
                      <a:srgbClr val="669900"/>
                    </a:gs>
                    <a:gs pos="100000">
                      <a:srgbClr val="2F4700"/>
                    </a:gs>
                  </a:gsLst>
                  <a:lin ang="2700000" scaled="1"/>
                </a:gra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Freeform 22"/>
                <p:cNvSpPr>
                  <a:spLocks/>
                </p:cNvSpPr>
                <p:nvPr/>
              </p:nvSpPr>
              <p:spPr bwMode="gray">
                <a:xfrm>
                  <a:off x="2596" y="2409"/>
                  <a:ext cx="621" cy="957"/>
                </a:xfrm>
                <a:custGeom>
                  <a:avLst/>
                  <a:gdLst>
                    <a:gd name="T0" fmla="*/ 376 w 612"/>
                    <a:gd name="T1" fmla="*/ 6338 h 836"/>
                    <a:gd name="T2" fmla="*/ 761 w 612"/>
                    <a:gd name="T3" fmla="*/ 3611 h 836"/>
                    <a:gd name="T4" fmla="*/ 281 w 612"/>
                    <a:gd name="T5" fmla="*/ 0 h 836"/>
                    <a:gd name="T6" fmla="*/ 0 w 612"/>
                    <a:gd name="T7" fmla="*/ 2297 h 836"/>
                    <a:gd name="T8" fmla="*/ 376 w 612"/>
                    <a:gd name="T9" fmla="*/ 6338 h 8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2"/>
                    <a:gd name="T16" fmla="*/ 0 h 836"/>
                    <a:gd name="T17" fmla="*/ 612 w 612"/>
                    <a:gd name="T18" fmla="*/ 836 h 8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2" h="836">
                      <a:moveTo>
                        <a:pt x="302" y="835"/>
                      </a:moveTo>
                      <a:lnTo>
                        <a:pt x="611" y="476"/>
                      </a:lnTo>
                      <a:lnTo>
                        <a:pt x="226" y="0"/>
                      </a:lnTo>
                      <a:lnTo>
                        <a:pt x="0" y="302"/>
                      </a:lnTo>
                      <a:lnTo>
                        <a:pt x="302" y="835"/>
                      </a:lnTo>
                    </a:path>
                  </a:pathLst>
                </a:custGeom>
                <a:solidFill>
                  <a:srgbClr val="99CC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8" name="Group 23"/>
              <p:cNvGrpSpPr>
                <a:grpSpLocks/>
              </p:cNvGrpSpPr>
              <p:nvPr/>
            </p:nvGrpSpPr>
            <p:grpSpPr bwMode="auto">
              <a:xfrm>
                <a:off x="635" y="1825"/>
                <a:ext cx="2150" cy="838"/>
                <a:chOff x="635" y="1825"/>
                <a:chExt cx="2150" cy="838"/>
              </a:xfrm>
            </p:grpSpPr>
            <p:sp>
              <p:nvSpPr>
                <p:cNvPr id="26" name="Freeform 24"/>
                <p:cNvSpPr>
                  <a:spLocks/>
                </p:cNvSpPr>
                <p:nvPr/>
              </p:nvSpPr>
              <p:spPr bwMode="gray">
                <a:xfrm>
                  <a:off x="2261" y="1825"/>
                  <a:ext cx="524" cy="838"/>
                </a:xfrm>
                <a:custGeom>
                  <a:avLst/>
                  <a:gdLst>
                    <a:gd name="T0" fmla="*/ 0 w 516"/>
                    <a:gd name="T1" fmla="*/ 1526 h 732"/>
                    <a:gd name="T2" fmla="*/ 371 w 516"/>
                    <a:gd name="T3" fmla="*/ 5559 h 732"/>
                    <a:gd name="T4" fmla="*/ 648 w 516"/>
                    <a:gd name="T5" fmla="*/ 3374 h 732"/>
                    <a:gd name="T6" fmla="*/ 198 w 516"/>
                    <a:gd name="T7" fmla="*/ 0 h 732"/>
                    <a:gd name="T8" fmla="*/ 0 w 516"/>
                    <a:gd name="T9" fmla="*/ 1526 h 7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6"/>
                    <a:gd name="T16" fmla="*/ 0 h 732"/>
                    <a:gd name="T17" fmla="*/ 516 w 516"/>
                    <a:gd name="T18" fmla="*/ 732 h 7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6" h="732">
                      <a:moveTo>
                        <a:pt x="0" y="201"/>
                      </a:moveTo>
                      <a:lnTo>
                        <a:pt x="294" y="731"/>
                      </a:lnTo>
                      <a:lnTo>
                        <a:pt x="515" y="444"/>
                      </a:lnTo>
                      <a:lnTo>
                        <a:pt x="156" y="0"/>
                      </a:lnTo>
                      <a:lnTo>
                        <a:pt x="0" y="201"/>
                      </a:lnTo>
                    </a:path>
                  </a:pathLst>
                </a:custGeom>
                <a:solidFill>
                  <a:srgbClr val="FEF8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7" name="Freeform 25"/>
                <p:cNvSpPr>
                  <a:spLocks/>
                </p:cNvSpPr>
                <p:nvPr/>
              </p:nvSpPr>
              <p:spPr bwMode="gray">
                <a:xfrm>
                  <a:off x="915" y="1825"/>
                  <a:ext cx="1504" cy="226"/>
                </a:xfrm>
                <a:custGeom>
                  <a:avLst/>
                  <a:gdLst>
                    <a:gd name="T0" fmla="*/ 0 w 1481"/>
                    <a:gd name="T1" fmla="*/ 1541 h 197"/>
                    <a:gd name="T2" fmla="*/ 1675 w 1481"/>
                    <a:gd name="T3" fmla="*/ 1541 h 197"/>
                    <a:gd name="T4" fmla="*/ 1865 w 1481"/>
                    <a:gd name="T5" fmla="*/ 0 h 197"/>
                    <a:gd name="T6" fmla="*/ 463 w 1481"/>
                    <a:gd name="T7" fmla="*/ 3 h 197"/>
                    <a:gd name="T8" fmla="*/ 0 w 1481"/>
                    <a:gd name="T9" fmla="*/ 1541 h 1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1"/>
                    <a:gd name="T16" fmla="*/ 0 h 197"/>
                    <a:gd name="T17" fmla="*/ 1481 w 1481"/>
                    <a:gd name="T18" fmla="*/ 197 h 1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1" h="197">
                      <a:moveTo>
                        <a:pt x="0" y="196"/>
                      </a:moveTo>
                      <a:lnTo>
                        <a:pt x="1329" y="196"/>
                      </a:lnTo>
                      <a:lnTo>
                        <a:pt x="1480" y="0"/>
                      </a:lnTo>
                      <a:lnTo>
                        <a:pt x="367" y="3"/>
                      </a:lnTo>
                      <a:lnTo>
                        <a:pt x="0" y="196"/>
                      </a:lnTo>
                    </a:path>
                  </a:pathLst>
                </a:custGeom>
                <a:gradFill rotWithShape="1">
                  <a:gsLst>
                    <a:gs pos="0">
                      <a:srgbClr val="9E9A00"/>
                    </a:gs>
                    <a:gs pos="50000">
                      <a:srgbClr val="696600"/>
                    </a:gs>
                    <a:gs pos="100000">
                      <a:srgbClr val="9E9A00"/>
                    </a:gs>
                  </a:gsLst>
                  <a:lin ang="2700000" scaled="1"/>
                </a:gra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8" name="Freeform 26"/>
                <p:cNvSpPr>
                  <a:spLocks/>
                </p:cNvSpPr>
                <p:nvPr/>
              </p:nvSpPr>
              <p:spPr bwMode="gray">
                <a:xfrm>
                  <a:off x="635" y="2051"/>
                  <a:ext cx="1935" cy="607"/>
                </a:xfrm>
                <a:custGeom>
                  <a:avLst/>
                  <a:gdLst>
                    <a:gd name="T0" fmla="*/ 0 w 1906"/>
                    <a:gd name="T1" fmla="*/ 4042 h 530"/>
                    <a:gd name="T2" fmla="*/ 2389 w 1906"/>
                    <a:gd name="T3" fmla="*/ 4042 h 530"/>
                    <a:gd name="T4" fmla="*/ 2014 w 1906"/>
                    <a:gd name="T5" fmla="*/ 0 h 530"/>
                    <a:gd name="T6" fmla="*/ 353 w 1906"/>
                    <a:gd name="T7" fmla="*/ 0 h 530"/>
                    <a:gd name="T8" fmla="*/ 0 w 1906"/>
                    <a:gd name="T9" fmla="*/ 4042 h 5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06"/>
                    <a:gd name="T16" fmla="*/ 0 h 530"/>
                    <a:gd name="T17" fmla="*/ 1906 w 1906"/>
                    <a:gd name="T18" fmla="*/ 530 h 5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06" h="530">
                      <a:moveTo>
                        <a:pt x="0" y="529"/>
                      </a:moveTo>
                      <a:lnTo>
                        <a:pt x="1905" y="529"/>
                      </a:lnTo>
                      <a:lnTo>
                        <a:pt x="1606" y="0"/>
                      </a:lnTo>
                      <a:lnTo>
                        <a:pt x="282" y="0"/>
                      </a:lnTo>
                      <a:lnTo>
                        <a:pt x="0" y="529"/>
                      </a:lnTo>
                    </a:path>
                  </a:pathLst>
                </a:custGeom>
                <a:gradFill rotWithShape="1">
                  <a:gsLst>
                    <a:gs pos="0">
                      <a:srgbClr val="CCCC00"/>
                    </a:gs>
                    <a:gs pos="100000">
                      <a:srgbClr val="5E5E00"/>
                    </a:gs>
                  </a:gsLst>
                  <a:lin ang="2700000" scaled="1"/>
                </a:gra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9" name="Group 27"/>
              <p:cNvGrpSpPr>
                <a:grpSpLocks/>
              </p:cNvGrpSpPr>
              <p:nvPr/>
            </p:nvGrpSpPr>
            <p:grpSpPr bwMode="auto">
              <a:xfrm>
                <a:off x="955" y="1234"/>
                <a:ext cx="1404" cy="737"/>
                <a:chOff x="955" y="1234"/>
                <a:chExt cx="1404" cy="737"/>
              </a:xfrm>
            </p:grpSpPr>
            <p:sp>
              <p:nvSpPr>
                <p:cNvPr id="23" name="Freeform 28"/>
                <p:cNvSpPr>
                  <a:spLocks/>
                </p:cNvSpPr>
                <p:nvPr/>
              </p:nvSpPr>
              <p:spPr bwMode="gray">
                <a:xfrm>
                  <a:off x="1250" y="1239"/>
                  <a:ext cx="742" cy="118"/>
                </a:xfrm>
                <a:custGeom>
                  <a:avLst/>
                  <a:gdLst>
                    <a:gd name="T0" fmla="*/ 0 w 734"/>
                    <a:gd name="T1" fmla="*/ 661 h 104"/>
                    <a:gd name="T2" fmla="*/ 766 w 734"/>
                    <a:gd name="T3" fmla="*/ 686 h 104"/>
                    <a:gd name="T4" fmla="*/ 862 w 734"/>
                    <a:gd name="T5" fmla="*/ 0 h 104"/>
                    <a:gd name="T6" fmla="*/ 210 w 734"/>
                    <a:gd name="T7" fmla="*/ 0 h 104"/>
                    <a:gd name="T8" fmla="*/ 0 w 734"/>
                    <a:gd name="T9" fmla="*/ 661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4"/>
                    <a:gd name="T16" fmla="*/ 0 h 104"/>
                    <a:gd name="T17" fmla="*/ 734 w 734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4" h="104">
                      <a:moveTo>
                        <a:pt x="0" y="100"/>
                      </a:moveTo>
                      <a:lnTo>
                        <a:pt x="652" y="103"/>
                      </a:lnTo>
                      <a:lnTo>
                        <a:pt x="733" y="0"/>
                      </a:lnTo>
                      <a:lnTo>
                        <a:pt x="180" y="0"/>
                      </a:lnTo>
                      <a:lnTo>
                        <a:pt x="0" y="100"/>
                      </a:lnTo>
                    </a:path>
                  </a:pathLst>
                </a:custGeom>
                <a:gradFill rotWithShape="1">
                  <a:gsLst>
                    <a:gs pos="0">
                      <a:srgbClr val="FF6535"/>
                    </a:gs>
                    <a:gs pos="50000">
                      <a:srgbClr val="A94323"/>
                    </a:gs>
                    <a:gs pos="100000">
                      <a:srgbClr val="FF6535"/>
                    </a:gs>
                  </a:gsLst>
                  <a:lin ang="2700000" scaled="1"/>
                </a:gra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" name="Freeform 29"/>
                <p:cNvSpPr>
                  <a:spLocks/>
                </p:cNvSpPr>
                <p:nvPr/>
              </p:nvSpPr>
              <p:spPr bwMode="gray">
                <a:xfrm>
                  <a:off x="955" y="1354"/>
                  <a:ext cx="1258" cy="617"/>
                </a:xfrm>
                <a:custGeom>
                  <a:avLst/>
                  <a:gdLst>
                    <a:gd name="T0" fmla="*/ 0 w 1239"/>
                    <a:gd name="T1" fmla="*/ 4191 h 538"/>
                    <a:gd name="T2" fmla="*/ 1554 w 1239"/>
                    <a:gd name="T3" fmla="*/ 4191 h 538"/>
                    <a:gd name="T4" fmla="*/ 1193 w 1239"/>
                    <a:gd name="T5" fmla="*/ 0 h 538"/>
                    <a:gd name="T6" fmla="*/ 361 w 1239"/>
                    <a:gd name="T7" fmla="*/ 0 h 538"/>
                    <a:gd name="T8" fmla="*/ 0 w 1239"/>
                    <a:gd name="T9" fmla="*/ 4191 h 5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9"/>
                    <a:gd name="T16" fmla="*/ 0 h 538"/>
                    <a:gd name="T17" fmla="*/ 1239 w 1239"/>
                    <a:gd name="T18" fmla="*/ 538 h 5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9" h="538">
                      <a:moveTo>
                        <a:pt x="0" y="537"/>
                      </a:moveTo>
                      <a:lnTo>
                        <a:pt x="1238" y="537"/>
                      </a:lnTo>
                      <a:lnTo>
                        <a:pt x="950" y="0"/>
                      </a:lnTo>
                      <a:lnTo>
                        <a:pt x="288" y="0"/>
                      </a:lnTo>
                      <a:lnTo>
                        <a:pt x="0" y="537"/>
                      </a:lnTo>
                    </a:path>
                  </a:pathLst>
                </a:custGeom>
                <a:gradFill rotWithShape="1">
                  <a:gsLst>
                    <a:gs pos="0">
                      <a:srgbClr val="FF9933"/>
                    </a:gs>
                    <a:gs pos="100000">
                      <a:srgbClr val="764718"/>
                    </a:gs>
                  </a:gsLst>
                  <a:lin ang="2700000" scaled="1"/>
                </a:gra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Freeform 30"/>
                <p:cNvSpPr>
                  <a:spLocks/>
                </p:cNvSpPr>
                <p:nvPr/>
              </p:nvSpPr>
              <p:spPr bwMode="gray">
                <a:xfrm>
                  <a:off x="1914" y="1234"/>
                  <a:ext cx="445" cy="732"/>
                </a:xfrm>
                <a:custGeom>
                  <a:avLst/>
                  <a:gdLst>
                    <a:gd name="T0" fmla="*/ 353 w 439"/>
                    <a:gd name="T1" fmla="*/ 5012 h 638"/>
                    <a:gd name="T2" fmla="*/ 536 w 439"/>
                    <a:gd name="T3" fmla="*/ 3467 h 638"/>
                    <a:gd name="T4" fmla="*/ 94 w 439"/>
                    <a:gd name="T5" fmla="*/ 0 h 638"/>
                    <a:gd name="T6" fmla="*/ 0 w 439"/>
                    <a:gd name="T7" fmla="*/ 750 h 638"/>
                    <a:gd name="T8" fmla="*/ 353 w 439"/>
                    <a:gd name="T9" fmla="*/ 5012 h 6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9"/>
                    <a:gd name="T16" fmla="*/ 0 h 638"/>
                    <a:gd name="T17" fmla="*/ 439 w 439"/>
                    <a:gd name="T18" fmla="*/ 638 h 6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9" h="638">
                      <a:moveTo>
                        <a:pt x="289" y="637"/>
                      </a:moveTo>
                      <a:lnTo>
                        <a:pt x="438" y="441"/>
                      </a:lnTo>
                      <a:lnTo>
                        <a:pt x="79" y="0"/>
                      </a:lnTo>
                      <a:lnTo>
                        <a:pt x="0" y="96"/>
                      </a:lnTo>
                      <a:lnTo>
                        <a:pt x="289" y="637"/>
                      </a:lnTo>
                    </a:path>
                  </a:pathLst>
                </a:custGeom>
                <a:solidFill>
                  <a:srgbClr val="FFBA75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0" name="Group 31"/>
              <p:cNvGrpSpPr>
                <a:grpSpLocks/>
              </p:cNvGrpSpPr>
              <p:nvPr/>
            </p:nvGrpSpPr>
            <p:grpSpPr bwMode="auto">
              <a:xfrm>
                <a:off x="1284" y="653"/>
                <a:ext cx="653" cy="616"/>
                <a:chOff x="1284" y="653"/>
                <a:chExt cx="653" cy="616"/>
              </a:xfrm>
            </p:grpSpPr>
            <p:sp>
              <p:nvSpPr>
                <p:cNvPr id="21" name="Freeform 32"/>
                <p:cNvSpPr>
                  <a:spLocks/>
                </p:cNvSpPr>
                <p:nvPr/>
              </p:nvSpPr>
              <p:spPr bwMode="gray">
                <a:xfrm>
                  <a:off x="1284" y="653"/>
                  <a:ext cx="598" cy="616"/>
                </a:xfrm>
                <a:custGeom>
                  <a:avLst/>
                  <a:gdLst>
                    <a:gd name="T0" fmla="*/ 0 w 587"/>
                    <a:gd name="T1" fmla="*/ 4177 h 537"/>
                    <a:gd name="T2" fmla="*/ 773 w 587"/>
                    <a:gd name="T3" fmla="*/ 4203 h 537"/>
                    <a:gd name="T4" fmla="*/ 373 w 587"/>
                    <a:gd name="T5" fmla="*/ 0 h 537"/>
                    <a:gd name="T6" fmla="*/ 0 w 587"/>
                    <a:gd name="T7" fmla="*/ 4177 h 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7"/>
                    <a:gd name="T13" fmla="*/ 0 h 537"/>
                    <a:gd name="T14" fmla="*/ 587 w 587"/>
                    <a:gd name="T15" fmla="*/ 537 h 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7" h="537">
                      <a:moveTo>
                        <a:pt x="0" y="533"/>
                      </a:moveTo>
                      <a:lnTo>
                        <a:pt x="586" y="536"/>
                      </a:lnTo>
                      <a:lnTo>
                        <a:pt x="283" y="0"/>
                      </a:lnTo>
                      <a:lnTo>
                        <a:pt x="0" y="533"/>
                      </a:lnTo>
                    </a:path>
                  </a:pathLst>
                </a:custGeom>
                <a:gradFill rotWithShape="1">
                  <a:gsLst>
                    <a:gs pos="0">
                      <a:srgbClr val="CC3300"/>
                    </a:gs>
                    <a:gs pos="100000">
                      <a:srgbClr val="5E1800"/>
                    </a:gs>
                  </a:gsLst>
                  <a:lin ang="2700000" scaled="1"/>
                </a:gra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" name="Freeform 33"/>
                <p:cNvSpPr>
                  <a:spLocks/>
                </p:cNvSpPr>
                <p:nvPr/>
              </p:nvSpPr>
              <p:spPr bwMode="gray">
                <a:xfrm>
                  <a:off x="1568" y="653"/>
                  <a:ext cx="369" cy="613"/>
                </a:xfrm>
                <a:custGeom>
                  <a:avLst/>
                  <a:gdLst>
                    <a:gd name="T0" fmla="*/ 363 w 364"/>
                    <a:gd name="T1" fmla="*/ 4113 h 535"/>
                    <a:gd name="T2" fmla="*/ 445 w 364"/>
                    <a:gd name="T3" fmla="*/ 3428 h 535"/>
                    <a:gd name="T4" fmla="*/ 0 w 364"/>
                    <a:gd name="T5" fmla="*/ 0 h 535"/>
                    <a:gd name="T6" fmla="*/ 363 w 364"/>
                    <a:gd name="T7" fmla="*/ 4113 h 5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4"/>
                    <a:gd name="T13" fmla="*/ 0 h 535"/>
                    <a:gd name="T14" fmla="*/ 364 w 364"/>
                    <a:gd name="T15" fmla="*/ 535 h 5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4" h="535">
                      <a:moveTo>
                        <a:pt x="296" y="534"/>
                      </a:moveTo>
                      <a:lnTo>
                        <a:pt x="363" y="445"/>
                      </a:lnTo>
                      <a:lnTo>
                        <a:pt x="0" y="0"/>
                      </a:lnTo>
                      <a:lnTo>
                        <a:pt x="296" y="534"/>
                      </a:lnTo>
                    </a:path>
                  </a:pathLst>
                </a:custGeom>
                <a:solidFill>
                  <a:srgbClr val="FF6535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35" name="Text Box 34"/>
            <p:cNvSpPr txBox="1">
              <a:spLocks noChangeArrowheads="1"/>
            </p:cNvSpPr>
            <p:nvPr/>
          </p:nvSpPr>
          <p:spPr bwMode="auto">
            <a:xfrm>
              <a:off x="1493377" y="3270919"/>
              <a:ext cx="2135770" cy="2184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algn="ctr" latinLnBrk="1">
                <a:lnSpc>
                  <a:spcPct val="80000"/>
                </a:lnSpc>
                <a:defRPr/>
              </a:pPr>
              <a:r>
                <a:rPr kumimoji="1" lang="ru-RU" altLang="ko-KR" sz="1600" b="1" dirty="0" smtClean="0">
                  <a:solidFill>
                    <a:srgbClr val="FFFFFF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Учреждения культуры</a:t>
              </a:r>
              <a:endParaRPr kumimoji="1" lang="en-US" altLang="ko-KR" sz="1600" b="1" dirty="0">
                <a:solidFill>
                  <a:srgbClr val="FFFFFF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endParaRPr>
            </a:p>
          </p:txBody>
        </p:sp>
        <p:sp>
          <p:nvSpPr>
            <p:cNvPr id="36" name="Text Box 35"/>
            <p:cNvSpPr txBox="1">
              <a:spLocks noChangeArrowheads="1"/>
            </p:cNvSpPr>
            <p:nvPr/>
          </p:nvSpPr>
          <p:spPr bwMode="auto">
            <a:xfrm>
              <a:off x="1914225" y="2212305"/>
              <a:ext cx="1205126" cy="3672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algn="ctr" latinLnBrk="1">
                <a:lnSpc>
                  <a:spcPct val="80000"/>
                </a:lnSpc>
                <a:defRPr/>
              </a:pPr>
              <a:r>
                <a:rPr kumimoji="1" lang="ru-RU" altLang="ko-KR" sz="1600" b="1" dirty="0" smtClean="0">
                  <a:solidFill>
                    <a:srgbClr val="FFFFFF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Прочие </a:t>
              </a:r>
            </a:p>
            <a:p>
              <a:pPr algn="ctr" latinLnBrk="1">
                <a:lnSpc>
                  <a:spcPct val="80000"/>
                </a:lnSpc>
                <a:defRPr/>
              </a:pPr>
              <a:r>
                <a:rPr kumimoji="1" lang="ru-RU" altLang="ko-KR" sz="1600" b="1" dirty="0" smtClean="0">
                  <a:solidFill>
                    <a:srgbClr val="FFFFFF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учреждения</a:t>
              </a:r>
              <a:endParaRPr kumimoji="1" lang="en-US" altLang="ko-KR" sz="1600" b="1" dirty="0">
                <a:solidFill>
                  <a:srgbClr val="FFFFFF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1258495" y="4030968"/>
              <a:ext cx="2590800" cy="2873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ru-RU" altLang="ko-KR" sz="1600" b="1" dirty="0" smtClean="0">
                  <a:solidFill>
                    <a:srgbClr val="FFFFFF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Учреждения образования</a:t>
              </a:r>
              <a:endParaRPr kumimoji="1" lang="en-US" altLang="ko-KR" sz="1600" b="1" dirty="0">
                <a:solidFill>
                  <a:srgbClr val="FFFFFF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633003" y="997566"/>
            <a:ext cx="6825549" cy="53325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бюджета муниципального района «Усть-Цилемский»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финансируется</a:t>
            </a:r>
          </a:p>
          <a:p>
            <a:pPr algn="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32 учреждения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том числе 31 бюджетное и 1 казенное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учреждение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7" name="Заголовок 10"/>
          <p:cNvSpPr txBox="1">
            <a:spLocks/>
          </p:cNvSpPr>
          <p:nvPr/>
        </p:nvSpPr>
        <p:spPr>
          <a:xfrm>
            <a:off x="514350" y="0"/>
            <a:ext cx="9207500" cy="1619249"/>
          </a:xfrm>
          <a:prstGeom prst="rect">
            <a:avLst/>
          </a:prstGeom>
        </p:spPr>
        <p:txBody>
          <a:bodyPr vert="horz" lIns="101381" tIns="50690" rIns="101381" bIns="506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Информационный ресурс  «Бюджет для граждан» подготовлен </a:t>
            </a:r>
            <a:r>
              <a:rPr lang="ru-RU" sz="1800" dirty="0" smtClean="0"/>
              <a:t>на основании </a:t>
            </a:r>
            <a:r>
              <a:rPr lang="ru-RU" sz="1800" dirty="0" smtClean="0">
                <a:solidFill>
                  <a:srgbClr val="FF0000"/>
                </a:solidFill>
              </a:rPr>
              <a:t>решения </a:t>
            </a:r>
            <a:r>
              <a:rPr lang="ru-RU" sz="1800" dirty="0" smtClean="0">
                <a:solidFill>
                  <a:srgbClr val="FF0000"/>
                </a:solidFill>
              </a:rPr>
              <a:t>Совета МО МР «Усть-Цилемский</a:t>
            </a:r>
            <a:r>
              <a:rPr lang="ru-RU" sz="1800" dirty="0" smtClean="0">
                <a:solidFill>
                  <a:srgbClr val="FF0000"/>
                </a:solidFill>
              </a:rPr>
              <a:t>»</a:t>
            </a:r>
            <a:r>
              <a:rPr lang="ru-RU" sz="1800" dirty="0" smtClean="0">
                <a:solidFill>
                  <a:srgbClr val="FF0000"/>
                </a:solidFill>
              </a:rPr>
              <a:t> от 23.12.2019г.</a:t>
            </a:r>
            <a:r>
              <a:rPr lang="ru-RU" sz="1800" dirty="0" smtClean="0">
                <a:solidFill>
                  <a:srgbClr val="FF0000"/>
                </a:solidFill>
              </a:rPr>
              <a:t> №300/32 «О </a:t>
            </a:r>
            <a:r>
              <a:rPr lang="ru-RU" sz="1800" dirty="0" smtClean="0">
                <a:solidFill>
                  <a:srgbClr val="FF0000"/>
                </a:solidFill>
              </a:rPr>
              <a:t>бюджете муниципального района «Усть-Цилемский» на 2020 год и плановый период 2021-2022 годов» 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Финансовым 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управлением администрации 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муниципального 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 «Усть-Цилемский»</a:t>
            </a:r>
            <a:endParaRPr lang="ru-RU" sz="18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http://mak-sprei.ua/wp-content/uploads/2017/02/28_Contact-Us.pn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993" y="1485900"/>
            <a:ext cx="9162205" cy="2969780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843336"/>
              </p:ext>
            </p:extLst>
          </p:nvPr>
        </p:nvGraphicFramePr>
        <p:xfrm>
          <a:off x="631921" y="4441299"/>
          <a:ext cx="8951779" cy="1704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0012"/>
                <a:gridCol w="1868300"/>
                <a:gridCol w="2259567"/>
                <a:gridCol w="2673900"/>
              </a:tblGrid>
              <a:tr h="1704450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Наш адрес: </a:t>
                      </a:r>
                    </a:p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С. Усть-Цильма, Новый квартал 11 а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14" marR="72914" marT="54412" marB="54412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Наши телефоны:</a:t>
                      </a:r>
                    </a:p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Начальник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Кислякова Анна Викторовна - 91768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14" marR="72914" marT="54412" marB="54412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Наш электронный адрес:</a:t>
                      </a:r>
                      <a:r>
                        <a:rPr lang="ru-RU" sz="1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fuustc@mail.ru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14" marR="72914" marT="54412" marB="54412">
                    <a:solidFill>
                      <a:srgbClr val="DF7D7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График</a:t>
                      </a:r>
                      <a:r>
                        <a:rPr lang="ru-RU" sz="1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работы: 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Понедельник – Четверг 8:30 – 17:00</a:t>
                      </a:r>
                    </a:p>
                    <a:p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Пятница 8:30 – 15:30</a:t>
                      </a:r>
                    </a:p>
                    <a:p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Перерыв на обед 13:00 – 14:00</a:t>
                      </a:r>
                    </a:p>
                    <a:p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14" marR="72914" marT="54412" marB="54412">
                    <a:solidFill>
                      <a:srgbClr val="D20C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837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963" y="123831"/>
            <a:ext cx="7953013" cy="359443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и его планирование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39" name="Схема 38"/>
          <p:cNvGraphicFramePr/>
          <p:nvPr/>
        </p:nvGraphicFramePr>
        <p:xfrm>
          <a:off x="638650" y="453438"/>
          <a:ext cx="3229843" cy="1519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60359" y="5004213"/>
            <a:ext cx="9053473" cy="1025700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Планирование бюджета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муниципального района «Усть-Цилемский»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основано на программно - целевых принципах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являющихся основным инструментом повышения эффективности бюджетных расходов, достижения устойчивого развития, обеспечения стабильности финансов.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Программный бюджет обеспечивает прямую взаимосвязь между распределением бюджетных ресурсов и результатами их использования, является индикатором по направлениям деятельности и сигнализирует о плохом или хорошем результате.</a:t>
            </a:r>
          </a:p>
        </p:txBody>
      </p:sp>
      <p:graphicFrame>
        <p:nvGraphicFramePr>
          <p:cNvPr id="37" name="Схема 36"/>
          <p:cNvGraphicFramePr/>
          <p:nvPr/>
        </p:nvGraphicFramePr>
        <p:xfrm>
          <a:off x="627869" y="1138417"/>
          <a:ext cx="8895895" cy="4836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0" name="Схема 39"/>
          <p:cNvGraphicFramePr/>
          <p:nvPr/>
        </p:nvGraphicFramePr>
        <p:xfrm>
          <a:off x="4428846" y="460994"/>
          <a:ext cx="5090469" cy="1496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41" name="Стрелка вправо 40"/>
          <p:cNvSpPr/>
          <p:nvPr/>
        </p:nvSpPr>
        <p:spPr>
          <a:xfrm>
            <a:off x="3868486" y="1035351"/>
            <a:ext cx="344316" cy="28717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42" name="Левая фигурная скобка 41"/>
          <p:cNvSpPr/>
          <p:nvPr/>
        </p:nvSpPr>
        <p:spPr>
          <a:xfrm>
            <a:off x="4273568" y="460997"/>
            <a:ext cx="195786" cy="1435884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101381" tIns="50690" rIns="101381" bIns="50690" rtlCol="0" anchor="ctr"/>
          <a:lstStyle/>
          <a:p>
            <a:pPr algn="ctr"/>
            <a:endParaRPr lang="ru-RU" b="1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0461" y="0"/>
            <a:ext cx="7953013" cy="460994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бюджетного процесса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499597" y="658874"/>
            <a:ext cx="9337027" cy="4900897"/>
            <a:chOff x="438150" y="388517"/>
            <a:chExt cx="8782050" cy="4117974"/>
          </a:xfrm>
        </p:grpSpPr>
        <p:grpSp>
          <p:nvGrpSpPr>
            <p:cNvPr id="7" name="组合 25"/>
            <p:cNvGrpSpPr/>
            <p:nvPr/>
          </p:nvGrpSpPr>
          <p:grpSpPr>
            <a:xfrm>
              <a:off x="1225550" y="388517"/>
              <a:ext cx="7994650" cy="3161134"/>
              <a:chOff x="374650" y="2047875"/>
              <a:chExt cx="8397875" cy="3914775"/>
            </a:xfrm>
          </p:grpSpPr>
          <p:sp>
            <p:nvSpPr>
              <p:cNvPr id="8" name="AutoShape 29"/>
              <p:cNvSpPr>
                <a:spLocks noChangeArrowheads="1"/>
              </p:cNvSpPr>
              <p:nvPr/>
            </p:nvSpPr>
            <p:spPr bwMode="auto">
              <a:xfrm flipH="1" flipV="1">
                <a:off x="581025" y="4991100"/>
                <a:ext cx="5586413" cy="381000"/>
              </a:xfrm>
              <a:prstGeom prst="parallelogram">
                <a:avLst>
                  <a:gd name="adj" fmla="val 206225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" name="AutoShape 30"/>
              <p:cNvSpPr>
                <a:spLocks noChangeArrowheads="1"/>
              </p:cNvSpPr>
              <p:nvPr/>
            </p:nvSpPr>
            <p:spPr bwMode="auto">
              <a:xfrm flipH="1" flipV="1">
                <a:off x="5241925" y="2047875"/>
                <a:ext cx="3530600" cy="381000"/>
              </a:xfrm>
              <a:prstGeom prst="parallelogram">
                <a:avLst>
                  <a:gd name="adj" fmla="val 158949"/>
                </a:avLst>
              </a:prstGeom>
              <a:solidFill>
                <a:srgbClr val="DFDFDF">
                  <a:alpha val="70195"/>
                </a:srgb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" name="AutoShape 31"/>
              <p:cNvSpPr>
                <a:spLocks noChangeArrowheads="1"/>
              </p:cNvSpPr>
              <p:nvPr/>
            </p:nvSpPr>
            <p:spPr bwMode="auto">
              <a:xfrm flipH="1" flipV="1">
                <a:off x="3998913" y="3028950"/>
                <a:ext cx="3836987" cy="381000"/>
              </a:xfrm>
              <a:prstGeom prst="parallelogram">
                <a:avLst>
                  <a:gd name="adj" fmla="val 166215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" name="AutoShape 32"/>
              <p:cNvSpPr>
                <a:spLocks noChangeArrowheads="1"/>
              </p:cNvSpPr>
              <p:nvPr/>
            </p:nvSpPr>
            <p:spPr bwMode="auto">
              <a:xfrm flipH="1" flipV="1">
                <a:off x="2828925" y="4010025"/>
                <a:ext cx="4238625" cy="381000"/>
              </a:xfrm>
              <a:prstGeom prst="parallelogram">
                <a:avLst>
                  <a:gd name="adj" fmla="val 178309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" name="AutoShape 33"/>
              <p:cNvSpPr>
                <a:spLocks noChangeArrowheads="1"/>
              </p:cNvSpPr>
              <p:nvPr/>
            </p:nvSpPr>
            <p:spPr bwMode="auto">
              <a:xfrm flipH="1" flipV="1">
                <a:off x="563563" y="4981575"/>
                <a:ext cx="2914650" cy="381000"/>
              </a:xfrm>
              <a:prstGeom prst="parallelogram">
                <a:avLst>
                  <a:gd name="adj" fmla="val 229996"/>
                </a:avLst>
              </a:prstGeom>
              <a:solidFill>
                <a:srgbClr val="AEAEAE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" name="Rectangle 34"/>
              <p:cNvSpPr>
                <a:spLocks noChangeArrowheads="1"/>
              </p:cNvSpPr>
              <p:nvPr/>
            </p:nvSpPr>
            <p:spPr bwMode="auto">
              <a:xfrm>
                <a:off x="563563" y="5362575"/>
                <a:ext cx="2028825" cy="600075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tx2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12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Рассмотрение и утверждение </a:t>
                </a:r>
              </a:p>
              <a:p>
                <a:pPr algn="ctr"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проекта бюджета </a:t>
                </a:r>
              </a:p>
              <a:p>
                <a:pPr algn="ctr"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1300" b="1" dirty="0">
                  <a:latin typeface="Verdana" pitchFamily="34" charset="0"/>
                </a:endParaRPr>
              </a:p>
            </p:txBody>
          </p:sp>
          <p:sp>
            <p:nvSpPr>
              <p:cNvPr id="14" name="AutoShape 35"/>
              <p:cNvSpPr>
                <a:spLocks noChangeArrowheads="1"/>
              </p:cNvSpPr>
              <p:nvPr/>
            </p:nvSpPr>
            <p:spPr bwMode="auto">
              <a:xfrm flipH="1" flipV="1">
                <a:off x="1449388" y="4000500"/>
                <a:ext cx="2914650" cy="381000"/>
              </a:xfrm>
              <a:prstGeom prst="parallelogram">
                <a:avLst>
                  <a:gd name="adj" fmla="val 229996"/>
                </a:avLst>
              </a:prstGeom>
              <a:solidFill>
                <a:srgbClr val="AEAEAE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" name="Rectangle 36"/>
              <p:cNvSpPr>
                <a:spLocks noChangeArrowheads="1"/>
              </p:cNvSpPr>
              <p:nvPr/>
            </p:nvSpPr>
            <p:spPr bwMode="auto">
              <a:xfrm>
                <a:off x="1449388" y="4381500"/>
                <a:ext cx="2028825" cy="600075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tx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Исполнение бюджета</a:t>
                </a:r>
              </a:p>
              <a:p>
                <a:pPr algn="ctr"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(01 января-31 декабря)</a:t>
                </a:r>
              </a:p>
            </p:txBody>
          </p:sp>
          <p:sp>
            <p:nvSpPr>
              <p:cNvPr id="16" name="AutoShape 37"/>
              <p:cNvSpPr>
                <a:spLocks noChangeArrowheads="1"/>
              </p:cNvSpPr>
              <p:nvPr/>
            </p:nvSpPr>
            <p:spPr bwMode="auto">
              <a:xfrm flipH="1" flipV="1">
                <a:off x="2335213" y="3019425"/>
                <a:ext cx="2914650" cy="381000"/>
              </a:xfrm>
              <a:prstGeom prst="parallelogram">
                <a:avLst>
                  <a:gd name="adj" fmla="val 229996"/>
                </a:avLst>
              </a:prstGeom>
              <a:solidFill>
                <a:srgbClr val="AEAEAE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" name="Rectangle 38"/>
              <p:cNvSpPr>
                <a:spLocks noChangeArrowheads="1"/>
              </p:cNvSpPr>
              <p:nvPr/>
            </p:nvSpPr>
            <p:spPr bwMode="auto">
              <a:xfrm>
                <a:off x="2335213" y="3400425"/>
                <a:ext cx="2028825" cy="600075"/>
              </a:xfrm>
              <a:prstGeom prst="rect">
                <a:avLst/>
              </a:prstGeom>
              <a:gradFill flip="none" rotWithShape="1">
                <a:gsLst>
                  <a:gs pos="0">
                    <a:srgbClr val="6699FF">
                      <a:shade val="30000"/>
                      <a:satMod val="115000"/>
                    </a:srgbClr>
                  </a:gs>
                  <a:gs pos="50000">
                    <a:srgbClr val="6699FF">
                      <a:shade val="67500"/>
                      <a:satMod val="115000"/>
                    </a:srgbClr>
                  </a:gs>
                  <a:gs pos="100000">
                    <a:srgbClr val="6699FF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Контроль за исполнением</a:t>
                </a:r>
              </a:p>
              <a:p>
                <a:pPr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(01 января- 31 декабря)</a:t>
                </a:r>
              </a:p>
            </p:txBody>
          </p:sp>
          <p:sp>
            <p:nvSpPr>
              <p:cNvPr id="18" name="AutoShape 39"/>
              <p:cNvSpPr>
                <a:spLocks noChangeArrowheads="1"/>
              </p:cNvSpPr>
              <p:nvPr/>
            </p:nvSpPr>
            <p:spPr bwMode="auto">
              <a:xfrm flipH="1" flipV="1">
                <a:off x="3213100" y="2047875"/>
                <a:ext cx="2659063" cy="381000"/>
              </a:xfrm>
              <a:prstGeom prst="parallelogram">
                <a:avLst>
                  <a:gd name="adj" fmla="val 168760"/>
                </a:avLst>
              </a:prstGeom>
              <a:solidFill>
                <a:srgbClr val="AEAEAE">
                  <a:alpha val="70195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dirty="0"/>
              </a:p>
            </p:txBody>
          </p:sp>
          <p:sp>
            <p:nvSpPr>
              <p:cNvPr id="19" name="Rectangle 40"/>
              <p:cNvSpPr>
                <a:spLocks noChangeArrowheads="1"/>
              </p:cNvSpPr>
              <p:nvPr/>
            </p:nvSpPr>
            <p:spPr bwMode="auto">
              <a:xfrm>
                <a:off x="3213100" y="2428875"/>
                <a:ext cx="2028825" cy="600075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tx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ru-RU" altLang="ko-KR" sz="2200" b="1" i="1" dirty="0" smtClean="0">
                  <a:solidFill>
                    <a:srgbClr val="FFFFFF"/>
                  </a:solidFill>
                  <a:latin typeface="Arial" pitchFamily="34" charset="0"/>
                </a:endParaRPr>
              </a:p>
              <a:p>
                <a:pPr algn="ctr" eaLnBrk="0" hangingPunct="0"/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Рассмотрение и утверждение </a:t>
                </a:r>
              </a:p>
              <a:p>
                <a:pPr algn="ctr" eaLnBrk="0" hangingPunct="0"/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годового отчета </a:t>
                </a:r>
              </a:p>
              <a:p>
                <a:pPr algn="ctr" eaLnBrk="0" latinLnBrk="0" hangingPunct="0">
                  <a:buFont typeface="Wingdings" pitchFamily="2" charset="2"/>
                  <a:buNone/>
                </a:pPr>
                <a:endParaRPr lang="en-US" altLang="ko-KR" sz="2700" dirty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" name="Line 41"/>
              <p:cNvSpPr>
                <a:spLocks noChangeShapeType="1"/>
              </p:cNvSpPr>
              <p:nvPr/>
            </p:nvSpPr>
            <p:spPr bwMode="auto">
              <a:xfrm>
                <a:off x="1095375" y="4981575"/>
                <a:ext cx="6457950" cy="0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" name="Line 42"/>
              <p:cNvSpPr>
                <a:spLocks noChangeShapeType="1"/>
              </p:cNvSpPr>
              <p:nvPr/>
            </p:nvSpPr>
            <p:spPr bwMode="auto">
              <a:xfrm>
                <a:off x="2003425" y="4000500"/>
                <a:ext cx="6042025" cy="0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" name="Line 43"/>
              <p:cNvSpPr>
                <a:spLocks noChangeShapeType="1"/>
              </p:cNvSpPr>
              <p:nvPr/>
            </p:nvSpPr>
            <p:spPr bwMode="auto">
              <a:xfrm>
                <a:off x="2828925" y="3028950"/>
                <a:ext cx="5649913" cy="0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3" name="Line 44"/>
              <p:cNvSpPr>
                <a:spLocks noChangeShapeType="1"/>
              </p:cNvSpPr>
              <p:nvPr/>
            </p:nvSpPr>
            <p:spPr bwMode="auto">
              <a:xfrm>
                <a:off x="374650" y="5962650"/>
                <a:ext cx="6692900" cy="0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>
              <a:off x="438150" y="3525416"/>
              <a:ext cx="6318250" cy="981075"/>
              <a:chOff x="-157569" y="4458866"/>
              <a:chExt cx="6692900" cy="981075"/>
            </a:xfrm>
          </p:grpSpPr>
          <p:sp>
            <p:nvSpPr>
              <p:cNvPr id="32" name="AutoShape 29"/>
              <p:cNvSpPr>
                <a:spLocks noChangeArrowheads="1"/>
              </p:cNvSpPr>
              <p:nvPr/>
            </p:nvSpPr>
            <p:spPr bwMode="auto">
              <a:xfrm flipH="1" flipV="1">
                <a:off x="-85725" y="4468391"/>
                <a:ext cx="5586413" cy="381000"/>
              </a:xfrm>
              <a:prstGeom prst="parallelogram">
                <a:avLst>
                  <a:gd name="adj" fmla="val 206225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" name="AutoShape 33"/>
              <p:cNvSpPr>
                <a:spLocks noChangeArrowheads="1"/>
              </p:cNvSpPr>
              <p:nvPr/>
            </p:nvSpPr>
            <p:spPr bwMode="auto">
              <a:xfrm flipH="1" flipV="1">
                <a:off x="-103187" y="4458866"/>
                <a:ext cx="2914650" cy="381000"/>
              </a:xfrm>
              <a:prstGeom prst="parallelogram">
                <a:avLst>
                  <a:gd name="adj" fmla="val 229996"/>
                </a:avLst>
              </a:prstGeom>
              <a:solidFill>
                <a:srgbClr val="AEAEAE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4" name="Rectangle 34"/>
              <p:cNvSpPr>
                <a:spLocks noChangeArrowheads="1"/>
              </p:cNvSpPr>
              <p:nvPr/>
            </p:nvSpPr>
            <p:spPr bwMode="auto">
              <a:xfrm>
                <a:off x="-103187" y="4839866"/>
                <a:ext cx="2028825" cy="6000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Составление </a:t>
                </a:r>
              </a:p>
              <a:p>
                <a:pPr algn="ctr"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проекта бюджета</a:t>
                </a:r>
              </a:p>
            </p:txBody>
          </p:sp>
          <p:sp>
            <p:nvSpPr>
              <p:cNvPr id="35" name="Line 44"/>
              <p:cNvSpPr>
                <a:spLocks noChangeShapeType="1"/>
              </p:cNvSpPr>
              <p:nvPr/>
            </p:nvSpPr>
            <p:spPr bwMode="auto">
              <a:xfrm>
                <a:off x="-157569" y="5427241"/>
                <a:ext cx="6692900" cy="0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7" name="AutoShape 51"/>
          <p:cNvSpPr>
            <a:spLocks noChangeArrowheads="1"/>
          </p:cNvSpPr>
          <p:nvPr/>
        </p:nvSpPr>
        <p:spPr bwMode="auto">
          <a:xfrm rot="16094195">
            <a:off x="589360" y="3485888"/>
            <a:ext cx="1098435" cy="1084576"/>
          </a:xfrm>
          <a:custGeom>
            <a:avLst/>
            <a:gdLst>
              <a:gd name="T0" fmla="*/ 40599729 w 21600"/>
              <a:gd name="T1" fmla="*/ 1607095 h 21600"/>
              <a:gd name="T2" fmla="*/ 12922778 w 21600"/>
              <a:gd name="T3" fmla="*/ 13666435 h 21600"/>
              <a:gd name="T4" fmla="*/ 35438980 w 21600"/>
              <a:gd name="T5" fmla="*/ 14047881 h 21600"/>
              <a:gd name="T6" fmla="*/ 68041416 w 21600"/>
              <a:gd name="T7" fmla="*/ 26432064 h 21600"/>
              <a:gd name="T8" fmla="*/ 53012863 w 21600"/>
              <a:gd name="T9" fmla="*/ 39758867 h 21600"/>
              <a:gd name="T10" fmla="*/ 37852720 w 21600"/>
              <a:gd name="T11" fmla="*/ 2654775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18" y="10776"/>
                </a:moveTo>
                <a:cubicBezTo>
                  <a:pt x="16205" y="7792"/>
                  <a:pt x="13783" y="5381"/>
                  <a:pt x="10800" y="5381"/>
                </a:cubicBezTo>
                <a:cubicBezTo>
                  <a:pt x="9208" y="5380"/>
                  <a:pt x="7697" y="6080"/>
                  <a:pt x="6667" y="7294"/>
                </a:cubicBezTo>
                <a:lnTo>
                  <a:pt x="2564" y="3812"/>
                </a:lnTo>
                <a:cubicBezTo>
                  <a:pt x="4616" y="1394"/>
                  <a:pt x="7628" y="-1"/>
                  <a:pt x="10800" y="0"/>
                </a:cubicBezTo>
                <a:cubicBezTo>
                  <a:pt x="16746" y="0"/>
                  <a:pt x="21573" y="4806"/>
                  <a:pt x="21599" y="10752"/>
                </a:cubicBezTo>
                <a:lnTo>
                  <a:pt x="24299" y="10740"/>
                </a:lnTo>
                <a:lnTo>
                  <a:pt x="18932" y="16155"/>
                </a:lnTo>
                <a:lnTo>
                  <a:pt x="13518" y="10787"/>
                </a:lnTo>
                <a:lnTo>
                  <a:pt x="16218" y="10776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381" tIns="50690" rIns="101381" bIns="50690" anchor="ctr"/>
          <a:lstStyle/>
          <a:p>
            <a:endParaRPr lang="zh-CN" altLang="en-US"/>
          </a:p>
        </p:txBody>
      </p:sp>
      <p:sp>
        <p:nvSpPr>
          <p:cNvPr id="38" name="Text Box 45"/>
          <p:cNvSpPr txBox="1">
            <a:spLocks noChangeArrowheads="1"/>
          </p:cNvSpPr>
          <p:nvPr/>
        </p:nvSpPr>
        <p:spPr bwMode="auto">
          <a:xfrm>
            <a:off x="2723033" y="5013938"/>
            <a:ext cx="4618991" cy="60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101381" tIns="50690" rIns="101381" bIns="50690">
            <a:spAutoFit/>
          </a:bodyPr>
          <a:lstStyle>
            <a:lvl1pPr marL="114300" indent="-1143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>
              <a:lnSpc>
                <a:spcPct val="90000"/>
              </a:lnSpc>
              <a:buFontTx/>
              <a:buChar char="•"/>
            </a:pPr>
            <a:r>
              <a:rPr lang="ru-RU" altLang="ko-KR" sz="1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Проект готовится в срок </a:t>
            </a:r>
            <a:r>
              <a:rPr lang="ru-RU" sz="1200" dirty="0" smtClean="0"/>
              <a:t>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позднее 15 ноября года, предшествующего очередному финансовому году</a:t>
            </a:r>
          </a:p>
          <a:p>
            <a:pPr latinLnBrk="0">
              <a:lnSpc>
                <a:spcPct val="90000"/>
              </a:lnSpc>
              <a:buFontTx/>
              <a:buChar char="•"/>
            </a:pPr>
            <a:endParaRPr lang="en-US" altLang="ko-KR" sz="12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0" name="Text Box 45"/>
          <p:cNvSpPr txBox="1">
            <a:spLocks noChangeArrowheads="1"/>
          </p:cNvSpPr>
          <p:nvPr/>
        </p:nvSpPr>
        <p:spPr bwMode="auto">
          <a:xfrm>
            <a:off x="3674961" y="3872786"/>
            <a:ext cx="3266585" cy="43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01381" tIns="50690" rIns="101381" bIns="50690">
            <a:spAutoFit/>
          </a:bodyPr>
          <a:lstStyle>
            <a:lvl1pPr marL="114300" indent="-1143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latinLnBrk="0">
              <a:lnSpc>
                <a:spcPct val="90000"/>
              </a:lnSpc>
              <a:buFontTx/>
              <a:buChar char="•"/>
            </a:pPr>
            <a:r>
              <a:rPr lang="ru-RU" altLang="ko-KR" sz="1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 этапе рассмотрения проекта бюджета проводятся публичные слушания</a:t>
            </a:r>
            <a:endParaRPr lang="en-US" altLang="ko-KR" sz="12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1" name="Text Box 45"/>
          <p:cNvSpPr txBox="1">
            <a:spLocks noChangeArrowheads="1"/>
          </p:cNvSpPr>
          <p:nvPr/>
        </p:nvSpPr>
        <p:spPr bwMode="auto">
          <a:xfrm>
            <a:off x="4626894" y="2886076"/>
            <a:ext cx="3565790" cy="60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101381" tIns="50690" rIns="101381" bIns="50690">
            <a:spAutoFit/>
          </a:bodyPr>
          <a:lstStyle>
            <a:lvl1pPr marL="114300" indent="-1143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>
              <a:lnSpc>
                <a:spcPct val="90000"/>
              </a:lnSpc>
              <a:buFontTx/>
              <a:buChar char="•"/>
            </a:pPr>
            <a:r>
              <a:rPr lang="ru-RU" altLang="ko-KR" sz="1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Исполнение бюджета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осуществляется финансовым органом муниципального района "Усть-Цилемский"</a:t>
            </a:r>
          </a:p>
        </p:txBody>
      </p:sp>
      <p:sp>
        <p:nvSpPr>
          <p:cNvPr id="42" name="Text Box 45"/>
          <p:cNvSpPr txBox="1">
            <a:spLocks noChangeArrowheads="1"/>
          </p:cNvSpPr>
          <p:nvPr/>
        </p:nvSpPr>
        <p:spPr bwMode="auto">
          <a:xfrm>
            <a:off x="5511314" y="1971676"/>
            <a:ext cx="3266585" cy="76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101381" tIns="50690" rIns="101381" bIns="50690">
            <a:spAutoFit/>
          </a:bodyPr>
          <a:lstStyle>
            <a:lvl1pPr marL="114300" indent="-1143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latinLnBrk="0">
              <a:lnSpc>
                <a:spcPct val="90000"/>
              </a:lnSpc>
              <a:buFontTx/>
              <a:buChar char="•"/>
            </a:pPr>
            <a:r>
              <a:rPr lang="ru-RU" altLang="ko-KR" sz="1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Контрольно-счетная палата проводит экспертизу проекта бюджета</a:t>
            </a:r>
          </a:p>
          <a:p>
            <a:pPr latinLnBrk="0">
              <a:lnSpc>
                <a:spcPct val="90000"/>
              </a:lnSpc>
              <a:buFontTx/>
              <a:buChar char="•"/>
            </a:pPr>
            <a:r>
              <a:rPr lang="ru-RU" altLang="ko-KR" sz="1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Контролирует исполнение бюджета</a:t>
            </a:r>
          </a:p>
          <a:p>
            <a:pPr latinLnBrk="0">
              <a:lnSpc>
                <a:spcPct val="90000"/>
              </a:lnSpc>
            </a:pPr>
            <a:endParaRPr lang="en-US" altLang="ko-KR" sz="12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6455265" y="947616"/>
            <a:ext cx="3266585" cy="76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01381" tIns="50690" rIns="101381" bIns="50690">
            <a:spAutoFit/>
          </a:bodyPr>
          <a:lstStyle>
            <a:lvl1pPr marL="114300" indent="-1143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latinLnBrk="0">
              <a:lnSpc>
                <a:spcPct val="90000"/>
              </a:lnSpc>
              <a:buFontTx/>
              <a:buChar char="•"/>
            </a:pPr>
            <a:r>
              <a:rPr lang="ru-RU" altLang="ko-KR" sz="1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Передается администрацией в Совет не позднее 1 мая</a:t>
            </a:r>
          </a:p>
          <a:p>
            <a:pPr latinLnBrk="0">
              <a:lnSpc>
                <a:spcPct val="90000"/>
              </a:lnSpc>
              <a:buFontTx/>
              <a:buChar char="•"/>
            </a:pPr>
            <a:r>
              <a:rPr lang="ru-RU" altLang="ko-KR" sz="1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 этапе рассмотрения годового отчета  проводятся публичные слушания</a:t>
            </a:r>
            <a:endParaRPr lang="en-US" altLang="ko-KR" sz="12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4" name="AutoShape 51"/>
          <p:cNvSpPr>
            <a:spLocks noChangeArrowheads="1"/>
          </p:cNvSpPr>
          <p:nvPr/>
        </p:nvSpPr>
        <p:spPr bwMode="auto">
          <a:xfrm rot="16094195">
            <a:off x="1433271" y="2533672"/>
            <a:ext cx="1098435" cy="1084576"/>
          </a:xfrm>
          <a:custGeom>
            <a:avLst/>
            <a:gdLst>
              <a:gd name="T0" fmla="*/ 40599729 w 21600"/>
              <a:gd name="T1" fmla="*/ 1607095 h 21600"/>
              <a:gd name="T2" fmla="*/ 12922778 w 21600"/>
              <a:gd name="T3" fmla="*/ 13666435 h 21600"/>
              <a:gd name="T4" fmla="*/ 35438980 w 21600"/>
              <a:gd name="T5" fmla="*/ 14047881 h 21600"/>
              <a:gd name="T6" fmla="*/ 68041416 w 21600"/>
              <a:gd name="T7" fmla="*/ 26432064 h 21600"/>
              <a:gd name="T8" fmla="*/ 53012863 w 21600"/>
              <a:gd name="T9" fmla="*/ 39758867 h 21600"/>
              <a:gd name="T10" fmla="*/ 37852720 w 21600"/>
              <a:gd name="T11" fmla="*/ 2654775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18" y="10776"/>
                </a:moveTo>
                <a:cubicBezTo>
                  <a:pt x="16205" y="7792"/>
                  <a:pt x="13783" y="5381"/>
                  <a:pt x="10800" y="5381"/>
                </a:cubicBezTo>
                <a:cubicBezTo>
                  <a:pt x="9208" y="5380"/>
                  <a:pt x="7697" y="6080"/>
                  <a:pt x="6667" y="7294"/>
                </a:cubicBezTo>
                <a:lnTo>
                  <a:pt x="2564" y="3812"/>
                </a:lnTo>
                <a:cubicBezTo>
                  <a:pt x="4616" y="1394"/>
                  <a:pt x="7628" y="-1"/>
                  <a:pt x="10800" y="0"/>
                </a:cubicBezTo>
                <a:cubicBezTo>
                  <a:pt x="16746" y="0"/>
                  <a:pt x="21573" y="4806"/>
                  <a:pt x="21599" y="10752"/>
                </a:cubicBezTo>
                <a:lnTo>
                  <a:pt x="24299" y="10740"/>
                </a:lnTo>
                <a:lnTo>
                  <a:pt x="18932" y="16155"/>
                </a:lnTo>
                <a:lnTo>
                  <a:pt x="13518" y="10787"/>
                </a:lnTo>
                <a:lnTo>
                  <a:pt x="16218" y="10776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381" tIns="50690" rIns="101381" bIns="50690" anchor="ctr"/>
          <a:lstStyle/>
          <a:p>
            <a:endParaRPr lang="zh-CN" altLang="en-US"/>
          </a:p>
        </p:txBody>
      </p:sp>
      <p:sp>
        <p:nvSpPr>
          <p:cNvPr id="45" name="AutoShape 51"/>
          <p:cNvSpPr>
            <a:spLocks noChangeArrowheads="1"/>
          </p:cNvSpPr>
          <p:nvPr/>
        </p:nvSpPr>
        <p:spPr bwMode="auto">
          <a:xfrm rot="16094195">
            <a:off x="3215607" y="689693"/>
            <a:ext cx="1098435" cy="1084576"/>
          </a:xfrm>
          <a:custGeom>
            <a:avLst/>
            <a:gdLst>
              <a:gd name="T0" fmla="*/ 40599729 w 21600"/>
              <a:gd name="T1" fmla="*/ 1607095 h 21600"/>
              <a:gd name="T2" fmla="*/ 12922778 w 21600"/>
              <a:gd name="T3" fmla="*/ 13666435 h 21600"/>
              <a:gd name="T4" fmla="*/ 35438980 w 21600"/>
              <a:gd name="T5" fmla="*/ 14047881 h 21600"/>
              <a:gd name="T6" fmla="*/ 68041416 w 21600"/>
              <a:gd name="T7" fmla="*/ 26432064 h 21600"/>
              <a:gd name="T8" fmla="*/ 53012863 w 21600"/>
              <a:gd name="T9" fmla="*/ 39758867 h 21600"/>
              <a:gd name="T10" fmla="*/ 37852720 w 21600"/>
              <a:gd name="T11" fmla="*/ 2654775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18" y="10776"/>
                </a:moveTo>
                <a:cubicBezTo>
                  <a:pt x="16205" y="7792"/>
                  <a:pt x="13783" y="5381"/>
                  <a:pt x="10800" y="5381"/>
                </a:cubicBezTo>
                <a:cubicBezTo>
                  <a:pt x="9208" y="5380"/>
                  <a:pt x="7697" y="6080"/>
                  <a:pt x="6667" y="7294"/>
                </a:cubicBezTo>
                <a:lnTo>
                  <a:pt x="2564" y="3812"/>
                </a:lnTo>
                <a:cubicBezTo>
                  <a:pt x="4616" y="1394"/>
                  <a:pt x="7628" y="-1"/>
                  <a:pt x="10800" y="0"/>
                </a:cubicBezTo>
                <a:cubicBezTo>
                  <a:pt x="16746" y="0"/>
                  <a:pt x="21573" y="4806"/>
                  <a:pt x="21599" y="10752"/>
                </a:cubicBezTo>
                <a:lnTo>
                  <a:pt x="24299" y="10740"/>
                </a:lnTo>
                <a:lnTo>
                  <a:pt x="18932" y="16155"/>
                </a:lnTo>
                <a:lnTo>
                  <a:pt x="13518" y="10787"/>
                </a:lnTo>
                <a:lnTo>
                  <a:pt x="16218" y="10776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381" tIns="50690" rIns="101381" bIns="50690" anchor="ctr"/>
          <a:lstStyle/>
          <a:p>
            <a:endParaRPr lang="zh-CN" altLang="en-US"/>
          </a:p>
        </p:txBody>
      </p:sp>
      <p:sp>
        <p:nvSpPr>
          <p:cNvPr id="46" name="AutoShape 51"/>
          <p:cNvSpPr>
            <a:spLocks noChangeArrowheads="1"/>
          </p:cNvSpPr>
          <p:nvPr/>
        </p:nvSpPr>
        <p:spPr bwMode="auto">
          <a:xfrm rot="16094195">
            <a:off x="2310937" y="1611683"/>
            <a:ext cx="1098435" cy="1084576"/>
          </a:xfrm>
          <a:custGeom>
            <a:avLst/>
            <a:gdLst>
              <a:gd name="T0" fmla="*/ 40599729 w 21600"/>
              <a:gd name="T1" fmla="*/ 1607095 h 21600"/>
              <a:gd name="T2" fmla="*/ 12922778 w 21600"/>
              <a:gd name="T3" fmla="*/ 13666435 h 21600"/>
              <a:gd name="T4" fmla="*/ 35438980 w 21600"/>
              <a:gd name="T5" fmla="*/ 14047881 h 21600"/>
              <a:gd name="T6" fmla="*/ 68041416 w 21600"/>
              <a:gd name="T7" fmla="*/ 26432064 h 21600"/>
              <a:gd name="T8" fmla="*/ 53012863 w 21600"/>
              <a:gd name="T9" fmla="*/ 39758867 h 21600"/>
              <a:gd name="T10" fmla="*/ 37852720 w 21600"/>
              <a:gd name="T11" fmla="*/ 2654775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18" y="10776"/>
                </a:moveTo>
                <a:cubicBezTo>
                  <a:pt x="16205" y="7792"/>
                  <a:pt x="13783" y="5381"/>
                  <a:pt x="10800" y="5381"/>
                </a:cubicBezTo>
                <a:cubicBezTo>
                  <a:pt x="9208" y="5380"/>
                  <a:pt x="7697" y="6080"/>
                  <a:pt x="6667" y="7294"/>
                </a:cubicBezTo>
                <a:lnTo>
                  <a:pt x="2564" y="3812"/>
                </a:lnTo>
                <a:cubicBezTo>
                  <a:pt x="4616" y="1394"/>
                  <a:pt x="7628" y="-1"/>
                  <a:pt x="10800" y="0"/>
                </a:cubicBezTo>
                <a:cubicBezTo>
                  <a:pt x="16746" y="0"/>
                  <a:pt x="21573" y="4806"/>
                  <a:pt x="21599" y="10752"/>
                </a:cubicBezTo>
                <a:lnTo>
                  <a:pt x="24299" y="10740"/>
                </a:lnTo>
                <a:lnTo>
                  <a:pt x="18932" y="16155"/>
                </a:lnTo>
                <a:lnTo>
                  <a:pt x="13518" y="10787"/>
                </a:lnTo>
                <a:lnTo>
                  <a:pt x="16218" y="10776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381" tIns="50690" rIns="101381" bIns="50690" anchor="ctr"/>
          <a:lstStyle/>
          <a:p>
            <a:endParaRPr lang="zh-CN" altLang="en-US"/>
          </a:p>
        </p:txBody>
      </p:sp>
      <p:pic>
        <p:nvPicPr>
          <p:cNvPr id="47" name="Рисунок 46" descr="c6bf0eabb913de61b49bf239976c826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3216" y="4343916"/>
            <a:ext cx="2018634" cy="1777485"/>
          </a:xfrm>
          <a:prstGeom prst="rect">
            <a:avLst/>
          </a:prstGeom>
        </p:spPr>
      </p:pic>
      <p:pic>
        <p:nvPicPr>
          <p:cNvPr id="49" name="Рисунок 48" descr="gZlrxHaN7rd0sUgzEExl3SEnefyAohE5kIDSorm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54662" y="3476353"/>
            <a:ext cx="2052391" cy="1435884"/>
          </a:xfrm>
          <a:prstGeom prst="rect">
            <a:avLst/>
          </a:prstGeom>
        </p:spPr>
      </p:pic>
      <p:pic>
        <p:nvPicPr>
          <p:cNvPr id="50" name="Рисунок 49" descr="PPP_PRD_017_3D_People_-_Office_Mess_-_ORAN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6314" y="1758881"/>
            <a:ext cx="1505536" cy="1685274"/>
          </a:xfrm>
          <a:prstGeom prst="rect">
            <a:avLst/>
          </a:prstGeom>
        </p:spPr>
      </p:pic>
      <p:pic>
        <p:nvPicPr>
          <p:cNvPr id="51" name="Рисунок 50" descr="1-1502060939545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94537" y="1"/>
            <a:ext cx="1027314" cy="921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Содержимое 6" descr="9d625c3fa1253254cd77378cd07093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692" y="4103609"/>
            <a:ext cx="1709762" cy="19138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779" y="7"/>
            <a:ext cx="8560415" cy="819144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задачи при формировании бюджета на 2020 год и плановый период 2021 и 2022 годы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pSp>
        <p:nvGrpSpPr>
          <p:cNvPr id="7" name="Содержимое 6"/>
          <p:cNvGrpSpPr>
            <a:grpSpLocks noGrp="1"/>
          </p:cNvGrpSpPr>
          <p:nvPr/>
        </p:nvGrpSpPr>
        <p:grpSpPr>
          <a:xfrm>
            <a:off x="749394" y="1209170"/>
            <a:ext cx="8749665" cy="3369811"/>
            <a:chOff x="224730" y="1335774"/>
            <a:chExt cx="8739758" cy="3478338"/>
          </a:xfrm>
        </p:grpSpPr>
        <p:grpSp>
          <p:nvGrpSpPr>
            <p:cNvPr id="8" name="原创设计师QQ598969553                 _1"/>
            <p:cNvGrpSpPr/>
            <p:nvPr/>
          </p:nvGrpSpPr>
          <p:grpSpPr>
            <a:xfrm>
              <a:off x="224730" y="3548930"/>
              <a:ext cx="8739758" cy="331717"/>
              <a:chOff x="534438" y="3368953"/>
              <a:chExt cx="10944224" cy="438144"/>
            </a:xfrm>
            <a:solidFill>
              <a:srgbClr val="C00000"/>
            </a:solidFill>
          </p:grpSpPr>
          <p:sp>
            <p:nvSpPr>
              <p:cNvPr id="54" name="矩形 57"/>
              <p:cNvSpPr/>
              <p:nvPr/>
            </p:nvSpPr>
            <p:spPr>
              <a:xfrm>
                <a:off x="11049789" y="3503489"/>
                <a:ext cx="50397" cy="169069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2200" kern="0" dirty="0">
                  <a:solidFill>
                    <a:srgbClr val="BB1717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grpSp>
            <p:nvGrpSpPr>
              <p:cNvPr id="55" name="组合 58"/>
              <p:cNvGrpSpPr/>
              <p:nvPr/>
            </p:nvGrpSpPr>
            <p:grpSpPr>
              <a:xfrm>
                <a:off x="534438" y="3368953"/>
                <a:ext cx="10944224" cy="438144"/>
                <a:chOff x="623889" y="3209929"/>
                <a:chExt cx="10944224" cy="438144"/>
              </a:xfrm>
              <a:grpFill/>
            </p:grpSpPr>
            <p:sp>
              <p:nvSpPr>
                <p:cNvPr id="56" name="等腰三角形 59"/>
                <p:cNvSpPr/>
                <p:nvPr/>
              </p:nvSpPr>
              <p:spPr>
                <a:xfrm rot="5400000">
                  <a:off x="11159803" y="3239763"/>
                  <a:ext cx="438144" cy="378476"/>
                </a:xfrm>
                <a:prstGeom prst="triangle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200" kern="0" dirty="0">
                    <a:solidFill>
                      <a:srgbClr val="BB1717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7" name="矩形 60"/>
                <p:cNvSpPr/>
                <p:nvPr/>
              </p:nvSpPr>
              <p:spPr>
                <a:xfrm>
                  <a:off x="623889" y="3344465"/>
                  <a:ext cx="50397" cy="169069"/>
                </a:xfrm>
                <a:prstGeom prst="rect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200" kern="0" dirty="0">
                    <a:solidFill>
                      <a:srgbClr val="BB1717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8" name="矩形 61"/>
                <p:cNvSpPr/>
                <p:nvPr/>
              </p:nvSpPr>
              <p:spPr>
                <a:xfrm>
                  <a:off x="717047" y="3344465"/>
                  <a:ext cx="107093" cy="169069"/>
                </a:xfrm>
                <a:prstGeom prst="rect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200" kern="0" dirty="0">
                    <a:solidFill>
                      <a:srgbClr val="BB1717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9" name="矩形 62"/>
                <p:cNvSpPr/>
                <p:nvPr/>
              </p:nvSpPr>
              <p:spPr>
                <a:xfrm>
                  <a:off x="866901" y="3344465"/>
                  <a:ext cx="198437" cy="169069"/>
                </a:xfrm>
                <a:prstGeom prst="rect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200" kern="0" dirty="0">
                    <a:solidFill>
                      <a:srgbClr val="BB1717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60" name="矩形 63"/>
                <p:cNvSpPr/>
                <p:nvPr/>
              </p:nvSpPr>
              <p:spPr>
                <a:xfrm>
                  <a:off x="1108099" y="3344465"/>
                  <a:ext cx="9613876" cy="169069"/>
                </a:xfrm>
                <a:prstGeom prst="rect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200" kern="0" dirty="0">
                    <a:solidFill>
                      <a:srgbClr val="BB1717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61" name="矩形 64"/>
                <p:cNvSpPr/>
                <p:nvPr/>
              </p:nvSpPr>
              <p:spPr>
                <a:xfrm>
                  <a:off x="10994902" y="3344465"/>
                  <a:ext cx="107093" cy="169069"/>
                </a:xfrm>
                <a:prstGeom prst="rect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200" kern="0" dirty="0">
                    <a:solidFill>
                      <a:srgbClr val="BB1717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62" name="矩形 65"/>
                <p:cNvSpPr/>
                <p:nvPr/>
              </p:nvSpPr>
              <p:spPr>
                <a:xfrm>
                  <a:off x="10759220" y="3344465"/>
                  <a:ext cx="198437" cy="169069"/>
                </a:xfrm>
                <a:prstGeom prst="rect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200" kern="0" dirty="0">
                    <a:solidFill>
                      <a:srgbClr val="BB1717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</p:grpSp>
        <p:grpSp>
          <p:nvGrpSpPr>
            <p:cNvPr id="9" name="原创设计师QQ598969553                 _5"/>
            <p:cNvGrpSpPr/>
            <p:nvPr/>
          </p:nvGrpSpPr>
          <p:grpSpPr>
            <a:xfrm flipH="1">
              <a:off x="851174" y="3423432"/>
              <a:ext cx="538085" cy="538085"/>
              <a:chOff x="1792756" y="4149080"/>
              <a:chExt cx="2304000" cy="2304000"/>
            </a:xfrm>
          </p:grpSpPr>
          <p:grpSp>
            <p:nvGrpSpPr>
              <p:cNvPr id="50" name="组合 67"/>
              <p:cNvGrpSpPr/>
              <p:nvPr/>
            </p:nvGrpSpPr>
            <p:grpSpPr>
              <a:xfrm>
                <a:off x="1792756" y="4149080"/>
                <a:ext cx="2304000" cy="2304000"/>
                <a:chOff x="1827622" y="1343919"/>
                <a:chExt cx="2304000" cy="2304000"/>
              </a:xfrm>
            </p:grpSpPr>
            <p:sp>
              <p:nvSpPr>
                <p:cNvPr id="52" name="椭圆 69"/>
                <p:cNvSpPr/>
                <p:nvPr/>
              </p:nvSpPr>
              <p:spPr>
                <a:xfrm>
                  <a:off x="1827622" y="1343919"/>
                  <a:ext cx="2304000" cy="230400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>
                  <a:outerShdw blurRad="635000" dist="469900" dir="8400000" sx="46000" sy="46000" algn="tr" rotWithShape="0">
                    <a:prstClr val="black">
                      <a:alpha val="6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3" name="椭圆 70"/>
                <p:cNvSpPr/>
                <p:nvPr/>
              </p:nvSpPr>
              <p:spPr>
                <a:xfrm>
                  <a:off x="1877481" y="1393778"/>
                  <a:ext cx="2204282" cy="220428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rgbClr val="FEFEFE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51" name="椭圆 68"/>
              <p:cNvSpPr/>
              <p:nvPr/>
            </p:nvSpPr>
            <p:spPr>
              <a:xfrm>
                <a:off x="2132105" y="4488429"/>
                <a:ext cx="1625302" cy="1625302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defRPr/>
                </a:pPr>
                <a:endParaRPr lang="zh-CN" altLang="en-US" sz="27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0" name="原创设计师QQ598969553                 _6"/>
            <p:cNvGrpSpPr/>
            <p:nvPr/>
          </p:nvGrpSpPr>
          <p:grpSpPr>
            <a:xfrm flipH="1">
              <a:off x="2245300" y="3423432"/>
              <a:ext cx="538085" cy="538085"/>
              <a:chOff x="1792756" y="4149080"/>
              <a:chExt cx="2304000" cy="2304000"/>
            </a:xfrm>
          </p:grpSpPr>
          <p:grpSp>
            <p:nvGrpSpPr>
              <p:cNvPr id="46" name="组合 72"/>
              <p:cNvGrpSpPr/>
              <p:nvPr/>
            </p:nvGrpSpPr>
            <p:grpSpPr>
              <a:xfrm>
                <a:off x="1792756" y="4149080"/>
                <a:ext cx="2304000" cy="2304000"/>
                <a:chOff x="1827622" y="1343919"/>
                <a:chExt cx="2304000" cy="2304000"/>
              </a:xfrm>
            </p:grpSpPr>
            <p:sp>
              <p:nvSpPr>
                <p:cNvPr id="48" name="椭圆 74"/>
                <p:cNvSpPr/>
                <p:nvPr/>
              </p:nvSpPr>
              <p:spPr>
                <a:xfrm>
                  <a:off x="1827622" y="1343919"/>
                  <a:ext cx="2304000" cy="230400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>
                  <a:outerShdw blurRad="635000" dist="469900" dir="8400000" sx="46000" sy="46000" algn="tr" rotWithShape="0">
                    <a:prstClr val="black">
                      <a:alpha val="6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49" name="椭圆 75"/>
                <p:cNvSpPr/>
                <p:nvPr/>
              </p:nvSpPr>
              <p:spPr>
                <a:xfrm>
                  <a:off x="1877481" y="1393778"/>
                  <a:ext cx="2204282" cy="220428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rgbClr val="FEFEFE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47" name="椭圆 73"/>
              <p:cNvSpPr/>
              <p:nvPr/>
            </p:nvSpPr>
            <p:spPr>
              <a:xfrm>
                <a:off x="2132105" y="4488429"/>
                <a:ext cx="1625302" cy="1625302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defRPr/>
                </a:pPr>
                <a:endParaRPr lang="zh-CN" altLang="en-US" sz="27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1" name="原创设计师QQ598969553                 _7"/>
            <p:cNvGrpSpPr/>
            <p:nvPr/>
          </p:nvGrpSpPr>
          <p:grpSpPr>
            <a:xfrm flipH="1">
              <a:off x="3639427" y="3423432"/>
              <a:ext cx="538085" cy="538085"/>
              <a:chOff x="1792756" y="4149080"/>
              <a:chExt cx="2304000" cy="2304000"/>
            </a:xfrm>
          </p:grpSpPr>
          <p:grpSp>
            <p:nvGrpSpPr>
              <p:cNvPr id="42" name="组合 77"/>
              <p:cNvGrpSpPr/>
              <p:nvPr/>
            </p:nvGrpSpPr>
            <p:grpSpPr>
              <a:xfrm>
                <a:off x="1792756" y="4149080"/>
                <a:ext cx="2304000" cy="2304000"/>
                <a:chOff x="1827622" y="1343919"/>
                <a:chExt cx="2304000" cy="2304000"/>
              </a:xfrm>
            </p:grpSpPr>
            <p:sp>
              <p:nvSpPr>
                <p:cNvPr id="44" name="椭圆 79"/>
                <p:cNvSpPr/>
                <p:nvPr/>
              </p:nvSpPr>
              <p:spPr>
                <a:xfrm>
                  <a:off x="1827622" y="1343919"/>
                  <a:ext cx="2304000" cy="230400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>
                  <a:outerShdw blurRad="635000" dist="469900" dir="8400000" sx="46000" sy="46000" algn="tr" rotWithShape="0">
                    <a:prstClr val="black">
                      <a:alpha val="6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45" name="椭圆 80"/>
                <p:cNvSpPr/>
                <p:nvPr/>
              </p:nvSpPr>
              <p:spPr>
                <a:xfrm>
                  <a:off x="1877481" y="1393778"/>
                  <a:ext cx="2204282" cy="220428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rgbClr val="FEFEFE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43" name="椭圆 78"/>
              <p:cNvSpPr/>
              <p:nvPr/>
            </p:nvSpPr>
            <p:spPr>
              <a:xfrm>
                <a:off x="2132105" y="4488429"/>
                <a:ext cx="1625302" cy="1625302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defRPr/>
                </a:pPr>
                <a:endParaRPr lang="zh-CN" altLang="en-US" sz="27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2" name="原创设计师QQ598969553                 _8"/>
            <p:cNvGrpSpPr/>
            <p:nvPr/>
          </p:nvGrpSpPr>
          <p:grpSpPr>
            <a:xfrm flipH="1">
              <a:off x="5033553" y="3423432"/>
              <a:ext cx="538085" cy="538085"/>
              <a:chOff x="1792756" y="4149080"/>
              <a:chExt cx="2304000" cy="2304000"/>
            </a:xfrm>
          </p:grpSpPr>
          <p:grpSp>
            <p:nvGrpSpPr>
              <p:cNvPr id="38" name="组合 82"/>
              <p:cNvGrpSpPr/>
              <p:nvPr/>
            </p:nvGrpSpPr>
            <p:grpSpPr>
              <a:xfrm>
                <a:off x="1792756" y="4149080"/>
                <a:ext cx="2304000" cy="2304000"/>
                <a:chOff x="1827622" y="1343919"/>
                <a:chExt cx="2304000" cy="2304000"/>
              </a:xfrm>
            </p:grpSpPr>
            <p:sp>
              <p:nvSpPr>
                <p:cNvPr id="40" name="椭圆 84"/>
                <p:cNvSpPr/>
                <p:nvPr/>
              </p:nvSpPr>
              <p:spPr>
                <a:xfrm>
                  <a:off x="1827622" y="1343919"/>
                  <a:ext cx="2304000" cy="230400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>
                  <a:outerShdw blurRad="635000" dist="469900" dir="8400000" sx="46000" sy="46000" algn="tr" rotWithShape="0">
                    <a:prstClr val="black">
                      <a:alpha val="6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41" name="椭圆 85"/>
                <p:cNvSpPr/>
                <p:nvPr/>
              </p:nvSpPr>
              <p:spPr>
                <a:xfrm>
                  <a:off x="1877481" y="1393778"/>
                  <a:ext cx="2204282" cy="220428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rgbClr val="FEFEFE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39" name="椭圆 83"/>
              <p:cNvSpPr/>
              <p:nvPr/>
            </p:nvSpPr>
            <p:spPr>
              <a:xfrm>
                <a:off x="2132105" y="4488429"/>
                <a:ext cx="1625302" cy="1625302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defRPr/>
                </a:pPr>
                <a:endParaRPr lang="zh-CN" altLang="en-US" sz="27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3" name="原创设计师QQ598969553                 _9"/>
            <p:cNvGrpSpPr/>
            <p:nvPr/>
          </p:nvGrpSpPr>
          <p:grpSpPr>
            <a:xfrm flipH="1">
              <a:off x="6427681" y="3423432"/>
              <a:ext cx="538085" cy="538085"/>
              <a:chOff x="1792756" y="4149080"/>
              <a:chExt cx="2304000" cy="2304000"/>
            </a:xfrm>
          </p:grpSpPr>
          <p:grpSp>
            <p:nvGrpSpPr>
              <p:cNvPr id="34" name="组合 87"/>
              <p:cNvGrpSpPr/>
              <p:nvPr/>
            </p:nvGrpSpPr>
            <p:grpSpPr>
              <a:xfrm>
                <a:off x="1792756" y="4149080"/>
                <a:ext cx="2304000" cy="2304000"/>
                <a:chOff x="1827622" y="1343919"/>
                <a:chExt cx="2304000" cy="2304000"/>
              </a:xfrm>
            </p:grpSpPr>
            <p:sp>
              <p:nvSpPr>
                <p:cNvPr id="36" name="椭圆 89"/>
                <p:cNvSpPr/>
                <p:nvPr/>
              </p:nvSpPr>
              <p:spPr>
                <a:xfrm>
                  <a:off x="1827622" y="1343919"/>
                  <a:ext cx="2304000" cy="230400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>
                  <a:outerShdw blurRad="635000" dist="469900" dir="8400000" sx="46000" sy="46000" algn="tr" rotWithShape="0">
                    <a:prstClr val="black">
                      <a:alpha val="6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7" name="椭圆 90"/>
                <p:cNvSpPr/>
                <p:nvPr/>
              </p:nvSpPr>
              <p:spPr>
                <a:xfrm>
                  <a:off x="1877481" y="1393778"/>
                  <a:ext cx="2204282" cy="220428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rgbClr val="FEFEFE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35" name="椭圆 88"/>
              <p:cNvSpPr/>
              <p:nvPr/>
            </p:nvSpPr>
            <p:spPr>
              <a:xfrm>
                <a:off x="2132105" y="4488429"/>
                <a:ext cx="1625302" cy="1625302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defRPr/>
                </a:pPr>
                <a:endParaRPr lang="zh-CN" altLang="en-US" sz="27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cxnSp>
          <p:nvCxnSpPr>
            <p:cNvPr id="14" name="原创设计师QQ598969553                 _10"/>
            <p:cNvCxnSpPr/>
            <p:nvPr/>
          </p:nvCxnSpPr>
          <p:spPr>
            <a:xfrm rot="5400000" flipH="1" flipV="1">
              <a:off x="831259" y="2877075"/>
              <a:ext cx="810945" cy="305058"/>
            </a:xfrm>
            <a:prstGeom prst="bentConnector2">
              <a:avLst/>
            </a:prstGeom>
            <a:noFill/>
            <a:ln w="28575" cap="flat" cmpd="sng" algn="ctr">
              <a:solidFill>
                <a:sysClr val="windowText" lastClr="000000">
                  <a:lumMod val="65000"/>
                  <a:lumOff val="35000"/>
                  <a:alpha val="30000"/>
                </a:sysClr>
              </a:solidFill>
              <a:prstDash val="solid"/>
            </a:ln>
            <a:effectLst/>
          </p:spPr>
        </p:cxnSp>
        <p:cxnSp>
          <p:nvCxnSpPr>
            <p:cNvPr id="15" name="原创设计师QQ598969553                 _11"/>
            <p:cNvCxnSpPr/>
            <p:nvPr/>
          </p:nvCxnSpPr>
          <p:spPr>
            <a:xfrm rot="5400000" flipH="1" flipV="1">
              <a:off x="3661772" y="2656551"/>
              <a:ext cx="1053796" cy="503256"/>
            </a:xfrm>
            <a:prstGeom prst="bentConnector2">
              <a:avLst/>
            </a:prstGeom>
            <a:noFill/>
            <a:ln w="28575" cap="flat" cmpd="sng" algn="ctr">
              <a:solidFill>
                <a:sysClr val="windowText" lastClr="000000">
                  <a:lumMod val="65000"/>
                  <a:lumOff val="35000"/>
                  <a:alpha val="30000"/>
                </a:sysClr>
              </a:solidFill>
              <a:prstDash val="solid"/>
            </a:ln>
            <a:effectLst/>
          </p:spPr>
        </p:cxnSp>
        <p:cxnSp>
          <p:nvCxnSpPr>
            <p:cNvPr id="16" name="原创设计师QQ598969553                 _12"/>
            <p:cNvCxnSpPr/>
            <p:nvPr/>
          </p:nvCxnSpPr>
          <p:spPr>
            <a:xfrm rot="5400000" flipH="1" flipV="1">
              <a:off x="6413865" y="2877075"/>
              <a:ext cx="810945" cy="305058"/>
            </a:xfrm>
            <a:prstGeom prst="bentConnector2">
              <a:avLst/>
            </a:prstGeom>
            <a:noFill/>
            <a:ln w="28575" cap="flat" cmpd="sng" algn="ctr">
              <a:solidFill>
                <a:sysClr val="windowText" lastClr="000000">
                  <a:lumMod val="65000"/>
                  <a:lumOff val="35000"/>
                  <a:alpha val="30000"/>
                </a:sysClr>
              </a:solidFill>
              <a:prstDash val="solid"/>
            </a:ln>
            <a:effectLst/>
          </p:spPr>
        </p:cxnSp>
        <p:cxnSp>
          <p:nvCxnSpPr>
            <p:cNvPr id="17" name="原创设计师QQ598969553                 _13"/>
            <p:cNvCxnSpPr/>
            <p:nvPr/>
          </p:nvCxnSpPr>
          <p:spPr>
            <a:xfrm rot="16200000" flipH="1">
              <a:off x="2234752" y="4229464"/>
              <a:ext cx="864239" cy="305058"/>
            </a:xfrm>
            <a:prstGeom prst="bentConnector2">
              <a:avLst/>
            </a:prstGeom>
            <a:noFill/>
            <a:ln w="28575" cap="flat" cmpd="sng" algn="ctr">
              <a:solidFill>
                <a:sysClr val="windowText" lastClr="000000">
                  <a:lumMod val="65000"/>
                  <a:lumOff val="35000"/>
                  <a:alpha val="30000"/>
                </a:sysClr>
              </a:solidFill>
              <a:prstDash val="solid"/>
            </a:ln>
            <a:effectLst/>
          </p:spPr>
        </p:cxnSp>
        <p:cxnSp>
          <p:nvCxnSpPr>
            <p:cNvPr id="18" name="原创设计师QQ598969553                 _14"/>
            <p:cNvCxnSpPr/>
            <p:nvPr/>
          </p:nvCxnSpPr>
          <p:spPr>
            <a:xfrm rot="16200000" flipH="1">
              <a:off x="5023005" y="4229464"/>
              <a:ext cx="864239" cy="305058"/>
            </a:xfrm>
            <a:prstGeom prst="bentConnector2">
              <a:avLst/>
            </a:prstGeom>
            <a:noFill/>
            <a:ln w="28575" cap="flat" cmpd="sng" algn="ctr">
              <a:solidFill>
                <a:sysClr val="windowText" lastClr="000000">
                  <a:lumMod val="65000"/>
                  <a:lumOff val="35000"/>
                  <a:alpha val="30000"/>
                </a:sysClr>
              </a:solidFill>
              <a:prstDash val="solid"/>
            </a:ln>
            <a:effectLst/>
          </p:spPr>
        </p:cxnSp>
        <p:grpSp>
          <p:nvGrpSpPr>
            <p:cNvPr id="19" name="原创设计师QQ598969553                 _15"/>
            <p:cNvGrpSpPr>
              <a:grpSpLocks/>
            </p:cNvGrpSpPr>
            <p:nvPr/>
          </p:nvGrpSpPr>
          <p:grpSpPr bwMode="auto">
            <a:xfrm>
              <a:off x="1296969" y="1335774"/>
              <a:ext cx="1942168" cy="2074980"/>
              <a:chOff x="-206342" y="-216355"/>
              <a:chExt cx="2770564" cy="2877518"/>
            </a:xfrm>
            <a:solidFill>
              <a:sysClr val="window" lastClr="FFFFFF">
                <a:lumMod val="85000"/>
              </a:sysClr>
            </a:solidFill>
          </p:grpSpPr>
          <p:sp>
            <p:nvSpPr>
              <p:cNvPr id="32" name="椭圆 12"/>
              <p:cNvSpPr>
                <a:spLocks noChangeArrowheads="1"/>
              </p:cNvSpPr>
              <p:nvPr/>
            </p:nvSpPr>
            <p:spPr bwMode="auto">
              <a:xfrm>
                <a:off x="-206342" y="-216355"/>
                <a:ext cx="2770564" cy="2877518"/>
              </a:xfrm>
              <a:prstGeom prst="ellipse">
                <a:avLst/>
              </a:prstGeom>
              <a:gradFill flip="none" rotWithShape="1">
                <a:gsLst>
                  <a:gs pos="100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2000" endA="300" endPos="3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zh-CN" sz="13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  <a:sym typeface="宋体" pitchFamily="2" charset="-122"/>
                </a:endParaRPr>
              </a:p>
            </p:txBody>
          </p:sp>
          <p:sp>
            <p:nvSpPr>
              <p:cNvPr id="33" name="文本框 26"/>
              <p:cNvSpPr>
                <a:spLocks noChangeArrowheads="1"/>
              </p:cNvSpPr>
              <p:nvPr/>
            </p:nvSpPr>
            <p:spPr bwMode="auto">
              <a:xfrm>
                <a:off x="53397" y="-159597"/>
                <a:ext cx="2337663" cy="2070636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19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19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19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19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19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19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19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19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lvl="0" algn="ctr"/>
                <a:r>
                  <a:rPr lang="zh-CN" altLang="en-US" sz="120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微软雅黑" pitchFamily="34" charset="-122"/>
                    <a:ea typeface="微软雅黑" pitchFamily="34" charset="-122"/>
                  </a:rPr>
                  <a:t>
                </a:t>
                </a:r>
                <a:r>
                  <a:rPr lang="ru-RU" sz="1600" b="1" i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Исполнение «Майских Указов» Президента РФ</a:t>
                </a:r>
                <a:endParaRPr lang="ru-RU" sz="1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9" name="椭圆 12"/>
          <p:cNvSpPr>
            <a:spLocks noChangeArrowheads="1"/>
          </p:cNvSpPr>
          <p:nvPr/>
        </p:nvSpPr>
        <p:spPr bwMode="auto">
          <a:xfrm>
            <a:off x="4685392" y="1171381"/>
            <a:ext cx="1944370" cy="2010238"/>
          </a:xfrm>
          <a:prstGeom prst="ellipse">
            <a:avLst/>
          </a:prstGeom>
          <a:gradFill flip="none" rotWithShape="1"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xmlns="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101381" tIns="50690" rIns="101381" bIns="50690" rtlCol="0" anchor="ctr"/>
          <a:lstStyle/>
          <a:p>
            <a:pPr algn="ctr">
              <a:defRPr/>
            </a:pPr>
            <a:endParaRPr lang="zh-CN" altLang="zh-CN" sz="13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  <p:sp>
        <p:nvSpPr>
          <p:cNvPr id="120" name="文本框 26"/>
          <p:cNvSpPr>
            <a:spLocks noChangeArrowheads="1"/>
          </p:cNvSpPr>
          <p:nvPr/>
        </p:nvSpPr>
        <p:spPr bwMode="auto">
          <a:xfrm>
            <a:off x="4678642" y="1347062"/>
            <a:ext cx="1957873" cy="124114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381" tIns="50690" rIns="101381" bIns="5069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vl="0" algn="ctr"/>
            <a:r>
              <a:rPr lang="zh-CN" altLang="en-US" sz="1300" kern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
               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сбалансированности бюджета</a:t>
            </a:r>
            <a:endParaRPr lang="ru-RU" sz="13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椭圆 12"/>
          <p:cNvSpPr>
            <a:spLocks noChangeArrowheads="1"/>
          </p:cNvSpPr>
          <p:nvPr/>
        </p:nvSpPr>
        <p:spPr bwMode="auto">
          <a:xfrm>
            <a:off x="7439916" y="1246952"/>
            <a:ext cx="1944370" cy="2010238"/>
          </a:xfrm>
          <a:prstGeom prst="ellipse">
            <a:avLst/>
          </a:prstGeom>
          <a:gradFill flip="none" rotWithShape="1"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xmlns="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101381" tIns="50690" rIns="101381" bIns="50690" rtlCol="0" anchor="ctr"/>
          <a:lstStyle/>
          <a:p>
            <a:pPr algn="ctr">
              <a:defRPr/>
            </a:pPr>
            <a:endParaRPr lang="zh-CN" altLang="zh-CN" sz="13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  <p:sp>
        <p:nvSpPr>
          <p:cNvPr id="124" name="文本框 26"/>
          <p:cNvSpPr>
            <a:spLocks noChangeArrowheads="1"/>
          </p:cNvSpPr>
          <p:nvPr/>
        </p:nvSpPr>
        <p:spPr bwMode="auto">
          <a:xfrm>
            <a:off x="7487175" y="1324391"/>
            <a:ext cx="1870106" cy="167203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381" tIns="50690" rIns="101381" bIns="5069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1300" kern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
               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программно-целевого бюджета</a:t>
            </a:r>
            <a:endParaRPr lang="ru-RU" sz="13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3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椭圆 12"/>
          <p:cNvSpPr>
            <a:spLocks noChangeArrowheads="1"/>
          </p:cNvSpPr>
          <p:nvPr/>
        </p:nvSpPr>
        <p:spPr bwMode="auto">
          <a:xfrm>
            <a:off x="3240617" y="3801316"/>
            <a:ext cx="1944370" cy="2010238"/>
          </a:xfrm>
          <a:prstGeom prst="ellipse">
            <a:avLst/>
          </a:prstGeom>
          <a:gradFill flip="none" rotWithShape="1"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xmlns="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101381" tIns="50690" rIns="101381" bIns="50690" rtlCol="0" anchor="ctr"/>
          <a:lstStyle/>
          <a:p>
            <a:pPr algn="ctr">
              <a:defRPr/>
            </a:pPr>
            <a:endParaRPr lang="zh-CN" altLang="zh-CN" sz="13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  <p:sp>
        <p:nvSpPr>
          <p:cNvPr id="126" name="文本框 26"/>
          <p:cNvSpPr>
            <a:spLocks noChangeArrowheads="1"/>
          </p:cNvSpPr>
          <p:nvPr/>
        </p:nvSpPr>
        <p:spPr bwMode="auto">
          <a:xfrm>
            <a:off x="3321634" y="3818293"/>
            <a:ext cx="1782339" cy="176436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381" tIns="50690" rIns="101381" bIns="5069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vl="0" algn="ctr"/>
            <a:r>
              <a:rPr lang="zh-CN" altLang="en-US" sz="12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
</a:t>
            </a:r>
            <a:r>
              <a:rPr lang="zh-CN" altLang="en-US" sz="1300" kern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бюджетных расходов, мобилизация доходов</a:t>
            </a:r>
            <a:endParaRPr lang="ru-RU" sz="1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椭圆 12"/>
          <p:cNvSpPr>
            <a:spLocks noChangeArrowheads="1"/>
          </p:cNvSpPr>
          <p:nvPr/>
        </p:nvSpPr>
        <p:spPr bwMode="auto">
          <a:xfrm>
            <a:off x="6116664" y="3771087"/>
            <a:ext cx="1944370" cy="2010238"/>
          </a:xfrm>
          <a:prstGeom prst="ellipse">
            <a:avLst/>
          </a:prstGeom>
          <a:gradFill flip="none" rotWithShape="1"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xmlns="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101381" tIns="50690" rIns="101381" bIns="50690" rtlCol="0" anchor="ctr"/>
          <a:lstStyle/>
          <a:p>
            <a:pPr algn="ctr">
              <a:defRPr/>
            </a:pPr>
            <a:endParaRPr lang="zh-CN" altLang="zh-CN" sz="13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  <p:sp>
        <p:nvSpPr>
          <p:cNvPr id="128" name="文本框 26"/>
          <p:cNvSpPr>
            <a:spLocks noChangeArrowheads="1"/>
          </p:cNvSpPr>
          <p:nvPr/>
        </p:nvSpPr>
        <p:spPr bwMode="auto">
          <a:xfrm>
            <a:off x="6163929" y="3742724"/>
            <a:ext cx="1822846" cy="157969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381" tIns="50690" rIns="101381" bIns="5069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vl="0" algn="ctr"/>
            <a:r>
              <a:rPr lang="zh-CN" altLang="en-US" sz="16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
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граждан о бюджете в доступной и открытой форме</a:t>
            </a:r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refer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39801" y="5018039"/>
            <a:ext cx="3526771" cy="11033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285" y="30233"/>
            <a:ext cx="8749665" cy="750817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Сравнение доходов и расходов муниципальных образований  Республики Коми за 2018 год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hello_html_m548ab1d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3015" y="1322525"/>
            <a:ext cx="3805841" cy="466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pic>
        <p:nvPicPr>
          <p:cNvPr id="9" name="Содержимое 6" descr="hello_html_m548ab1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5156" y="1242389"/>
            <a:ext cx="3805841" cy="466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41372" y="997249"/>
            <a:ext cx="3395896" cy="594813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Сравнение доходов МО за 2018 год (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7047" y="974265"/>
            <a:ext cx="3395896" cy="594813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Сравнение расходов МО за 2018 год (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620308" y="2849100"/>
            <a:ext cx="249798" cy="241833"/>
          </a:xfrm>
          <a:prstGeom prst="ellipse">
            <a:avLst/>
          </a:prstGeom>
          <a:solidFill>
            <a:srgbClr val="FF3399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627059" y="4458797"/>
            <a:ext cx="249798" cy="256948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984878" y="2811312"/>
            <a:ext cx="243046" cy="234276"/>
          </a:xfrm>
          <a:prstGeom prst="ellipse">
            <a:avLst/>
          </a:prstGeom>
          <a:solidFill>
            <a:schemeClr val="accent1">
              <a:lumMod val="7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134216" y="4345438"/>
            <a:ext cx="249798" cy="256948"/>
          </a:xfrm>
          <a:prstGeom prst="ellipse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944370" y="4745977"/>
            <a:ext cx="249798" cy="256948"/>
          </a:xfrm>
          <a:prstGeom prst="ellipse">
            <a:avLst/>
          </a:prstGeom>
          <a:solidFill>
            <a:srgbClr val="00B05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343505" y="5297656"/>
            <a:ext cx="249798" cy="256948"/>
          </a:xfrm>
          <a:prstGeom prst="ellipse">
            <a:avLst/>
          </a:prstGeom>
          <a:solidFill>
            <a:schemeClr val="accent5">
              <a:lumMod val="7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995950" y="2909558"/>
            <a:ext cx="249798" cy="241833"/>
          </a:xfrm>
          <a:prstGeom prst="ellipse">
            <a:avLst/>
          </a:prstGeom>
          <a:solidFill>
            <a:srgbClr val="FF3399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340266" y="2864214"/>
            <a:ext cx="243046" cy="234276"/>
          </a:xfrm>
          <a:prstGeom prst="ellipse">
            <a:avLst/>
          </a:prstGeom>
          <a:solidFill>
            <a:schemeClr val="accent1">
              <a:lumMod val="7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426722" y="4345438"/>
            <a:ext cx="249798" cy="256948"/>
          </a:xfrm>
          <a:prstGeom prst="ellipse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4887930" y="4451241"/>
            <a:ext cx="249798" cy="256948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306510" y="4776203"/>
            <a:ext cx="249798" cy="256948"/>
          </a:xfrm>
          <a:prstGeom prst="ellipse">
            <a:avLst/>
          </a:prstGeom>
          <a:solidFill>
            <a:srgbClr val="00B05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676520" y="5276626"/>
            <a:ext cx="249798" cy="256948"/>
          </a:xfrm>
          <a:prstGeom prst="ellipse">
            <a:avLst/>
          </a:prstGeom>
          <a:solidFill>
            <a:schemeClr val="accent5">
              <a:lumMod val="7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2187416" y="2547118"/>
            <a:ext cx="769144" cy="342556"/>
          </a:xfrm>
          <a:prstGeom prst="snip2Diag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1 138,8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69188" y="2466735"/>
            <a:ext cx="652932" cy="342556"/>
          </a:xfrm>
          <a:prstGeom prst="snip2DiagRect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939,5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60394" y="5189489"/>
            <a:ext cx="701805" cy="342556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423,8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1852" y="3962564"/>
            <a:ext cx="756000" cy="342556"/>
          </a:xfrm>
          <a:prstGeom prst="snip2Diag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1 085,9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18034" y="4576718"/>
            <a:ext cx="692805" cy="342556"/>
          </a:xfrm>
          <a:prstGeom prst="snip2Diag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954,4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54700" y="4150792"/>
            <a:ext cx="690380" cy="342556"/>
          </a:xfrm>
          <a:prstGeom prst="snip2Diag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968,9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70661" y="2557673"/>
            <a:ext cx="672839" cy="342556"/>
          </a:xfrm>
          <a:prstGeom prst="snip2DiagRect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929,1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571439" y="2585894"/>
            <a:ext cx="792000" cy="342556"/>
          </a:xfrm>
          <a:prstGeom prst="snip2Diag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1 193,5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900320" y="3959203"/>
            <a:ext cx="792000" cy="342556"/>
          </a:xfrm>
          <a:prstGeom prst="snip2Diag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1 071,9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14700" y="4180833"/>
            <a:ext cx="648000" cy="342556"/>
          </a:xfrm>
          <a:prstGeom prst="snip2Diag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955,2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583312" y="4558345"/>
            <a:ext cx="648000" cy="342556"/>
          </a:xfrm>
          <a:prstGeom prst="snip2Diag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947,7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935312" y="5185572"/>
            <a:ext cx="648000" cy="342556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465,0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 rot="17691914">
            <a:off x="7354794" y="3816157"/>
            <a:ext cx="2229399" cy="360921"/>
          </a:xfrm>
          <a:prstGeom prst="snip2DiagRect">
            <a:avLst/>
          </a:prstGeom>
          <a:noFill/>
          <a:ln w="28575">
            <a:noFill/>
          </a:ln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МР «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Ижемский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 rot="17657441">
            <a:off x="5918175" y="3861501"/>
            <a:ext cx="2227911" cy="360921"/>
          </a:xfrm>
          <a:prstGeom prst="snip2DiagRect">
            <a:avLst/>
          </a:prstGeom>
          <a:noFill/>
          <a:ln w="28575">
            <a:noFill/>
          </a:ln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МР «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Усть-Вымский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 rot="17703889">
            <a:off x="6362352" y="3831273"/>
            <a:ext cx="2229399" cy="360921"/>
          </a:xfrm>
          <a:prstGeom prst="snip2DiagRect">
            <a:avLst/>
          </a:prstGeom>
          <a:noFill/>
          <a:ln w="28575">
            <a:noFill/>
          </a:ln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МР «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Корткеросский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 rot="17607614">
            <a:off x="8239212" y="3808600"/>
            <a:ext cx="2229399" cy="360921"/>
          </a:xfrm>
          <a:prstGeom prst="snip2DiagRect">
            <a:avLst/>
          </a:prstGeom>
          <a:noFill/>
          <a:ln w="28575">
            <a:noFill/>
          </a:ln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МР «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Усть-Куломский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 rot="17725978">
            <a:off x="6828191" y="3819047"/>
            <a:ext cx="2229399" cy="360931"/>
          </a:xfrm>
          <a:prstGeom prst="snip2DiagRect">
            <a:avLst/>
          </a:prstGeom>
          <a:noFill/>
          <a:ln w="28575">
            <a:noFill/>
          </a:ln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МР «Усть-Цилемский»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 rot="17628626">
            <a:off x="7834132" y="3793484"/>
            <a:ext cx="2229399" cy="360921"/>
          </a:xfrm>
          <a:prstGeom prst="snip2DiagRect">
            <a:avLst/>
          </a:prstGeom>
          <a:noFill/>
          <a:ln w="28575">
            <a:noFill/>
          </a:ln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МР «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Койгородский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Рисунок 40" descr="1217215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37839" y="1318747"/>
            <a:ext cx="1012693" cy="1020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6947</TotalTime>
  <Words>6525</Words>
  <Application>Microsoft Office PowerPoint</Application>
  <PresentationFormat>Произвольный</PresentationFormat>
  <Paragraphs>1529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Бюджет для граждан</vt:lpstr>
      <vt:lpstr>Слайд 2</vt:lpstr>
      <vt:lpstr>Социально-экономическая характеристика  муниципального района «Усть-Цилемский»</vt:lpstr>
      <vt:lpstr>Бюджетная и налоговая политика МР «Усть-Цилемский» на 2020-2022 годы</vt:lpstr>
      <vt:lpstr>Сеть муниципальных учреждений</vt:lpstr>
      <vt:lpstr>Бюджет и его планирование</vt:lpstr>
      <vt:lpstr>Этапы бюджетного процесса</vt:lpstr>
      <vt:lpstr>Основные задачи при формировании бюджета на 2020 год и плановый период 2021 и 2022 годы</vt:lpstr>
      <vt:lpstr>Сравнение доходов и расходов муниципальных образований  Республики Коми за 2018 год</vt:lpstr>
      <vt:lpstr>Основные характеристики бюджета муниципального района «Усть-Цилемский на 2020 год и плановый период 2021-2022 гг.</vt:lpstr>
      <vt:lpstr>Структура доходов</vt:lpstr>
      <vt:lpstr>Структура и динамика доходов бюджета муниципального района  «Усть-Цилемский»</vt:lpstr>
      <vt:lpstr>Изменение параметров безвозмездных поступлений по проекту бюджета на  2020 год по сравнению с безвозмездными поступлениями по первоначальному решению о бюджете района на 2019-2021 годов и с учетом проекта от 07.11.2019года  </vt:lpstr>
      <vt:lpstr>Межбюджетные трансферты</vt:lpstr>
      <vt:lpstr>Структура и динамика доходов бюджета муниципального района  «Усть-Цилемский»</vt:lpstr>
      <vt:lpstr>Нормативы зачислений налоговых доходов</vt:lpstr>
      <vt:lpstr>Структура налоговых доходов</vt:lpstr>
      <vt:lpstr>Структура неналоговых доходов</vt:lpstr>
      <vt:lpstr>Безвозмездные поступления</vt:lpstr>
      <vt:lpstr>Расходы бюджета</vt:lpstr>
      <vt:lpstr>Расходы бюджета</vt:lpstr>
      <vt:lpstr>Расходы бюджета в разрезе разделов </vt:lpstr>
      <vt:lpstr>Структура расходов бюджета на 2020 год</vt:lpstr>
      <vt:lpstr>Дорожный фонд</vt:lpstr>
      <vt:lpstr>В бюджете района  на 2020 год предусмотрено финансовое обеспечение исполнения в полном объеме законодательно установленных публичных нормативных обязательств</vt:lpstr>
      <vt:lpstr>Социально значимые расходы бюджета на 2020 год</vt:lpstr>
      <vt:lpstr>Программный бюджет</vt:lpstr>
      <vt:lpstr>Муниципальная программа муниципального района "Усть-Цилемский" "Развитие экономики"</vt:lpstr>
      <vt:lpstr>Муниципальная программа муниципального района "Усть-Цилемский" "Содержание и развитие муниципального хозяйства"</vt:lpstr>
      <vt:lpstr>Муниципальная программа муниципального района "Усть-Цилемский" "Образование"</vt:lpstr>
      <vt:lpstr>Муниципальная программа муниципального района "Усть-Цилемский" "Образование"</vt:lpstr>
      <vt:lpstr>Муниципальная программа муниципального района "Усть-Цилемский" "Культура"</vt:lpstr>
      <vt:lpstr>Муниципальная программа муниципального района "Усть-Цилемский" "Развитие физической культуры и спорта"</vt:lpstr>
      <vt:lpstr>Муниципальная программа муниципального района "Усть-Цилемский" "Социальная поддержка населения"</vt:lpstr>
      <vt:lpstr>Муниципальная программа муниципального района "Усть-Цилемский" "Муниципальное управление"</vt:lpstr>
      <vt:lpstr>Муниципальная программа муниципального района "Усть-Цилемский" "Формирование и развитие кадрового потенциала"</vt:lpstr>
      <vt:lpstr>Муниципальная программа муниципального района "Усть-Цилемский" "Безопасность жизнедеятельности населения"</vt:lpstr>
      <vt:lpstr>Муниципальная программа муниципального района "Усть-Цилемский" "Молодежь Усть-Цилемского района"</vt:lpstr>
      <vt:lpstr>В 2020 году из бюджета МО МР «Усть-Цилемский» бюджетные учреждения района  получат финансирование в виде:  субсидии на выполнение муниципального задания и  субсидии на иные цели </vt:lpstr>
      <vt:lpstr>Учреждения образования  (Муниципальное задание)</vt:lpstr>
      <vt:lpstr>Инвестиционная деятельность </vt:lpstr>
      <vt:lpstr>Народный бюджет</vt:lpstr>
      <vt:lpstr>Участие в республиканских программах</vt:lpstr>
      <vt:lpstr>Участие в республиканских программах</vt:lpstr>
      <vt:lpstr>Участие в республиканских программах</vt:lpstr>
      <vt:lpstr>Слайд 46</vt:lpstr>
      <vt:lpstr>Слайд 47</vt:lpstr>
      <vt:lpstr>Слайд 48</vt:lpstr>
      <vt:lpstr>Слайд 49</vt:lpstr>
      <vt:lpstr>Слайд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Mazur_NF</dc:creator>
  <cp:lastModifiedBy>Sokolova_NF</cp:lastModifiedBy>
  <cp:revision>641</cp:revision>
  <dcterms:created xsi:type="dcterms:W3CDTF">2014-09-16T21:28:43Z</dcterms:created>
  <dcterms:modified xsi:type="dcterms:W3CDTF">2020-05-08T08:31:39Z</dcterms:modified>
</cp:coreProperties>
</file>