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rawings/drawing4.xml" ContentType="application/vnd.openxmlformats-officedocument.drawingml.chartshapes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theme/themeOverride1.xml" ContentType="application/vnd.openxmlformats-officedocument.themeOverride+xml"/>
  <Override PartName="/ppt/charts/chart22.xml" ContentType="application/vnd.openxmlformats-officedocument.drawingml.chart+xml"/>
  <Override PartName="/ppt/theme/themeOverride2.xml" ContentType="application/vnd.openxmlformats-officedocument.themeOverride+xml"/>
  <Override PartName="/ppt/charts/chart23.xml" ContentType="application/vnd.openxmlformats-officedocument.drawingml.chart+xml"/>
  <Override PartName="/ppt/theme/themeOverride3.xml" ContentType="application/vnd.openxmlformats-officedocument.themeOverride+xml"/>
  <Override PartName="/ppt/charts/chart24.xml" ContentType="application/vnd.openxmlformats-officedocument.drawingml.chart+xml"/>
  <Override PartName="/ppt/theme/themeOverride4.xml" ContentType="application/vnd.openxmlformats-officedocument.themeOverride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theme/themeOverride5.xml" ContentType="application/vnd.openxmlformats-officedocument.themeOverride+xml"/>
  <Override PartName="/ppt/charts/chart27.xml" ContentType="application/vnd.openxmlformats-officedocument.drawingml.chart+xml"/>
  <Override PartName="/ppt/theme/themeOverride6.xml" ContentType="application/vnd.openxmlformats-officedocument.themeOverride+xml"/>
  <Override PartName="/ppt/charts/chart28.xml" ContentType="application/vnd.openxmlformats-officedocument.drawingml.chart+xml"/>
  <Override PartName="/ppt/theme/themeOverride7.xml" ContentType="application/vnd.openxmlformats-officedocument.themeOverride+xml"/>
  <Override PartName="/ppt/charts/chart29.xml" ContentType="application/vnd.openxmlformats-officedocument.drawingml.chart+xml"/>
  <Override PartName="/ppt/theme/themeOverride8.xml" ContentType="application/vnd.openxmlformats-officedocument.themeOverride+xml"/>
  <Override PartName="/ppt/charts/chart30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1" r:id="rId1"/>
  </p:sldMasterIdLst>
  <p:notesMasterIdLst>
    <p:notesMasterId r:id="rId44"/>
  </p:notesMasterIdLst>
  <p:sldIdLst>
    <p:sldId id="256" r:id="rId2"/>
    <p:sldId id="257" r:id="rId3"/>
    <p:sldId id="261" r:id="rId4"/>
    <p:sldId id="259" r:id="rId5"/>
    <p:sldId id="262" r:id="rId6"/>
    <p:sldId id="276" r:id="rId7"/>
    <p:sldId id="260" r:id="rId8"/>
    <p:sldId id="263" r:id="rId9"/>
    <p:sldId id="267" r:id="rId10"/>
    <p:sldId id="268" r:id="rId11"/>
    <p:sldId id="314" r:id="rId12"/>
    <p:sldId id="318" r:id="rId13"/>
    <p:sldId id="269" r:id="rId14"/>
    <p:sldId id="321" r:id="rId15"/>
    <p:sldId id="271" r:id="rId16"/>
    <p:sldId id="275" r:id="rId17"/>
    <p:sldId id="274" r:id="rId18"/>
    <p:sldId id="308" r:id="rId19"/>
    <p:sldId id="307" r:id="rId20"/>
    <p:sldId id="278" r:id="rId21"/>
    <p:sldId id="282" r:id="rId22"/>
    <p:sldId id="280" r:id="rId23"/>
    <p:sldId id="281" r:id="rId24"/>
    <p:sldId id="283" r:id="rId25"/>
    <p:sldId id="322" r:id="rId26"/>
    <p:sldId id="290" r:id="rId27"/>
    <p:sldId id="291" r:id="rId28"/>
    <p:sldId id="292" r:id="rId29"/>
    <p:sldId id="293" r:id="rId30"/>
    <p:sldId id="288" r:id="rId31"/>
    <p:sldId id="289" r:id="rId32"/>
    <p:sldId id="296" r:id="rId33"/>
    <p:sldId id="294" r:id="rId34"/>
    <p:sldId id="297" r:id="rId35"/>
    <p:sldId id="287" r:id="rId36"/>
    <p:sldId id="315" r:id="rId37"/>
    <p:sldId id="309" r:id="rId38"/>
    <p:sldId id="320" r:id="rId39"/>
    <p:sldId id="323" r:id="rId40"/>
    <p:sldId id="312" r:id="rId41"/>
    <p:sldId id="313" r:id="rId42"/>
    <p:sldId id="301" r:id="rId43"/>
  </p:sldIdLst>
  <p:sldSz cx="9721850" cy="6121400"/>
  <p:notesSz cx="6769100" cy="9906000"/>
  <p:defaultTextStyle>
    <a:defPPr>
      <a:defRPr lang="en-US"/>
    </a:defPPr>
    <a:lvl1pPr marL="0" algn="l" defTabSz="101380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6900" algn="l" defTabSz="101380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3801" algn="l" defTabSz="101380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0701" algn="l" defTabSz="101380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27603" algn="l" defTabSz="101380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34504" algn="l" defTabSz="101380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41404" algn="l" defTabSz="101380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48305" algn="l" defTabSz="101380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55205" algn="l" defTabSz="101380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0099FF"/>
    <a:srgbClr val="FF3399"/>
    <a:srgbClr val="FF9933"/>
    <a:srgbClr val="660066"/>
    <a:srgbClr val="0099CC"/>
    <a:srgbClr val="CCFFCC"/>
    <a:srgbClr val="6699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9339" autoAdjust="0"/>
    <p:restoredTop sz="98260" autoAdjust="0"/>
  </p:normalViewPr>
  <p:slideViewPr>
    <p:cSldViewPr snapToGrid="0">
      <p:cViewPr>
        <p:scale>
          <a:sx n="100" d="100"/>
          <a:sy n="100" d="100"/>
        </p:scale>
        <p:origin x="-1716" y="-648"/>
      </p:cViewPr>
      <p:guideLst>
        <p:guide orient="horz" pos="1928"/>
        <p:guide pos="3062"/>
      </p:guideLst>
    </p:cSldViewPr>
  </p:slideViewPr>
  <p:outlineViewPr>
    <p:cViewPr>
      <p:scale>
        <a:sx n="33" d="100"/>
        <a:sy n="33" d="100"/>
      </p:scale>
      <p:origin x="0" y="4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1.xlsx"/><Relationship Id="rId1" Type="http://schemas.openxmlformats.org/officeDocument/2006/relationships/themeOverride" Target="../theme/themeOverride1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2.xlsx"/><Relationship Id="rId1" Type="http://schemas.openxmlformats.org/officeDocument/2006/relationships/themeOverride" Target="../theme/themeOverride2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3.xlsx"/><Relationship Id="rId1" Type="http://schemas.openxmlformats.org/officeDocument/2006/relationships/themeOverride" Target="../theme/themeOverride3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4.xlsx"/><Relationship Id="rId1" Type="http://schemas.openxmlformats.org/officeDocument/2006/relationships/themeOverride" Target="../theme/themeOverride4.xm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5.xlsx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6.xlsx"/><Relationship Id="rId1" Type="http://schemas.openxmlformats.org/officeDocument/2006/relationships/themeOverride" Target="../theme/themeOverride5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7.xlsx"/><Relationship Id="rId1" Type="http://schemas.openxmlformats.org/officeDocument/2006/relationships/themeOverride" Target="../theme/themeOverride6.xm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8.xlsx"/><Relationship Id="rId1" Type="http://schemas.openxmlformats.org/officeDocument/2006/relationships/themeOverride" Target="../theme/themeOverride7.xm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9.xlsx"/><Relationship Id="rId1" Type="http://schemas.openxmlformats.org/officeDocument/2006/relationships/themeOverride" Target="../theme/themeOverride8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0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ru-RU" sz="1800"/>
              <a:t>Динамика доходов и расходов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2534028942002924E-2"/>
          <c:y val="0.18669758333279263"/>
          <c:w val="0.73672039073517703"/>
          <c:h val="0.5492806013117872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2021 год (ф)</c:v>
                </c:pt>
                <c:pt idx="1">
                  <c:v>2022 год (оц)</c:v>
                </c:pt>
                <c:pt idx="2">
                  <c:v>2023 год (пр) </c:v>
                </c:pt>
                <c:pt idx="3">
                  <c:v>2024 год (пр) </c:v>
                </c:pt>
                <c:pt idx="4">
                  <c:v>2025 год (пр) 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1069318</c:v>
                </c:pt>
                <c:pt idx="1">
                  <c:v>1304868.8999999999</c:v>
                </c:pt>
                <c:pt idx="2">
                  <c:v>1184356.5</c:v>
                </c:pt>
                <c:pt idx="3">
                  <c:v>1091213.1000000001</c:v>
                </c:pt>
                <c:pt idx="4">
                  <c:v>1109993.8999999999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2021 год (ф)</c:v>
                </c:pt>
                <c:pt idx="1">
                  <c:v>2022 год (оц)</c:v>
                </c:pt>
                <c:pt idx="2">
                  <c:v>2023 год (пр) </c:v>
                </c:pt>
                <c:pt idx="3">
                  <c:v>2024 год (пр) </c:v>
                </c:pt>
                <c:pt idx="4">
                  <c:v>2025 год (пр) </c:v>
                </c:pt>
              </c:strCache>
            </c:strRef>
          </c:cat>
          <c:val>
            <c:numRef>
              <c:f>Лист1!$C$2:$C$6</c:f>
              <c:numCache>
                <c:formatCode>#,##0.00</c:formatCode>
                <c:ptCount val="5"/>
                <c:pt idx="0">
                  <c:v>1062915.17</c:v>
                </c:pt>
                <c:pt idx="1">
                  <c:v>1308218.3</c:v>
                </c:pt>
                <c:pt idx="2">
                  <c:v>1178608.5</c:v>
                </c:pt>
                <c:pt idx="3">
                  <c:v>1087358.1000000001</c:v>
                </c:pt>
                <c:pt idx="4">
                  <c:v>1106138.8999999999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708992"/>
        <c:axId val="132751744"/>
      </c:lineChart>
      <c:catAx>
        <c:axId val="13270899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32751744"/>
        <c:crosses val="autoZero"/>
        <c:auto val="1"/>
        <c:lblAlgn val="ctr"/>
        <c:lblOffset val="100"/>
        <c:noMultiLvlLbl val="0"/>
      </c:catAx>
      <c:valAx>
        <c:axId val="132751744"/>
        <c:scaling>
          <c:orientation val="minMax"/>
          <c:min val="900000"/>
        </c:scaling>
        <c:delete val="0"/>
        <c:axPos val="l"/>
        <c:majorGridlines/>
        <c:numFmt formatCode="#,##0.00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327089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sz="105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Налог на совокупный доход, тыс.руб.</a:t>
            </a:r>
            <a:endParaRPr lang="ru-RU" sz="1050" b="1" i="0" baseline="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4026667585226898"/>
          <c:y val="0.12972972972972968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c:spPr>
          <c:invertIfNegative val="0"/>
          <c:dLbls>
            <c:numFmt formatCode="#,##0.00" sourceLinked="0"/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5"/>
                <c:pt idx="0">
                  <c:v>2021 год (факт)</c:v>
                </c:pt>
                <c:pt idx="1">
                  <c:v>2022 год (оценка)</c:v>
                </c:pt>
                <c:pt idx="2">
                  <c:v>2023 год </c:v>
                </c:pt>
                <c:pt idx="3">
                  <c:v>2024 год </c:v>
                </c:pt>
                <c:pt idx="4">
                  <c:v>2025 год 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8244.7999999999993</c:v>
                </c:pt>
                <c:pt idx="1">
                  <c:v>8819</c:v>
                </c:pt>
                <c:pt idx="2">
                  <c:v>16539</c:v>
                </c:pt>
                <c:pt idx="3">
                  <c:v>29518</c:v>
                </c:pt>
                <c:pt idx="4" formatCode="General">
                  <c:v>33701</c:v>
                </c:pt>
                <c:pt idx="5" formatCode="General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57278720"/>
        <c:axId val="257280256"/>
        <c:axId val="0"/>
      </c:bar3DChart>
      <c:catAx>
        <c:axId val="25727872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57280256"/>
        <c:crosses val="autoZero"/>
        <c:auto val="1"/>
        <c:lblAlgn val="ctr"/>
        <c:lblOffset val="100"/>
        <c:noMultiLvlLbl val="0"/>
      </c:catAx>
      <c:valAx>
        <c:axId val="257280256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2572787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title>
      <c:tx>
        <c:rich>
          <a:bodyPr/>
          <a:lstStyle/>
          <a:p>
            <a:pPr>
              <a:defRPr sz="105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defRPr>
            </a:pPr>
            <a:r>
              <a:rPr lang="ru-RU" sz="105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Государственная пошлина</a:t>
            </a:r>
            <a:endParaRPr lang="ru-RU" sz="1050" b="1" i="0" baseline="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2445612208921645"/>
          <c:y val="9.5505617977528087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c:spPr>
          <c:invertIfNegative val="0"/>
          <c:dLbls>
            <c:numFmt formatCode="#,##0.00" sourceLinked="0"/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2021 год (факт)</c:v>
                </c:pt>
                <c:pt idx="1">
                  <c:v>2022 год (оценка)</c:v>
                </c:pt>
                <c:pt idx="2">
                  <c:v>2023 год </c:v>
                </c:pt>
                <c:pt idx="3">
                  <c:v>2024 год </c:v>
                </c:pt>
                <c:pt idx="4">
                  <c:v>2025 год 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879.7</c:v>
                </c:pt>
                <c:pt idx="1">
                  <c:v>1442</c:v>
                </c:pt>
                <c:pt idx="2">
                  <c:v>1456</c:v>
                </c:pt>
                <c:pt idx="3">
                  <c:v>1471</c:v>
                </c:pt>
                <c:pt idx="4">
                  <c:v>1485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50229888"/>
        <c:axId val="250236928"/>
        <c:axId val="0"/>
      </c:bar3DChart>
      <c:catAx>
        <c:axId val="25022988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50236928"/>
        <c:crosses val="autoZero"/>
        <c:auto val="1"/>
        <c:lblAlgn val="ctr"/>
        <c:lblOffset val="100"/>
        <c:noMultiLvlLbl val="0"/>
      </c:catAx>
      <c:valAx>
        <c:axId val="250236928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25022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3131262098884252E-3"/>
          <c:y val="2.9551491803461319E-3"/>
          <c:w val="0.97980277882069555"/>
          <c:h val="0.9745368728849664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тыс.руб.</c:v>
                </c:pt>
              </c:strCache>
            </c:strRef>
          </c:tx>
          <c:explosion val="26"/>
          <c:dPt>
            <c:idx val="0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c:spPr>
          </c:dPt>
          <c:dPt>
            <c:idx val="2"/>
            <c:bubble3D val="0"/>
            <c:spPr>
              <a:solidFill>
                <a:srgbClr val="FFC000"/>
              </a:solidFill>
              <a:ln>
                <a:noFill/>
              </a:ln>
            </c:spPr>
          </c:dPt>
          <c:dPt>
            <c:idx val="3"/>
            <c:bubble3D val="0"/>
            <c:spPr>
              <a:solidFill>
                <a:srgbClr val="7030A0"/>
              </a:solidFill>
            </c:spPr>
          </c:dPt>
          <c:dPt>
            <c:idx val="4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-4.5012359872045569E-2"/>
                  <c:y val="-0.219471729106599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7598318335657662"/>
                  <c:y val="-2.51286421606009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1578545118043892E-2"/>
                  <c:y val="7.88621257832208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9631253077079722E-2"/>
                  <c:y val="1.3216140097161501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11645345135571952"/>
                  <c:y val="-1.4924617364894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Доходы от использования имущества</c:v>
                </c:pt>
                <c:pt idx="1">
                  <c:v>Платежи при пользовании природными ресурсами</c:v>
                </c:pt>
                <c:pt idx="2">
                  <c:v>Доходы от компенсации затрат государства</c:v>
                </c:pt>
                <c:pt idx="3">
                  <c:v>Доходы от продажи мат.и немат.активов</c:v>
                </c:pt>
                <c:pt idx="4">
                  <c:v>Штрафы, санкции, возмещение вреда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0.57024913093858631</c:v>
                </c:pt>
                <c:pt idx="1">
                  <c:v>5.8082271147161066E-2</c:v>
                </c:pt>
                <c:pt idx="2">
                  <c:v>0.1683082271147161</c:v>
                </c:pt>
                <c:pt idx="3">
                  <c:v>0.10196987253765932</c:v>
                </c:pt>
                <c:pt idx="4">
                  <c:v>0.10139049826187717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>
        <c:manualLayout>
          <c:xMode val="edge"/>
          <c:yMode val="edge"/>
          <c:x val="9.960589895995535E-2"/>
          <c:y val="0.61644985267994856"/>
          <c:w val="0.88432752819782956"/>
          <c:h val="0.35461138353206467"/>
        </c:manualLayout>
      </c:layout>
      <c:overlay val="0"/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title>
      <c:tx>
        <c:rich>
          <a:bodyPr/>
          <a:lstStyle/>
          <a:p>
            <a:pPr>
              <a:defRPr sz="105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defRPr>
            </a:pPr>
            <a:r>
              <a:rPr lang="ru-RU" sz="1050" b="1" baseline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Доходы от использования имущества, </a:t>
            </a:r>
          </a:p>
          <a:p>
            <a:pPr>
              <a:defRPr sz="105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defRPr>
            </a:pPr>
            <a:r>
              <a:rPr lang="ru-RU" sz="1050" b="1" baseline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1050" b="1" baseline="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gradFill flip="none" rotWithShape="1">
              <a:gsLst>
                <a:gs pos="0">
                  <a:srgbClr val="4BACC6">
                    <a:lumMod val="60000"/>
                    <a:lumOff val="40000"/>
                    <a:shade val="30000"/>
                    <a:satMod val="115000"/>
                  </a:srgbClr>
                </a:gs>
                <a:gs pos="50000">
                  <a:srgbClr val="4BACC6">
                    <a:lumMod val="60000"/>
                    <a:lumOff val="40000"/>
                    <a:shade val="67500"/>
                    <a:satMod val="115000"/>
                  </a:srgbClr>
                </a:gs>
                <a:gs pos="100000">
                  <a:srgbClr val="4BACC6">
                    <a:lumMod val="60000"/>
                    <a:lumOff val="40000"/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c:spPr>
          <c:invertIfNegative val="0"/>
          <c:dLbls>
            <c:numFmt formatCode="#,##0.00" sourceLinked="0"/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2021 год (факт)</c:v>
                </c:pt>
                <c:pt idx="1">
                  <c:v>2022 год (оценка)</c:v>
                </c:pt>
                <c:pt idx="2">
                  <c:v>2023 год </c:v>
                </c:pt>
                <c:pt idx="3">
                  <c:v>2024 год </c:v>
                </c:pt>
                <c:pt idx="4">
                  <c:v>2025 год 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4447.8999999999996</c:v>
                </c:pt>
                <c:pt idx="1">
                  <c:v>5142</c:v>
                </c:pt>
                <c:pt idx="2">
                  <c:v>3937</c:v>
                </c:pt>
                <c:pt idx="3">
                  <c:v>3939</c:v>
                </c:pt>
                <c:pt idx="4">
                  <c:v>3942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50839040"/>
        <c:axId val="250841728"/>
        <c:axId val="0"/>
      </c:bar3DChart>
      <c:catAx>
        <c:axId val="25083904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50841728"/>
        <c:crosses val="autoZero"/>
        <c:auto val="1"/>
        <c:lblAlgn val="ctr"/>
        <c:lblOffset val="100"/>
        <c:noMultiLvlLbl val="0"/>
      </c:catAx>
      <c:valAx>
        <c:axId val="250841728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2508390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title>
      <c:tx>
        <c:rich>
          <a:bodyPr/>
          <a:lstStyle/>
          <a:p>
            <a:pPr>
              <a:defRPr sz="105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defRPr>
            </a:pPr>
            <a:r>
              <a:rPr lang="ru-RU" sz="1050" b="1" i="0" u="none" strike="noStrike" baseline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Платежи при пользовании природными ресурсами, тыс.руб.</a:t>
            </a:r>
            <a:endParaRPr lang="ru-RU" sz="105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c:spPr>
          <c:invertIfNegative val="0"/>
          <c:dLbls>
            <c:numFmt formatCode="#,##0.00" sourceLinked="0"/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2021 год (факт)</c:v>
                </c:pt>
                <c:pt idx="1">
                  <c:v>2022 год (оценка)</c:v>
                </c:pt>
                <c:pt idx="2">
                  <c:v>2023 год </c:v>
                </c:pt>
                <c:pt idx="3">
                  <c:v>2024 год </c:v>
                </c:pt>
                <c:pt idx="4">
                  <c:v>2025 год </c:v>
                </c:pt>
              </c:strCache>
            </c:strRef>
          </c:cat>
          <c:val>
            <c:numRef>
              <c:f>Лист1!$B$2:$B$6</c:f>
              <c:numCache>
                <c:formatCode>0.00</c:formatCode>
                <c:ptCount val="5"/>
                <c:pt idx="0">
                  <c:v>399.8</c:v>
                </c:pt>
                <c:pt idx="1">
                  <c:v>400.5</c:v>
                </c:pt>
                <c:pt idx="2">
                  <c:v>401</c:v>
                </c:pt>
                <c:pt idx="3">
                  <c:v>409.02</c:v>
                </c:pt>
                <c:pt idx="4">
                  <c:v>417.2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50862976"/>
        <c:axId val="250544896"/>
        <c:axId val="0"/>
      </c:bar3DChart>
      <c:catAx>
        <c:axId val="25086297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50544896"/>
        <c:crosses val="autoZero"/>
        <c:auto val="1"/>
        <c:lblAlgn val="ctr"/>
        <c:lblOffset val="100"/>
        <c:noMultiLvlLbl val="0"/>
      </c:catAx>
      <c:valAx>
        <c:axId val="250544896"/>
        <c:scaling>
          <c:orientation val="minMax"/>
        </c:scaling>
        <c:delete val="1"/>
        <c:axPos val="l"/>
        <c:numFmt formatCode="0.00" sourceLinked="1"/>
        <c:majorTickMark val="out"/>
        <c:minorTickMark val="none"/>
        <c:tickLblPos val="none"/>
        <c:crossAx val="2508629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sz="105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Доходы от компенсации затрат государства, тыс.руб.</a:t>
            </a:r>
            <a:endParaRPr lang="ru-RU" sz="1050" b="1" i="0" baseline="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4431727065181404"/>
          <c:y val="8.1081081081081086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c:spPr>
          <c:invertIfNegative val="0"/>
          <c:dLbls>
            <c:numFmt formatCode="#,##0.00" sourceLinked="0"/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2021 год (факт)</c:v>
                </c:pt>
                <c:pt idx="1">
                  <c:v>2022 год (оценка)</c:v>
                </c:pt>
                <c:pt idx="2">
                  <c:v>2023 год </c:v>
                </c:pt>
                <c:pt idx="3">
                  <c:v>2024 год</c:v>
                </c:pt>
                <c:pt idx="4">
                  <c:v>2025 год 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4609.6000000000004</c:v>
                </c:pt>
                <c:pt idx="1">
                  <c:v>3372.3</c:v>
                </c:pt>
                <c:pt idx="2">
                  <c:v>1162</c:v>
                </c:pt>
                <c:pt idx="3">
                  <c:v>1087</c:v>
                </c:pt>
                <c:pt idx="4">
                  <c:v>1087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50613760"/>
        <c:axId val="250616448"/>
        <c:axId val="0"/>
      </c:bar3DChart>
      <c:catAx>
        <c:axId val="25061376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50616448"/>
        <c:crosses val="autoZero"/>
        <c:auto val="1"/>
        <c:lblAlgn val="ctr"/>
        <c:lblOffset val="100"/>
        <c:noMultiLvlLbl val="0"/>
      </c:catAx>
      <c:valAx>
        <c:axId val="250616448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2506137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title>
      <c:tx>
        <c:rich>
          <a:bodyPr/>
          <a:lstStyle/>
          <a:p>
            <a:pPr>
              <a:defRPr sz="105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defRPr>
            </a:pPr>
            <a:r>
              <a:rPr lang="ru-RU" sz="105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Доходы от продажи материальных и нематериальных активов, тыс. руб.</a:t>
            </a:r>
            <a:endParaRPr lang="ru-RU" sz="1050" b="1" i="0" baseline="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c:spPr>
          <c:invertIfNegative val="0"/>
          <c:dLbls>
            <c:numFmt formatCode="#,##0.00" sourceLinked="0"/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2021 год (факт)</c:v>
                </c:pt>
                <c:pt idx="1">
                  <c:v>2022 год (оценка)</c:v>
                </c:pt>
                <c:pt idx="2">
                  <c:v>2023 год </c:v>
                </c:pt>
                <c:pt idx="3">
                  <c:v>2024 год </c:v>
                </c:pt>
                <c:pt idx="4">
                  <c:v>2025 год 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1407</c:v>
                </c:pt>
                <c:pt idx="1">
                  <c:v>904</c:v>
                </c:pt>
                <c:pt idx="2">
                  <c:v>704</c:v>
                </c:pt>
                <c:pt idx="3">
                  <c:v>702</c:v>
                </c:pt>
                <c:pt idx="4">
                  <c:v>701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50636160"/>
        <c:axId val="250655488"/>
        <c:axId val="0"/>
      </c:bar3DChart>
      <c:catAx>
        <c:axId val="25063616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50655488"/>
        <c:crosses val="autoZero"/>
        <c:auto val="1"/>
        <c:lblAlgn val="ctr"/>
        <c:lblOffset val="100"/>
        <c:noMultiLvlLbl val="0"/>
      </c:catAx>
      <c:valAx>
        <c:axId val="250655488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2506361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06819119041819"/>
          <c:y val="1.7527674212903754E-2"/>
          <c:w val="0.60088487461364803"/>
          <c:h val="0.641029964524731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1F497D">
                <a:lumMod val="40000"/>
                <a:lumOff val="60000"/>
                <a:tint val="66000"/>
                <a:satMod val="160000"/>
              </a:srgb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>
                <a:rot lat="0" lon="0" rev="7800000"/>
              </a:lightRig>
            </a:scene3d>
            <a:sp3d>
              <a:bevelT w="139700" h="139700"/>
            </a:sp3d>
          </c:spPr>
          <c:invertIfNegative val="0"/>
          <c:dLbls>
            <c:dLbl>
              <c:idx val="0"/>
              <c:layout>
                <c:manualLayout>
                  <c:x val="-1.9723567853686451E-17"/>
                  <c:y val="-3.807907115666043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2.929159319743110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2025 год (план)</c:v>
                </c:pt>
                <c:pt idx="1">
                  <c:v>2024 год (план)</c:v>
                </c:pt>
                <c:pt idx="2">
                  <c:v>2023 год (план)</c:v>
                </c:pt>
                <c:pt idx="3">
                  <c:v>2022 год                      (оценка)</c:v>
                </c:pt>
                <c:pt idx="4">
                  <c:v>2021 года               (факт)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193820.4</c:v>
                </c:pt>
                <c:pt idx="1">
                  <c:v>156920.70000000001</c:v>
                </c:pt>
                <c:pt idx="2">
                  <c:v>216472.9</c:v>
                </c:pt>
                <c:pt idx="3">
                  <c:v>219667.8</c:v>
                </c:pt>
                <c:pt idx="4">
                  <c:v>223923.9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FF9933">
                <a:tint val="66000"/>
                <a:satMod val="160000"/>
              </a:srgb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>
                <a:rot lat="0" lon="0" rev="7800000"/>
              </a:lightRig>
            </a:scene3d>
            <a:sp3d>
              <a:bevelT w="139700" h="139700"/>
            </a:sp3d>
          </c:spPr>
          <c:invertIfNegative val="0"/>
          <c:dLbls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2025 год (план)</c:v>
                </c:pt>
                <c:pt idx="1">
                  <c:v>2024 год (план)</c:v>
                </c:pt>
                <c:pt idx="2">
                  <c:v>2023 год (план)</c:v>
                </c:pt>
                <c:pt idx="3">
                  <c:v>2022 год                      (оценка)</c:v>
                </c:pt>
                <c:pt idx="4">
                  <c:v>2021 года               (факт)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197307</c:v>
                </c:pt>
                <c:pt idx="1">
                  <c:v>195425.5</c:v>
                </c:pt>
                <c:pt idx="2">
                  <c:v>276297.7</c:v>
                </c:pt>
                <c:pt idx="3">
                  <c:v>349707.9</c:v>
                </c:pt>
                <c:pt idx="4">
                  <c:v>226975.1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>
                <a:rot lat="0" lon="0" rev="7800000"/>
              </a:lightRig>
            </a:scene3d>
            <a:sp3d>
              <a:bevelT w="139700" h="139700"/>
            </a:sp3d>
          </c:spPr>
          <c:invertIfNegative val="0"/>
          <c:dLbls>
            <c:txPr>
              <a:bodyPr/>
              <a:lstStyle/>
              <a:p>
                <a:pPr>
                  <a:defRPr sz="105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2025 год (план)</c:v>
                </c:pt>
                <c:pt idx="1">
                  <c:v>2024 год (план)</c:v>
                </c:pt>
                <c:pt idx="2">
                  <c:v>2023 год (план)</c:v>
                </c:pt>
                <c:pt idx="3">
                  <c:v>2022 год                      (оценка)</c:v>
                </c:pt>
                <c:pt idx="4">
                  <c:v>2021 года               (факт)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432765.1</c:v>
                </c:pt>
                <c:pt idx="1">
                  <c:v>432769.3</c:v>
                </c:pt>
                <c:pt idx="2">
                  <c:v>432771.3</c:v>
                </c:pt>
                <c:pt idx="3">
                  <c:v>427868.4</c:v>
                </c:pt>
                <c:pt idx="4">
                  <c:v>376098.2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>
                <a:rot lat="0" lon="0" rev="7800000"/>
              </a:lightRig>
            </a:scene3d>
            <a:sp3d>
              <a:bevelT w="139700" h="139700"/>
            </a:sp3d>
          </c:spPr>
          <c:invertIfNegative val="0"/>
          <c:dLbls>
            <c:dLbl>
              <c:idx val="0"/>
              <c:layout>
                <c:manualLayout>
                  <c:x val="-2.1516868038573135E-3"/>
                  <c:y val="-2.050411523820177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516868038573135E-3"/>
                  <c:y val="-3.514991183691732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2275302057859702E-2"/>
                  <c:y val="-3.514991183691732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1516868038573135E-3"/>
                  <c:y val="-3.222075251717421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2.9291593197431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2025 год (план)</c:v>
                </c:pt>
                <c:pt idx="1">
                  <c:v>2024 год (план)</c:v>
                </c:pt>
                <c:pt idx="2">
                  <c:v>2023 год (план)</c:v>
                </c:pt>
                <c:pt idx="3">
                  <c:v>2022 год                      (оценка)</c:v>
                </c:pt>
                <c:pt idx="4">
                  <c:v>2021 года               (факт)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24724.3</c:v>
                </c:pt>
                <c:pt idx="1">
                  <c:v>24724.3</c:v>
                </c:pt>
                <c:pt idx="2">
                  <c:v>24574.1</c:v>
                </c:pt>
                <c:pt idx="3">
                  <c:v>74801.2</c:v>
                </c:pt>
                <c:pt idx="4">
                  <c:v>24706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250692736"/>
        <c:axId val="250694272"/>
      </c:barChart>
      <c:catAx>
        <c:axId val="25069273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9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50694272"/>
        <c:crosses val="autoZero"/>
        <c:auto val="1"/>
        <c:lblAlgn val="ctr"/>
        <c:lblOffset val="100"/>
        <c:noMultiLvlLbl val="0"/>
      </c:catAx>
      <c:valAx>
        <c:axId val="250694272"/>
        <c:scaling>
          <c:orientation val="minMax"/>
        </c:scaling>
        <c:delete val="0"/>
        <c:axPos val="b"/>
        <c:majorGridlines/>
        <c:min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250692736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/>
        </a:sp3d>
      </c:spPr>
    </c:plotArea>
    <c:legend>
      <c:legendPos val="b"/>
      <c:layout>
        <c:manualLayout>
          <c:xMode val="edge"/>
          <c:yMode val="edge"/>
          <c:x val="1.2785865351135439E-2"/>
          <c:y val="0.79323923197394408"/>
          <c:w val="0.89999993223033692"/>
          <c:h val="5.4751061820253404E-2"/>
        </c:manualLayout>
      </c:layout>
      <c:overlay val="0"/>
      <c:txPr>
        <a:bodyPr/>
        <a:lstStyle/>
        <a:p>
          <a:pPr>
            <a:defRPr sz="105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561317159747929"/>
          <c:y val="1.4598540145985401E-2"/>
          <c:w val="0.60088487461364826"/>
          <c:h val="0.6410299645247318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1F497D">
                <a:lumMod val="40000"/>
                <a:lumOff val="60000"/>
                <a:tint val="66000"/>
                <a:satMod val="160000"/>
              </a:srgb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>
                <a:rot lat="0" lon="0" rev="7800000"/>
              </a:lightRig>
            </a:scene3d>
            <a:sp3d>
              <a:bevelT w="139700" h="139700"/>
            </a:sp3d>
          </c:spPr>
          <c:invertIfNegative val="0"/>
          <c:dLbls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2025 год (прогноз)</c:v>
                </c:pt>
                <c:pt idx="1">
                  <c:v>2024 год (прогноз)</c:v>
                </c:pt>
                <c:pt idx="2">
                  <c:v>2023 год (прогноз)</c:v>
                </c:pt>
                <c:pt idx="3">
                  <c:v>2022 год                      (оценка)</c:v>
                </c:pt>
                <c:pt idx="4">
                  <c:v>2021 года               (факт)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0.22839566692528357</c:v>
                </c:pt>
                <c:pt idx="1">
                  <c:v>0.1937675821810684</c:v>
                </c:pt>
                <c:pt idx="2">
                  <c:v>0.22783839025971567</c:v>
                </c:pt>
                <c:pt idx="3">
                  <c:v>0.20490533375781786</c:v>
                </c:pt>
                <c:pt idx="4">
                  <c:v>0.26291306642971402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FF9933">
                <a:tint val="66000"/>
                <a:satMod val="160000"/>
              </a:srgb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>
                <a:rot lat="0" lon="0" rev="7800000"/>
              </a:lightRig>
            </a:scene3d>
            <a:sp3d>
              <a:bevelT w="139700" h="139700"/>
            </a:sp3d>
          </c:spPr>
          <c:invertIfNegative val="0"/>
          <c:dLbls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2025 год (прогноз)</c:v>
                </c:pt>
                <c:pt idx="1">
                  <c:v>2024 год (прогноз)</c:v>
                </c:pt>
                <c:pt idx="2">
                  <c:v>2023 год (прогноз)</c:v>
                </c:pt>
                <c:pt idx="3">
                  <c:v>2022 год                      (оценка)</c:v>
                </c:pt>
                <c:pt idx="4">
                  <c:v>2021 года               (факт)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0.23250423512709151</c:v>
                </c:pt>
                <c:pt idx="1">
                  <c:v>0.24131377588505776</c:v>
                </c:pt>
                <c:pt idx="2">
                  <c:v>0.29080417549015075</c:v>
                </c:pt>
                <c:pt idx="3">
                  <c:v>0.32620627132081081</c:v>
                </c:pt>
                <c:pt idx="4">
                  <c:v>0.2664955350643276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>
                <a:rot lat="0" lon="0" rev="7800000"/>
              </a:lightRig>
            </a:scene3d>
            <a:sp3d>
              <a:bevelT w="139700" h="139700"/>
            </a:sp3d>
          </c:spPr>
          <c:invertIfNegative val="0"/>
          <c:dLbls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2025 год (прогноз)</c:v>
                </c:pt>
                <c:pt idx="1">
                  <c:v>2024 год (прогноз)</c:v>
                </c:pt>
                <c:pt idx="2">
                  <c:v>2023 год (прогноз)</c:v>
                </c:pt>
                <c:pt idx="3">
                  <c:v>2022 год                      (оценка)</c:v>
                </c:pt>
                <c:pt idx="4">
                  <c:v>2021 года               (факт)</c:v>
                </c:pt>
              </c:strCache>
            </c:strRef>
          </c:cat>
          <c:val>
            <c:numRef>
              <c:f>Лист1!$D$2:$D$6</c:f>
              <c:numCache>
                <c:formatCode>0%</c:formatCode>
                <c:ptCount val="5"/>
                <c:pt idx="0">
                  <c:v>0.50996527525733637</c:v>
                </c:pt>
                <c:pt idx="1">
                  <c:v>0.53438877664446716</c:v>
                </c:pt>
                <c:pt idx="2">
                  <c:v>0.45549311873497556</c:v>
                </c:pt>
                <c:pt idx="3">
                  <c:v>0.3991141045998709</c:v>
                </c:pt>
                <c:pt idx="4">
                  <c:v>0.44158364087395707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>
                <a:rot lat="0" lon="0" rev="7800000"/>
              </a:lightRig>
            </a:scene3d>
            <a:sp3d>
              <a:bevelT w="139700" h="139700"/>
            </a:sp3d>
          </c:spPr>
          <c:invertIfNegative val="0"/>
          <c:dLbls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2025 год (прогноз)</c:v>
                </c:pt>
                <c:pt idx="1">
                  <c:v>2024 год (прогноз)</c:v>
                </c:pt>
                <c:pt idx="2">
                  <c:v>2023 год (прогноз)</c:v>
                </c:pt>
                <c:pt idx="3">
                  <c:v>2022 год                      (оценка)</c:v>
                </c:pt>
                <c:pt idx="4">
                  <c:v>2021 года               (факт)</c:v>
                </c:pt>
              </c:strCache>
            </c:strRef>
          </c:cat>
          <c:val>
            <c:numRef>
              <c:f>Лист1!$E$2:$E$6</c:f>
              <c:numCache>
                <c:formatCode>0%</c:formatCode>
                <c:ptCount val="5"/>
                <c:pt idx="0">
                  <c:v>2.9134822690288477E-2</c:v>
                </c:pt>
                <c:pt idx="1">
                  <c:v>3.052986528940662E-2</c:v>
                </c:pt>
                <c:pt idx="2">
                  <c:v>2.5864315515158151E-2</c:v>
                </c:pt>
                <c:pt idx="3">
                  <c:v>6.9774290321500398E-2</c:v>
                </c:pt>
                <c:pt idx="4">
                  <c:v>2.9007757632001384E-2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250743424"/>
        <c:axId val="250777984"/>
      </c:barChart>
      <c:catAx>
        <c:axId val="250743424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9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50777984"/>
        <c:crosses val="autoZero"/>
        <c:auto val="1"/>
        <c:lblAlgn val="ctr"/>
        <c:lblOffset val="100"/>
        <c:noMultiLvlLbl val="0"/>
      </c:catAx>
      <c:valAx>
        <c:axId val="250777984"/>
        <c:scaling>
          <c:orientation val="minMax"/>
        </c:scaling>
        <c:delete val="0"/>
        <c:axPos val="b"/>
        <c:majorGridlines/>
        <c:min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250743424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/>
        </a:sp3d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0831039988466239E-2"/>
          <c:y val="0.18728735362748353"/>
          <c:w val="0.55479083318382005"/>
          <c:h val="0.7573465802514067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тыс.руб.</c:v>
                </c:pt>
              </c:strCache>
            </c:strRef>
          </c:tx>
          <c:explosion val="18"/>
          <c:dLbls>
            <c:dLbl>
              <c:idx val="10"/>
              <c:layout>
                <c:manualLayout>
                  <c:x val="9.9219386408860508E-2"/>
                  <c:y val="-8.90605407844136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Лист1!$A$2:$A$12</c:f>
              <c:strCache>
                <c:ptCount val="11"/>
                <c:pt idx="0">
                  <c:v>Общегосударственные расходы</c:v>
                </c:pt>
                <c:pt idx="1">
                  <c:v>Национальная безопасность и правоохранительная деятельность 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Здравоохранение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Обслуживание государственного и муниципального долга</c:v>
                </c:pt>
                <c:pt idx="10">
                  <c:v>Межбюджетные трансферты общего характера бюджетам субъектов Российской Федерации и муниципальных образований</c:v>
                </c:pt>
              </c:strCache>
            </c:strRef>
          </c:cat>
          <c:val>
            <c:numRef>
              <c:f>Лист1!$B$2:$B$12</c:f>
              <c:numCache>
                <c:formatCode>0.00%</c:formatCode>
                <c:ptCount val="11"/>
                <c:pt idx="0">
                  <c:v>0.10009439946295989</c:v>
                </c:pt>
                <c:pt idx="1">
                  <c:v>8.9088114423756018E-5</c:v>
                </c:pt>
                <c:pt idx="2">
                  <c:v>7.0158756716819606E-2</c:v>
                </c:pt>
                <c:pt idx="3">
                  <c:v>5.8494746855698637E-2</c:v>
                </c:pt>
                <c:pt idx="4">
                  <c:v>0.55367643739854566</c:v>
                </c:pt>
                <c:pt idx="5">
                  <c:v>0.14043672181532052</c:v>
                </c:pt>
                <c:pt idx="6">
                  <c:v>6.3634367445540013E-5</c:v>
                </c:pt>
                <c:pt idx="7">
                  <c:v>2.9922406797711611E-2</c:v>
                </c:pt>
                <c:pt idx="8">
                  <c:v>8.4845823260720017E-5</c:v>
                </c:pt>
                <c:pt idx="9">
                  <c:v>9.0785030888970424E-6</c:v>
                </c:pt>
                <c:pt idx="10">
                  <c:v>4.6969884144725256E-2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8452226331047552"/>
          <c:y val="0"/>
          <c:w val="0.40458390524889787"/>
          <c:h val="1"/>
        </c:manualLayout>
      </c:layout>
      <c:overlay val="0"/>
      <c:txPr>
        <a:bodyPr/>
        <a:lstStyle/>
        <a:p>
          <a:pPr>
            <a:defRPr sz="1050" kern="1200" spc="20" baseline="0"/>
          </a:pPr>
          <a:endParaRPr lang="ru-RU"/>
        </a:p>
      </c:txPr>
    </c:legend>
    <c:plotVisOnly val="1"/>
    <c:dispBlanksAs val="zero"/>
    <c:showDLblsOverMax val="0"/>
  </c:chart>
  <c:spPr>
    <a:solidFill>
      <a:schemeClr val="bg1">
        <a:lumMod val="95000"/>
      </a:schemeClr>
    </a:solidFill>
    <a:scene3d>
      <a:camera prst="orthographicFront"/>
      <a:lightRig rig="threePt" dir="t"/>
    </a:scene3d>
    <a:sp3d>
      <a:bevelT w="165100" prst="coolSlant"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</c:spPr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rgbClr val="FF9933"/>
              </a:solidFill>
            </c:spPr>
          </c:dPt>
          <c:dLbls>
            <c:dLbl>
              <c:idx val="0"/>
              <c:layout>
                <c:manualLayout>
                  <c:x val="3.1281444143194378E-2"/>
                  <c:y val="1.76854866571048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B62-4065-8001-4DE8956CF7D4}"/>
                </c:ext>
              </c:extLst>
            </c:dLbl>
            <c:dLbl>
              <c:idx val="1"/>
              <c:layout>
                <c:manualLayout>
                  <c:x val="3.049856752791094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16618917597033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249283763955497E-2"/>
                  <c:y val="-0.132957840848417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Субвенции</c:v>
                </c:pt>
                <c:pt idx="1">
                  <c:v>Дотации</c:v>
                </c:pt>
                <c:pt idx="2">
                  <c:v>Субсидии</c:v>
                </c:pt>
                <c:pt idx="3">
                  <c:v>ИМБТ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0.44</c:v>
                </c:pt>
                <c:pt idx="1">
                  <c:v>0.26</c:v>
                </c:pt>
                <c:pt idx="2">
                  <c:v>0.27</c:v>
                </c:pt>
                <c:pt idx="3">
                  <c:v>0.03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B62-4065-8001-4DE8956CF7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r>
              <a:rPr lang="ru-RU" dirty="0"/>
              <a:t>Расходы бюджета в </a:t>
            </a:r>
            <a:r>
              <a:rPr lang="ru-RU" dirty="0" smtClean="0"/>
              <a:t>2023 </a:t>
            </a:r>
            <a:r>
              <a:rPr lang="ru-RU" dirty="0"/>
              <a:t>году</a:t>
            </a:r>
          </a:p>
        </c:rich>
      </c:tx>
      <c:layout>
        <c:manualLayout>
          <c:xMode val="edge"/>
          <c:yMode val="edge"/>
          <c:x val="0.11816754207931492"/>
          <c:y val="1.9180691200813577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2877334054145945"/>
          <c:y val="0.13556231995767171"/>
          <c:w val="0.39678700641199405"/>
          <c:h val="0.5781882240075946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 в 2020 году</c:v>
                </c:pt>
              </c:strCache>
            </c:strRef>
          </c:tx>
          <c:dPt>
            <c:idx val="0"/>
            <c:bubble3D val="0"/>
            <c:spPr>
              <a:solidFill>
                <a:srgbClr val="0099CC"/>
              </a:solidFill>
            </c:spPr>
          </c:dPt>
          <c:dPt>
            <c:idx val="1"/>
            <c:bubble3D val="0"/>
            <c:spPr>
              <a:solidFill>
                <a:srgbClr val="C00000"/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100" b="1"/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4.8555437501696594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100" b="1"/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Программные расходы бюджета</c:v>
                </c:pt>
                <c:pt idx="1">
                  <c:v>Непрограммные расходы бюджета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0.92638925906220049</c:v>
                </c:pt>
                <c:pt idx="1">
                  <c:v>7.361074093779954E-2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6.9405218830180984E-2"/>
          <c:y val="0.60464697873083972"/>
          <c:w val="0.70403785181073686"/>
          <c:h val="0.36714419301650131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zero"/>
    <c:showDLblsOverMax val="0"/>
  </c:chart>
  <c:spPr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673746749059102"/>
          <c:y val="5.8520225622203728E-2"/>
          <c:w val="0.82948694808564405"/>
          <c:h val="0.851161511252811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2022 год    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647966.69999999995</c:v>
                </c:pt>
                <c:pt idx="1">
                  <c:v>630436.1</c:v>
                </c:pt>
                <c:pt idx="2">
                  <c:v>603673.1</c:v>
                </c:pt>
                <c:pt idx="3">
                  <c:v>603619.5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56968960"/>
        <c:axId val="257021056"/>
      </c:barChart>
      <c:catAx>
        <c:axId val="256968960"/>
        <c:scaling>
          <c:orientation val="minMax"/>
        </c:scaling>
        <c:delete val="0"/>
        <c:axPos val="b"/>
        <c:majorTickMark val="out"/>
        <c:minorTickMark val="none"/>
        <c:tickLblPos val="nextTo"/>
        <c:crossAx val="257021056"/>
        <c:crosses val="autoZero"/>
        <c:auto val="1"/>
        <c:lblAlgn val="ctr"/>
        <c:lblOffset val="100"/>
        <c:noMultiLvlLbl val="0"/>
      </c:catAx>
      <c:valAx>
        <c:axId val="2570210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69689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660066"/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4"/>
              <c:layout>
                <c:manualLayout>
                  <c:x val="1.9960079840319601E-2"/>
                  <c:y val="-3.0054297618933452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173502.3</c:v>
                </c:pt>
                <c:pt idx="1">
                  <c:v>177845.8</c:v>
                </c:pt>
                <c:pt idx="2">
                  <c:v>174313.2</c:v>
                </c:pt>
                <c:pt idx="3">
                  <c:v>174313.2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57062784"/>
        <c:axId val="257073920"/>
      </c:barChart>
      <c:catAx>
        <c:axId val="257062784"/>
        <c:scaling>
          <c:orientation val="minMax"/>
        </c:scaling>
        <c:delete val="0"/>
        <c:axPos val="b"/>
        <c:majorTickMark val="out"/>
        <c:minorTickMark val="none"/>
        <c:tickLblPos val="nextTo"/>
        <c:crossAx val="257073920"/>
        <c:crosses val="autoZero"/>
        <c:auto val="1"/>
        <c:lblAlgn val="ctr"/>
        <c:lblOffset val="100"/>
        <c:noMultiLvlLbl val="0"/>
      </c:catAx>
      <c:valAx>
        <c:axId val="257073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70627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.0">
                  <c:v>26641.3</c:v>
                </c:pt>
                <c:pt idx="1">
                  <c:v>27098.400000000001</c:v>
                </c:pt>
                <c:pt idx="2">
                  <c:v>26931.4</c:v>
                </c:pt>
                <c:pt idx="3">
                  <c:v>26931.4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57303680"/>
        <c:axId val="257310720"/>
      </c:barChart>
      <c:catAx>
        <c:axId val="257303680"/>
        <c:scaling>
          <c:orientation val="minMax"/>
        </c:scaling>
        <c:delete val="0"/>
        <c:axPos val="b"/>
        <c:majorTickMark val="out"/>
        <c:minorTickMark val="none"/>
        <c:tickLblPos val="nextTo"/>
        <c:crossAx val="257310720"/>
        <c:crosses val="autoZero"/>
        <c:auto val="1"/>
        <c:lblAlgn val="ctr"/>
        <c:lblOffset val="100"/>
        <c:noMultiLvlLbl val="0"/>
      </c:catAx>
      <c:valAx>
        <c:axId val="257310720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2573036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15399.2</c:v>
                </c:pt>
                <c:pt idx="1">
                  <c:v>12224.2</c:v>
                </c:pt>
                <c:pt idx="2">
                  <c:v>12191.2</c:v>
                </c:pt>
                <c:pt idx="3">
                  <c:v>12191.2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57707392"/>
        <c:axId val="257771776"/>
      </c:barChart>
      <c:catAx>
        <c:axId val="257707392"/>
        <c:scaling>
          <c:orientation val="minMax"/>
        </c:scaling>
        <c:delete val="0"/>
        <c:axPos val="b"/>
        <c:majorTickMark val="out"/>
        <c:minorTickMark val="none"/>
        <c:tickLblPos val="nextTo"/>
        <c:crossAx val="257771776"/>
        <c:crosses val="autoZero"/>
        <c:auto val="1"/>
        <c:lblAlgn val="ctr"/>
        <c:lblOffset val="100"/>
        <c:noMultiLvlLbl val="0"/>
      </c:catAx>
      <c:valAx>
        <c:axId val="2577717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77073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48520670801835"/>
          <c:y val="9.2553115035000896E-2"/>
          <c:w val="0.86288919197291358"/>
          <c:h val="0.733052890147505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  <a:shade val="67500"/>
                    <a:satMod val="115000"/>
                  </a:schemeClr>
                </a:gs>
                <a:gs pos="100000">
                  <a:schemeClr val="bg1">
                    <a:lumMod val="5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10716.3</c:v>
                </c:pt>
                <c:pt idx="1">
                  <c:v>9835.2000000000007</c:v>
                </c:pt>
                <c:pt idx="2">
                  <c:v>7807.2</c:v>
                </c:pt>
                <c:pt idx="3">
                  <c:v>7807.2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57815680"/>
        <c:axId val="257817216"/>
      </c:barChart>
      <c:catAx>
        <c:axId val="257815680"/>
        <c:scaling>
          <c:orientation val="minMax"/>
        </c:scaling>
        <c:delete val="0"/>
        <c:axPos val="b"/>
        <c:majorTickMark val="out"/>
        <c:minorTickMark val="none"/>
        <c:tickLblPos val="nextTo"/>
        <c:crossAx val="257817216"/>
        <c:crosses val="autoZero"/>
        <c:auto val="1"/>
        <c:lblAlgn val="ctr"/>
        <c:lblOffset val="100"/>
        <c:noMultiLvlLbl val="0"/>
      </c:catAx>
      <c:valAx>
        <c:axId val="257817216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2578156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4"/>
              <c:layout>
                <c:manualLayout>
                  <c:x val="2.3952095808383235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186029.6</c:v>
                </c:pt>
                <c:pt idx="1">
                  <c:v>134065.20000000001</c:v>
                </c:pt>
                <c:pt idx="2">
                  <c:v>80966.100000000006</c:v>
                </c:pt>
                <c:pt idx="3">
                  <c:v>80869.399999999994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57970560"/>
        <c:axId val="257971712"/>
      </c:barChart>
      <c:catAx>
        <c:axId val="257970560"/>
        <c:scaling>
          <c:orientation val="minMax"/>
        </c:scaling>
        <c:delete val="0"/>
        <c:axPos val="b"/>
        <c:majorTickMark val="out"/>
        <c:minorTickMark val="none"/>
        <c:tickLblPos val="nextTo"/>
        <c:crossAx val="257971712"/>
        <c:crosses val="autoZero"/>
        <c:auto val="1"/>
        <c:lblAlgn val="ctr"/>
        <c:lblOffset val="100"/>
        <c:noMultiLvlLbl val="0"/>
      </c:catAx>
      <c:valAx>
        <c:axId val="2579717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79705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011316037134621"/>
          <c:y val="6.2799395333062683E-2"/>
          <c:w val="0.76048405261145435"/>
          <c:h val="0.76285533633913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flip="none" rotWithShape="1">
              <a:gsLst>
                <a:gs pos="0">
                  <a:srgbClr val="1F497D">
                    <a:lumMod val="60000"/>
                    <a:lumOff val="40000"/>
                    <a:shade val="30000"/>
                    <a:satMod val="115000"/>
                  </a:srgbClr>
                </a:gs>
                <a:gs pos="50000">
                  <a:srgbClr val="1F497D">
                    <a:lumMod val="60000"/>
                    <a:lumOff val="40000"/>
                    <a:shade val="67500"/>
                    <a:satMod val="115000"/>
                  </a:srgbClr>
                </a:gs>
                <a:gs pos="100000">
                  <a:srgbClr val="1F497D">
                    <a:lumMod val="60000"/>
                    <a:lumOff val="40000"/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105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0.00</c:formatCode>
                <c:ptCount val="4"/>
                <c:pt idx="0">
                  <c:v>438</c:v>
                </c:pt>
                <c:pt idx="1">
                  <c:v>400</c:v>
                </c:pt>
                <c:pt idx="2">
                  <c:v>400</c:v>
                </c:pt>
                <c:pt idx="3">
                  <c:v>400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58025344"/>
        <c:axId val="258028288"/>
      </c:barChart>
      <c:catAx>
        <c:axId val="258025344"/>
        <c:scaling>
          <c:orientation val="minMax"/>
        </c:scaling>
        <c:delete val="0"/>
        <c:axPos val="b"/>
        <c:majorTickMark val="out"/>
        <c:minorTickMark val="none"/>
        <c:tickLblPos val="nextTo"/>
        <c:crossAx val="258028288"/>
        <c:crosses val="autoZero"/>
        <c:auto val="1"/>
        <c:lblAlgn val="ctr"/>
        <c:lblOffset val="100"/>
        <c:noMultiLvlLbl val="0"/>
      </c:catAx>
      <c:valAx>
        <c:axId val="258028288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2580253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105580.5</c:v>
                </c:pt>
                <c:pt idx="1">
                  <c:v>97945.3</c:v>
                </c:pt>
                <c:pt idx="2">
                  <c:v>91287.3</c:v>
                </c:pt>
                <c:pt idx="3">
                  <c:v>96417.7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57911040"/>
        <c:axId val="258049152"/>
      </c:barChart>
      <c:catAx>
        <c:axId val="257911040"/>
        <c:scaling>
          <c:orientation val="minMax"/>
        </c:scaling>
        <c:delete val="0"/>
        <c:axPos val="b"/>
        <c:majorTickMark val="out"/>
        <c:minorTickMark val="none"/>
        <c:tickLblPos val="nextTo"/>
        <c:crossAx val="258049152"/>
        <c:crosses val="autoZero"/>
        <c:auto val="1"/>
        <c:lblAlgn val="ctr"/>
        <c:lblOffset val="100"/>
        <c:noMultiLvlLbl val="0"/>
      </c:catAx>
      <c:valAx>
        <c:axId val="2580491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79110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flip="none" rotWithShape="1">
              <a:gsLst>
                <a:gs pos="0">
                  <a:srgbClr val="C0504D">
                    <a:lumMod val="75000"/>
                    <a:shade val="30000"/>
                    <a:satMod val="115000"/>
                  </a:srgbClr>
                </a:gs>
                <a:gs pos="50000">
                  <a:srgbClr val="C0504D">
                    <a:lumMod val="75000"/>
                    <a:shade val="67500"/>
                    <a:satMod val="115000"/>
                  </a:srgbClr>
                </a:gs>
                <a:gs pos="100000">
                  <a:srgbClr val="C0504D">
                    <a:lumMod val="75000"/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105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6275.5</c:v>
                </c:pt>
                <c:pt idx="1">
                  <c:v>2000</c:v>
                </c:pt>
                <c:pt idx="2">
                  <c:v>2000</c:v>
                </c:pt>
                <c:pt idx="3">
                  <c:v>2000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58112512"/>
        <c:axId val="258250624"/>
      </c:barChart>
      <c:catAx>
        <c:axId val="258112512"/>
        <c:scaling>
          <c:orientation val="minMax"/>
        </c:scaling>
        <c:delete val="0"/>
        <c:axPos val="b"/>
        <c:majorTickMark val="out"/>
        <c:minorTickMark val="none"/>
        <c:tickLblPos val="nextTo"/>
        <c:crossAx val="258250624"/>
        <c:crosses val="autoZero"/>
        <c:auto val="1"/>
        <c:lblAlgn val="ctr"/>
        <c:lblOffset val="100"/>
        <c:noMultiLvlLbl val="0"/>
      </c:catAx>
      <c:valAx>
        <c:axId val="258250624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2581125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</c:spPr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rgbClr val="FF9933"/>
              </a:solidFill>
            </c:spPr>
          </c:dPt>
          <c:dLbls>
            <c:dLbl>
              <c:idx val="0"/>
              <c:layout>
                <c:manualLayout>
                  <c:x val="2.8073001451733415E-2"/>
                  <c:y val="1.27187055083767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8F-4831-8360-10A5E5EEFE0D}"/>
                </c:ext>
              </c:extLst>
            </c:dLbl>
            <c:dLbl>
              <c:idx val="2"/>
              <c:layout>
                <c:manualLayout>
                  <c:x val="-1.3530098609915537E-2"/>
                  <c:y val="6.37566844114404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Субвенции</c:v>
                </c:pt>
                <c:pt idx="1">
                  <c:v>Дотации</c:v>
                </c:pt>
                <c:pt idx="2">
                  <c:v>Субсидии</c:v>
                </c:pt>
                <c:pt idx="3">
                  <c:v>ИМБТ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0.4</c:v>
                </c:pt>
                <c:pt idx="1">
                  <c:v>0.2</c:v>
                </c:pt>
                <c:pt idx="2">
                  <c:v>0.33</c:v>
                </c:pt>
                <c:pt idx="3">
                  <c:v>7.0000000000000007E-2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F8F-4831-8360-10A5E5EEFE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9595036932015869E-3"/>
                  <c:y val="-2.9392555398023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24236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1554540625217455E-2"/>
                  <c:y val="-2.64532998582214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27402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7433051704822214E-2"/>
                  <c:y val="-1.4696277699011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25218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5473548011620627E-2"/>
                  <c:y val="-2.05747887786166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20334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3514044318419112E-2"/>
                  <c:y val="-1.4696277699011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15450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7230570170830146E-2"/>
                  <c:y val="-2.6453299858221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Лист1!$G$2</c:f>
              <c:numCache>
                <c:formatCode>General</c:formatCode>
                <c:ptCount val="1"/>
                <c:pt idx="0">
                  <c:v>11565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9392555398023802E-2"/>
                  <c:y val="-2.35140443184190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Лист1!$H$2</c:f>
              <c:numCache>
                <c:formatCode>General</c:formatCode>
                <c:ptCount val="1"/>
                <c:pt idx="0">
                  <c:v>7710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5473548011620627E-2"/>
                  <c:y val="-2.05747887786166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Лист1!$I$2</c:f>
              <c:numCache>
                <c:formatCode>General</c:formatCode>
                <c:ptCount val="1"/>
                <c:pt idx="0">
                  <c:v>3855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269755904"/>
        <c:axId val="269757440"/>
        <c:axId val="0"/>
      </c:bar3DChart>
      <c:catAx>
        <c:axId val="269755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69757440"/>
        <c:crosses val="autoZero"/>
        <c:auto val="1"/>
        <c:lblAlgn val="ctr"/>
        <c:lblOffset val="100"/>
        <c:noMultiLvlLbl val="0"/>
      </c:catAx>
      <c:valAx>
        <c:axId val="2697574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6975590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</c:spPr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rgbClr val="FF9933"/>
              </a:solidFill>
            </c:spPr>
          </c:dPt>
          <c:dLbls>
            <c:dLbl>
              <c:idx val="0"/>
              <c:layout>
                <c:manualLayout>
                  <c:x val="7.8834181864589174E-3"/>
                  <c:y val="5.649184904048956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7F8-4397-B1B8-37C32DCE2E91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0.10354630818173804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Субвенции</c:v>
                </c:pt>
                <c:pt idx="1">
                  <c:v>Дотации</c:v>
                </c:pt>
                <c:pt idx="2">
                  <c:v>Субсидии</c:v>
                </c:pt>
                <c:pt idx="3">
                  <c:v>ИМБТ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0.45</c:v>
                </c:pt>
                <c:pt idx="1">
                  <c:v>0.23</c:v>
                </c:pt>
                <c:pt idx="2">
                  <c:v>0.28999999999999998</c:v>
                </c:pt>
                <c:pt idx="3">
                  <c:v>0.03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7F8-4397-B1B8-37C32DCE2E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05651911295194"/>
          <c:y val="6.7810002044159143E-2"/>
          <c:w val="0.62367099130896275"/>
          <c:h val="0.7713949793327545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1.291291049885944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3437796726223118E-3"/>
                  <c:y val="5.34680046855578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113182493956741E-3"/>
                  <c:y val="1.96332986343332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758408582788321E-4"/>
                  <c:y val="-1.51493342642950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6589478442781036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824 641,4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2021 год           (факт)</c:v>
                </c:pt>
                <c:pt idx="1">
                  <c:v>2022 год             (оценка)</c:v>
                </c:pt>
                <c:pt idx="2">
                  <c:v>2023 год           (прогноз)</c:v>
                </c:pt>
                <c:pt idx="3">
                  <c:v>2024 год          (прогноз)</c:v>
                </c:pt>
                <c:pt idx="4">
                  <c:v>2025 год             (прогноз)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851275</c:v>
                </c:pt>
                <c:pt idx="1">
                  <c:v>1074609.2</c:v>
                </c:pt>
                <c:pt idx="2">
                  <c:v>950116</c:v>
                </c:pt>
                <c:pt idx="3">
                  <c:v>839839.8</c:v>
                </c:pt>
                <c:pt idx="4">
                  <c:v>848616.8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</c:spPr>
          <c:invertIfNegative val="0"/>
          <c:dLbls>
            <c:dLbl>
              <c:idx val="0"/>
              <c:layout>
                <c:manualLayout>
                  <c:x val="6.3267232345853713E-2"/>
                  <c:y val="-4.4557333271834833E-3"/>
                </c:manualLayout>
              </c:layout>
              <c:spPr/>
              <c:txPr>
                <a:bodyPr/>
                <a:lstStyle/>
                <a:p>
                  <a:pPr>
                    <a:defRPr sz="9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3214861940736805E-2"/>
                  <c:y val="5.9404476091487934E-4"/>
                </c:manualLayout>
              </c:layout>
              <c:spPr/>
              <c:txPr>
                <a:bodyPr/>
                <a:lstStyle/>
                <a:p>
                  <a:pPr>
                    <a:defRPr sz="9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4586769022775894E-2"/>
                  <c:y val="5.9404476091487934E-4"/>
                </c:manualLayout>
              </c:layout>
              <c:spPr/>
              <c:txPr>
                <a:bodyPr/>
                <a:lstStyle/>
                <a:p>
                  <a:pPr>
                    <a:defRPr sz="9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7745197527454865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9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0721680732987083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9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2021 год           (факт)</c:v>
                </c:pt>
                <c:pt idx="1">
                  <c:v>2022 год             (оценка)</c:v>
                </c:pt>
                <c:pt idx="2">
                  <c:v>2023 год           (прогноз)</c:v>
                </c:pt>
                <c:pt idx="3">
                  <c:v>2024 год          (прогноз)</c:v>
                </c:pt>
                <c:pt idx="4">
                  <c:v>2025 год             (прогноз)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11869</c:v>
                </c:pt>
                <c:pt idx="1">
                  <c:v>10604</c:v>
                </c:pt>
                <c:pt idx="2">
                  <c:v>7004.1</c:v>
                </c:pt>
                <c:pt idx="3">
                  <c:v>6837</c:v>
                </c:pt>
                <c:pt idx="4">
                  <c:v>6847.2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8382839719607061E-4"/>
                  <c:y val="-1.09906233175691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382839719607061E-4"/>
                  <c:y val="-1.60404014056676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1077047623731843E-3"/>
                  <c:y val="-1.06936009371115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3437796726223118E-3"/>
                  <c:y val="-1.60407990259893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1603116027283211E-3"/>
                  <c:y val="-2.13872018742235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2021 год           (факт)</c:v>
                </c:pt>
                <c:pt idx="1">
                  <c:v>2022 год             (оценка)</c:v>
                </c:pt>
                <c:pt idx="2">
                  <c:v>2023 год           (прогноз)</c:v>
                </c:pt>
                <c:pt idx="3">
                  <c:v>2024 год          (прогноз)</c:v>
                </c:pt>
                <c:pt idx="4">
                  <c:v>2025 год             (прогноз)</c:v>
                </c:pt>
              </c:strCache>
            </c:str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206174</c:v>
                </c:pt>
                <c:pt idx="1">
                  <c:v>219655.6</c:v>
                </c:pt>
                <c:pt idx="2">
                  <c:v>227236.4</c:v>
                </c:pt>
                <c:pt idx="3">
                  <c:v>244536.3</c:v>
                </c:pt>
                <c:pt idx="4">
                  <c:v>254529.9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256510208"/>
        <c:axId val="256524288"/>
      </c:barChart>
      <c:catAx>
        <c:axId val="25651020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05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56524288"/>
        <c:crosses val="autoZero"/>
        <c:auto val="1"/>
        <c:lblAlgn val="ctr"/>
        <c:lblOffset val="100"/>
        <c:noMultiLvlLbl val="0"/>
      </c:catAx>
      <c:valAx>
        <c:axId val="256524288"/>
        <c:scaling>
          <c:orientation val="minMax"/>
          <c:max val="1300000"/>
          <c:min val="0"/>
        </c:scaling>
        <c:delete val="0"/>
        <c:axPos val="l"/>
        <c:majorGridlines>
          <c:spPr>
            <a:ln>
              <a:solidFill>
                <a:schemeClr val="accent1"/>
              </a:solidFill>
            </a:ln>
          </c:spPr>
        </c:majorGridlines>
        <c:numFmt formatCode="#,##0.0" sourceLinked="1"/>
        <c:majorTickMark val="out"/>
        <c:minorTickMark val="none"/>
        <c:tickLblPos val="nextTo"/>
        <c:spPr>
          <a:ln>
            <a:prstDash val="solid"/>
          </a:ln>
        </c:spPr>
        <c:txPr>
          <a:bodyPr/>
          <a:lstStyle/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565102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802002928336155"/>
          <c:y val="0.19429398933264241"/>
          <c:w val="0.22076702787311289"/>
          <c:h val="0.22831332977596547"/>
        </c:manualLayout>
      </c:layout>
      <c:overlay val="0"/>
      <c:txPr>
        <a:bodyPr/>
        <a:lstStyle/>
        <a:p>
          <a:pPr>
            <a:defRPr sz="11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336322261516764E-2"/>
          <c:y val="7.6790858459765701E-2"/>
          <c:w val="0.64960195805149057"/>
          <c:h val="0.7200187247935471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gradFill flip="none" rotWithShape="1">
              <a:gsLst>
                <a:gs pos="0">
                  <a:srgbClr val="33CCFF">
                    <a:tint val="66000"/>
                    <a:satMod val="160000"/>
                  </a:srgbClr>
                </a:gs>
                <a:gs pos="50000">
                  <a:srgbClr val="33CCFF">
                    <a:tint val="44500"/>
                    <a:satMod val="160000"/>
                  </a:srgbClr>
                </a:gs>
                <a:gs pos="100000">
                  <a:srgbClr val="33CCFF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9.165736360464280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165736360464280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6381136337200974E-3"/>
                  <c:y val="-6.09756097560984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69335908720814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222098181395216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2021 год (ф)</c:v>
                </c:pt>
                <c:pt idx="1">
                  <c:v>2022 год (оц.)</c:v>
                </c:pt>
                <c:pt idx="2">
                  <c:v>2023 год (пр.)</c:v>
                </c:pt>
                <c:pt idx="3">
                  <c:v>2024 год (пр.)</c:v>
                </c:pt>
                <c:pt idx="4">
                  <c:v>2025 год (пр.)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0.79609152749696532</c:v>
                </c:pt>
                <c:pt idx="1">
                  <c:v>0.82353812122720682</c:v>
                </c:pt>
                <c:pt idx="2">
                  <c:v>0.80222129063335235</c:v>
                </c:pt>
                <c:pt idx="3">
                  <c:v>0.76963867094337479</c:v>
                </c:pt>
                <c:pt idx="4">
                  <c:v>0.76452384107696458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</c:spPr>
          <c:invertIfNegative val="0"/>
          <c:dLbls>
            <c:dLbl>
              <c:idx val="0"/>
              <c:layout>
                <c:manualLayout>
                  <c:x val="6.0713260704332001E-2"/>
                  <c:y val="6.09762130519031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6627987984593323E-2"/>
                  <c:y val="-6.09803355732367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513953952023643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3651091055879336E-2"/>
                  <c:y val="-6.9596405161397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5139539520236434E-2"/>
                  <c:y val="-1.21956548625139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2021 год (ф)</c:v>
                </c:pt>
                <c:pt idx="1">
                  <c:v>2022 год (оц.)</c:v>
                </c:pt>
                <c:pt idx="2">
                  <c:v>2023 год (пр.)</c:v>
                </c:pt>
                <c:pt idx="3">
                  <c:v>2024 год (пр.)</c:v>
                </c:pt>
                <c:pt idx="4">
                  <c:v>2025 год (пр.)</c:v>
                </c:pt>
              </c:strCache>
            </c:strRef>
          </c:cat>
          <c:val>
            <c:numRef>
              <c:f>Лист1!$C$2:$C$6</c:f>
              <c:numCache>
                <c:formatCode>0.0%</c:formatCode>
                <c:ptCount val="5"/>
                <c:pt idx="0">
                  <c:v>1.1099598061568215E-2</c:v>
                </c:pt>
                <c:pt idx="1">
                  <c:v>8.1264875058703213E-3</c:v>
                </c:pt>
                <c:pt idx="2">
                  <c:v>5.9138443534526982E-3</c:v>
                </c:pt>
                <c:pt idx="3">
                  <c:v>6.265503960683756E-3</c:v>
                </c:pt>
                <c:pt idx="4">
                  <c:v>6.1686825486158081E-3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3748604540696169E-2"/>
                  <c:y val="-1.2195121951219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276227267440191E-2"/>
                  <c:y val="-1.82926829268292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693359087208141E-2"/>
                  <c:y val="-1.82926829268292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1657363604642807E-3"/>
                  <c:y val="-1.2195121951219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3748604540696169E-2"/>
                  <c:y val="-1.2195121951219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2021 год (ф)</c:v>
                </c:pt>
                <c:pt idx="1">
                  <c:v>2022 год (оц.)</c:v>
                </c:pt>
                <c:pt idx="2">
                  <c:v>2023 год (пр.)</c:v>
                </c:pt>
                <c:pt idx="3">
                  <c:v>2024 год (пр.)</c:v>
                </c:pt>
                <c:pt idx="4">
                  <c:v>2025 год (пр.)</c:v>
                </c:pt>
              </c:strCache>
            </c:strRef>
          </c:cat>
          <c:val>
            <c:numRef>
              <c:f>Лист1!$D$2:$D$6</c:f>
              <c:numCache>
                <c:formatCode>0.0%</c:formatCode>
                <c:ptCount val="5"/>
                <c:pt idx="0">
                  <c:v>0.19280887444146644</c:v>
                </c:pt>
                <c:pt idx="1">
                  <c:v>0.16833539126692276</c:v>
                </c:pt>
                <c:pt idx="2">
                  <c:v>0.19186486501319491</c:v>
                </c:pt>
                <c:pt idx="3">
                  <c:v>0.22409582509594136</c:v>
                </c:pt>
                <c:pt idx="4">
                  <c:v>0.22930747637441973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256765312"/>
        <c:axId val="256586880"/>
      </c:barChart>
      <c:catAx>
        <c:axId val="25676531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1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56586880"/>
        <c:crosses val="autoZero"/>
        <c:auto val="1"/>
        <c:lblAlgn val="ctr"/>
        <c:lblOffset val="100"/>
        <c:noMultiLvlLbl val="0"/>
      </c:catAx>
      <c:valAx>
        <c:axId val="256586880"/>
        <c:scaling>
          <c:orientation val="minMax"/>
        </c:scaling>
        <c:delete val="0"/>
        <c:axPos val="l"/>
        <c:majorGridlines>
          <c:spPr>
            <a:ln>
              <a:solidFill>
                <a:schemeClr val="accent1"/>
              </a:solidFill>
            </a:ln>
          </c:spPr>
        </c:majorGridlines>
        <c:numFmt formatCode="0%" sourceLinked="1"/>
        <c:majorTickMark val="out"/>
        <c:minorTickMark val="in"/>
        <c:tickLblPos val="nextTo"/>
        <c:spPr>
          <a:ln>
            <a:prstDash val="solid"/>
          </a:ln>
        </c:spPr>
        <c:txPr>
          <a:bodyPr/>
          <a:lstStyle/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567653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налоговых доходов на 202</a:t>
            </a:r>
            <a:r>
              <a:rPr lang="en-US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год</a:t>
            </a:r>
          </a:p>
        </c:rich>
      </c:tx>
      <c:layout>
        <c:manualLayout>
          <c:xMode val="edge"/>
          <c:yMode val="edge"/>
          <c:x val="0.14757364408274393"/>
          <c:y val="4.3145695769428359E-2"/>
        </c:manualLayout>
      </c:layout>
      <c:overlay val="1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3132251747268397E-3"/>
          <c:y val="2.5463196770663193E-2"/>
          <c:w val="0.97980277882069555"/>
          <c:h val="0.9745368728849664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*</c:v>
                </c:pt>
              </c:strCache>
            </c:strRef>
          </c:tx>
          <c:explosion val="25"/>
          <c:dPt>
            <c:idx val="0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c:spPr>
          </c:dPt>
          <c:dPt>
            <c:idx val="2"/>
            <c:bubble3D val="0"/>
            <c:spPr>
              <a:solidFill>
                <a:srgbClr val="FFC000"/>
              </a:solidFill>
              <a:ln>
                <a:noFill/>
              </a:ln>
            </c:spPr>
          </c:dPt>
          <c:dPt>
            <c:idx val="3"/>
            <c:bubble3D val="0"/>
            <c:spPr>
              <a:solidFill>
                <a:srgbClr val="7030A0"/>
              </a:solidFill>
            </c:spPr>
          </c:dPt>
          <c:dLbls>
            <c:dLbl>
              <c:idx val="0"/>
              <c:layout>
                <c:manualLayout>
                  <c:x val="0.1271240985532969"/>
                  <c:y val="-5.54852551423950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8670005593518802E-2"/>
                  <c:y val="5.9472630437224655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5670577833684406E-2"/>
                  <c:y val="-7.95424278606371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9631253077079722E-2"/>
                  <c:y val="-3.08300647438955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9.5993372734448745E-2"/>
                  <c:y val="-0.114602678002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НАЛОГИ НА ПРИБЫЛЬ, ДОХОДЫ (НДФЛ)</c:v>
                </c:pt>
                <c:pt idx="1">
                  <c:v>НАЛОГИ НА ТОВАРЫ (РАБОТЫ, УСЛУГИ), РЕАЛИЗУЕМЫЕ НА ТЕРРИТОРИИ РОССИЙСКОЙ ФЕДЕРАЦИИ (АКЦИЗЫ)</c:v>
                </c:pt>
                <c:pt idx="2">
                  <c:v>НАЛОГИ НА СОВОКУПНЫЙ ДОХОД</c:v>
                </c:pt>
                <c:pt idx="3">
                  <c:v>ГОСУДАРСТВЕННАЯ ПОШЛИНА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0.83953539133695132</c:v>
                </c:pt>
                <c:pt idx="1">
                  <c:v>8.1273950828300398E-2</c:v>
                </c:pt>
                <c:pt idx="2">
                  <c:v>7.2783233672070138E-2</c:v>
                </c:pt>
                <c:pt idx="3">
                  <c:v>6.4074241626781627E-3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>
        <c:manualLayout>
          <c:xMode val="edge"/>
          <c:yMode val="edge"/>
          <c:x val="9.9605898959955322E-2"/>
          <c:y val="0.70830940756246774"/>
          <c:w val="0.75346791717468065"/>
          <c:h val="0.25616345370621774"/>
        </c:manualLayout>
      </c:layout>
      <c:overlay val="0"/>
      <c:txPr>
        <a:bodyPr/>
        <a:lstStyle/>
        <a:p>
          <a:pPr>
            <a:defRPr sz="7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title>
      <c:tx>
        <c:rich>
          <a:bodyPr/>
          <a:lstStyle/>
          <a:p>
            <a:pPr>
              <a:defRPr sz="105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defRPr>
            </a:pPr>
            <a:r>
              <a:rPr lang="ru-RU" sz="1050" b="1" baseline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Налог на прибыль, доходы (НДФЛ), </a:t>
            </a:r>
          </a:p>
          <a:p>
            <a:pPr>
              <a:defRPr sz="105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defRPr>
            </a:pPr>
            <a:r>
              <a:rPr lang="ru-RU" sz="1050" b="1" baseline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1050" b="1" baseline="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gradFill flip="none" rotWithShape="1">
              <a:gsLst>
                <a:gs pos="0">
                  <a:srgbClr val="4BACC6">
                    <a:lumMod val="60000"/>
                    <a:lumOff val="40000"/>
                    <a:shade val="30000"/>
                    <a:satMod val="115000"/>
                  </a:srgbClr>
                </a:gs>
                <a:gs pos="50000">
                  <a:srgbClr val="4BACC6">
                    <a:lumMod val="60000"/>
                    <a:lumOff val="40000"/>
                    <a:shade val="67500"/>
                    <a:satMod val="115000"/>
                  </a:srgbClr>
                </a:gs>
                <a:gs pos="100000">
                  <a:srgbClr val="4BACC6">
                    <a:lumMod val="60000"/>
                    <a:lumOff val="40000"/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c:spPr>
          <c:invertIfNegative val="0"/>
          <c:dLbls>
            <c:numFmt formatCode="#,##0.00" sourceLinked="0"/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2021 год (факт)</c:v>
                </c:pt>
                <c:pt idx="1">
                  <c:v>2022 год (оценка)</c:v>
                </c:pt>
                <c:pt idx="2">
                  <c:v>2023 год </c:v>
                </c:pt>
                <c:pt idx="3">
                  <c:v>2024 год </c:v>
                </c:pt>
                <c:pt idx="4">
                  <c:v>2025 год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177661</c:v>
                </c:pt>
                <c:pt idx="1">
                  <c:v>187329</c:v>
                </c:pt>
                <c:pt idx="2">
                  <c:v>190773</c:v>
                </c:pt>
                <c:pt idx="3">
                  <c:v>194203</c:v>
                </c:pt>
                <c:pt idx="4">
                  <c:v>198663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57118976"/>
        <c:axId val="257120512"/>
        <c:axId val="0"/>
      </c:bar3DChart>
      <c:catAx>
        <c:axId val="25711897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57120512"/>
        <c:crosses val="autoZero"/>
        <c:auto val="1"/>
        <c:lblAlgn val="ctr"/>
        <c:lblOffset val="100"/>
        <c:noMultiLvlLbl val="0"/>
      </c:catAx>
      <c:valAx>
        <c:axId val="257120512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2571189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title>
      <c:tx>
        <c:rich>
          <a:bodyPr/>
          <a:lstStyle/>
          <a:p>
            <a:pPr>
              <a:defRPr sz="105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defRPr>
            </a:pPr>
            <a:r>
              <a:rPr lang="ru-RU" sz="1050" b="1" i="0" u="none" strike="noStrike" baseline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Налоги на товары (работы, услуги), реализуемые на территории российской федерации (акцизы), тыс.руб.</a:t>
            </a:r>
            <a:endParaRPr lang="ru-RU" sz="105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c:spPr>
          <c:invertIfNegative val="0"/>
          <c:dLbls>
            <c:numFmt formatCode="#,##0.00" sourceLinked="0"/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2021 год (факт)</c:v>
                </c:pt>
                <c:pt idx="1">
                  <c:v>2022 год (оценка)</c:v>
                </c:pt>
                <c:pt idx="2">
                  <c:v>2023 год </c:v>
                </c:pt>
                <c:pt idx="3">
                  <c:v>2024 год </c:v>
                </c:pt>
                <c:pt idx="4">
                  <c:v>2025 год </c:v>
                </c:pt>
              </c:strCache>
            </c:strRef>
          </c:cat>
          <c:val>
            <c:numRef>
              <c:f>Лист1!$B$2:$B$6</c:f>
              <c:numCache>
                <c:formatCode>0.00</c:formatCode>
                <c:ptCount val="5"/>
                <c:pt idx="0">
                  <c:v>19388.5</c:v>
                </c:pt>
                <c:pt idx="1">
                  <c:v>22065.7</c:v>
                </c:pt>
                <c:pt idx="2">
                  <c:v>18468.400000000001</c:v>
                </c:pt>
                <c:pt idx="3">
                  <c:v>19344.3</c:v>
                </c:pt>
                <c:pt idx="4">
                  <c:v>20680.900000000001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57471616"/>
        <c:axId val="257474560"/>
        <c:axId val="0"/>
      </c:bar3DChart>
      <c:catAx>
        <c:axId val="25747161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57474560"/>
        <c:crosses val="autoZero"/>
        <c:auto val="1"/>
        <c:lblAlgn val="ctr"/>
        <c:lblOffset val="100"/>
        <c:noMultiLvlLbl val="0"/>
      </c:catAx>
      <c:valAx>
        <c:axId val="257474560"/>
        <c:scaling>
          <c:orientation val="minMax"/>
        </c:scaling>
        <c:delete val="1"/>
        <c:axPos val="l"/>
        <c:numFmt formatCode="0.00" sourceLinked="1"/>
        <c:majorTickMark val="out"/>
        <c:minorTickMark val="none"/>
        <c:tickLblPos val="none"/>
        <c:crossAx val="2574716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D1E28E-B71F-4A0B-A2E2-7EA247FB1B26}" type="doc">
      <dgm:prSet loTypeId="urn:microsoft.com/office/officeart/2005/8/layout/vList4#1" loCatId="list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2FF4058C-B69C-4D57-AED7-C963987D1140}">
      <dgm:prSet phldrT="[Текст]" custT="1"/>
      <dgm:spPr/>
      <dgm:t>
        <a:bodyPr/>
        <a:lstStyle/>
        <a:p>
          <a:pPr algn="l"/>
          <a:r>
            <a:rPr lang="ru-RU" sz="2000" b="1" baseline="0" dirty="0" smtClean="0">
              <a:latin typeface="Times New Roman" pitchFamily="18" charset="0"/>
              <a:cs typeface="Times New Roman" pitchFamily="18" charset="0"/>
            </a:rPr>
            <a:t>Цель бюджетной и налоговой политики</a:t>
          </a:r>
          <a:endParaRPr lang="ru-RU" sz="2000" b="1" baseline="0" dirty="0">
            <a:latin typeface="Times New Roman" pitchFamily="18" charset="0"/>
            <a:cs typeface="Times New Roman" pitchFamily="18" charset="0"/>
          </a:endParaRPr>
        </a:p>
      </dgm:t>
    </dgm:pt>
    <dgm:pt modelId="{02222007-7A3E-4E76-8707-EC7D07A44CE8}" type="parTrans" cxnId="{0A1FFD0A-1707-4619-866A-C017CFA6F6B3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FDFF7FC2-8386-42AA-8EAA-D0CEF7463E6E}" type="sibTrans" cxnId="{0A1FFD0A-1707-4619-866A-C017CFA6F6B3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E70BD6C8-6EBD-4668-86EB-928CFC1A1262}">
      <dgm:prSet phldrT="[Текст]" custT="1"/>
      <dgm:spPr/>
      <dgm:t>
        <a:bodyPr/>
        <a:lstStyle/>
        <a:p>
          <a:pPr algn="just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сохранение бюджетной устойчивости, получение необходимого объема доходов бюджета МР «Усть-Цилемский» и обеспечение сбалансированности бюджета</a:t>
          </a:r>
          <a:endParaRPr lang="ru-RU" sz="1600" baseline="0" dirty="0">
            <a:latin typeface="Times New Roman" pitchFamily="18" charset="0"/>
            <a:cs typeface="Times New Roman" pitchFamily="18" charset="0"/>
          </a:endParaRPr>
        </a:p>
      </dgm:t>
    </dgm:pt>
    <dgm:pt modelId="{37B3C6CF-5F4F-4241-95B7-E270B52548AB}" type="parTrans" cxnId="{D4F1F398-A99B-4BEF-AC4F-63D9CF5F8D5A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83531A13-0665-415B-BE3B-29EF898CFCDD}" type="sibTrans" cxnId="{D4F1F398-A99B-4BEF-AC4F-63D9CF5F8D5A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6A093DCC-4C0D-48E0-9593-793587683E4F}">
      <dgm:prSet phldrT="[Текст]" custT="1"/>
      <dgm:spPr/>
      <dgm:t>
        <a:bodyPr/>
        <a:lstStyle/>
        <a:p>
          <a:pPr algn="l"/>
          <a:r>
            <a:rPr lang="ru-RU" sz="2000" b="1" baseline="0" dirty="0" smtClean="0">
              <a:latin typeface="Times New Roman" pitchFamily="18" charset="0"/>
              <a:cs typeface="Times New Roman" pitchFamily="18" charset="0"/>
            </a:rPr>
            <a:t>Задачи бюджетной политики</a:t>
          </a:r>
          <a:endParaRPr lang="ru-RU" sz="2000" b="1" baseline="0" dirty="0">
            <a:latin typeface="Times New Roman" pitchFamily="18" charset="0"/>
            <a:cs typeface="Times New Roman" pitchFamily="18" charset="0"/>
          </a:endParaRPr>
        </a:p>
      </dgm:t>
    </dgm:pt>
    <dgm:pt modelId="{83478E25-0374-400F-B764-353B3C7735E9}" type="parTrans" cxnId="{B05EEE12-0F3F-4DF9-A76B-BAF7EB73AA29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095B3FFE-753A-4416-B639-2986B183DDC0}" type="sibTrans" cxnId="{B05EEE12-0F3F-4DF9-A76B-BAF7EB73AA29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7EE75BBC-CE52-4A4D-881F-42A05A93015A}">
      <dgm:prSet phldrT="[Текст]" custT="1"/>
      <dgm:spPr/>
      <dgm:t>
        <a:bodyPr/>
        <a:lstStyle/>
        <a:p>
          <a:pPr algn="just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Обеспечение роста налоговых и неналоговых доходов бюджета муниципального района «Усть-Цилемский»</a:t>
          </a:r>
          <a:endParaRPr lang="ru-RU" sz="1600" baseline="0" dirty="0">
            <a:latin typeface="Times New Roman" pitchFamily="18" charset="0"/>
            <a:cs typeface="Times New Roman" pitchFamily="18" charset="0"/>
          </a:endParaRPr>
        </a:p>
      </dgm:t>
    </dgm:pt>
    <dgm:pt modelId="{CB2B9DA4-6680-46F8-B9F8-36DE32704970}" type="parTrans" cxnId="{99659F73-B953-4D05-AD2C-DF2C01974670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3939E57C-2446-4CB5-BC54-5415BC3C692C}" type="sibTrans" cxnId="{99659F73-B953-4D05-AD2C-DF2C01974670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2BD820AE-4242-4B8D-89F0-D8AADA7B9984}">
      <dgm:prSet phldrT="[Текст]" custT="1"/>
      <dgm:spPr/>
      <dgm:t>
        <a:bodyPr/>
        <a:lstStyle/>
        <a:p>
          <a:pPr algn="just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Совершенствование системы управления финансами муниципального района «Усть-Цилемский»</a:t>
          </a:r>
          <a:endParaRPr lang="ru-RU" sz="1600" baseline="0" dirty="0">
            <a:latin typeface="Times New Roman" pitchFamily="18" charset="0"/>
            <a:cs typeface="Times New Roman" pitchFamily="18" charset="0"/>
          </a:endParaRPr>
        </a:p>
      </dgm:t>
    </dgm:pt>
    <dgm:pt modelId="{015AE36A-770E-4B76-8904-A9B4C3647927}" type="sibTrans" cxnId="{87E077C3-8498-47E9-9BD5-14280034B9FF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7044C26F-ADB8-48E0-80BD-6A2F6A825916}" type="parTrans" cxnId="{87E077C3-8498-47E9-9BD5-14280034B9FF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A9243DAB-21A8-4423-9B42-B0E3B3036449}">
      <dgm:prSet phldrT="[Текст]" custT="1"/>
      <dgm:spPr/>
      <dgm:t>
        <a:bodyPr/>
        <a:lstStyle/>
        <a:p>
          <a:pPr algn="just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Сдерживание роста расходов бюджета, не обеспеченного увеличением доходов и (или) оптимизацией расходов;</a:t>
          </a:r>
          <a:endParaRPr lang="ru-RU" sz="1600" baseline="0" dirty="0">
            <a:latin typeface="Times New Roman" pitchFamily="18" charset="0"/>
            <a:cs typeface="Times New Roman" pitchFamily="18" charset="0"/>
          </a:endParaRPr>
        </a:p>
      </dgm:t>
    </dgm:pt>
    <dgm:pt modelId="{E1D46ACF-2B54-4EF5-AEAA-4F376C299B1A}" type="sibTrans" cxnId="{D544DFF6-4AB6-4548-9864-0C980CA9BBA1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00A475DA-56EA-46F9-A3B0-B20F92DD999D}" type="parTrans" cxnId="{D544DFF6-4AB6-4548-9864-0C980CA9BBA1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91AA7AE9-E223-4C3F-8737-5A23DDD4CAB7}">
      <dgm:prSet phldrT="[Текст]" custT="1"/>
      <dgm:spPr/>
      <dgm:t>
        <a:bodyPr/>
        <a:lstStyle/>
        <a:p>
          <a:pPr algn="just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сохранение условий для постоянного роста экономики района, поддержка предпринимательской и инвестиционной активности</a:t>
          </a:r>
          <a:endParaRPr lang="ru-RU" sz="1600" baseline="0" dirty="0">
            <a:latin typeface="Times New Roman" pitchFamily="18" charset="0"/>
            <a:cs typeface="Times New Roman" pitchFamily="18" charset="0"/>
          </a:endParaRPr>
        </a:p>
      </dgm:t>
    </dgm:pt>
    <dgm:pt modelId="{F2A49A03-F967-4F1E-AE48-8DDC68B53811}" type="parTrans" cxnId="{8C42F425-457F-4BB5-A9C6-82CCEAAB669A}">
      <dgm:prSet/>
      <dgm:spPr/>
    </dgm:pt>
    <dgm:pt modelId="{681EBF1E-2152-40ED-B4ED-E933B2FD06E2}" type="sibTrans" cxnId="{8C42F425-457F-4BB5-A9C6-82CCEAAB669A}">
      <dgm:prSet/>
      <dgm:spPr/>
    </dgm:pt>
    <dgm:pt modelId="{E0EF9B0C-34B4-47A6-9FBC-366107DA0CDC}" type="pres">
      <dgm:prSet presAssocID="{90D1E28E-B71F-4A0B-A2E2-7EA247FB1B2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8431914-BA4E-49C7-B370-3D4470F615F2}" type="pres">
      <dgm:prSet presAssocID="{2FF4058C-B69C-4D57-AED7-C963987D1140}" presName="comp" presStyleCnt="0"/>
      <dgm:spPr/>
      <dgm:t>
        <a:bodyPr/>
        <a:lstStyle/>
        <a:p>
          <a:endParaRPr lang="ru-RU"/>
        </a:p>
      </dgm:t>
    </dgm:pt>
    <dgm:pt modelId="{69CB0D36-9461-41FD-968B-9E0AF3F0A2C6}" type="pres">
      <dgm:prSet presAssocID="{2FF4058C-B69C-4D57-AED7-C963987D1140}" presName="box" presStyleLbl="node1" presStyleIdx="0" presStyleCnt="2" custScaleY="32424" custLinFactNeighborY="3279"/>
      <dgm:spPr/>
      <dgm:t>
        <a:bodyPr/>
        <a:lstStyle/>
        <a:p>
          <a:endParaRPr lang="ru-RU"/>
        </a:p>
      </dgm:t>
    </dgm:pt>
    <dgm:pt modelId="{04599EB2-D201-455A-BE20-22650FDB80E9}" type="pres">
      <dgm:prSet presAssocID="{2FF4058C-B69C-4D57-AED7-C963987D1140}" presName="img" presStyleLbl="fgImgPlace1" presStyleIdx="0" presStyleCnt="2" custScaleX="82850" custScaleY="34524" custLinFactNeighborX="-20658" custLinFactNeighborY="427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939FE2-01EB-40CA-A0A2-9078D3D9060D}" type="pres">
      <dgm:prSet presAssocID="{2FF4058C-B69C-4D57-AED7-C963987D1140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349FEA-58D5-45C0-BB6D-6877BE3D1AA4}" type="pres">
      <dgm:prSet presAssocID="{FDFF7FC2-8386-42AA-8EAA-D0CEF7463E6E}" presName="spacer" presStyleCnt="0"/>
      <dgm:spPr/>
      <dgm:t>
        <a:bodyPr/>
        <a:lstStyle/>
        <a:p>
          <a:endParaRPr lang="ru-RU"/>
        </a:p>
      </dgm:t>
    </dgm:pt>
    <dgm:pt modelId="{F6211687-3540-447B-86B1-FA3BC7BCCE1C}" type="pres">
      <dgm:prSet presAssocID="{6A093DCC-4C0D-48E0-9593-793587683E4F}" presName="comp" presStyleCnt="0"/>
      <dgm:spPr/>
      <dgm:t>
        <a:bodyPr/>
        <a:lstStyle/>
        <a:p>
          <a:endParaRPr lang="ru-RU"/>
        </a:p>
      </dgm:t>
    </dgm:pt>
    <dgm:pt modelId="{38393428-F8DD-4B1F-A463-6541F8DF040E}" type="pres">
      <dgm:prSet presAssocID="{6A093DCC-4C0D-48E0-9593-793587683E4F}" presName="box" presStyleLbl="node1" presStyleIdx="1" presStyleCnt="2" custScaleY="47419" custLinFactNeighborY="-2785"/>
      <dgm:spPr/>
      <dgm:t>
        <a:bodyPr/>
        <a:lstStyle/>
        <a:p>
          <a:endParaRPr lang="ru-RU"/>
        </a:p>
      </dgm:t>
    </dgm:pt>
    <dgm:pt modelId="{AAEF1218-4105-4440-8FC0-733197D6DB54}" type="pres">
      <dgm:prSet presAssocID="{6A093DCC-4C0D-48E0-9593-793587683E4F}" presName="img" presStyleLbl="fgImgPlace1" presStyleIdx="1" presStyleCnt="2" custScaleX="79824" custScaleY="35198" custLinFactNeighborX="-16874" custLinFactNeighborY="-265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63E465F-80D3-4915-8FC4-A53D6DF1A756}" type="pres">
      <dgm:prSet presAssocID="{6A093DCC-4C0D-48E0-9593-793587683E4F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44DFF6-4AB6-4548-9864-0C980CA9BBA1}" srcId="{6A093DCC-4C0D-48E0-9593-793587683E4F}" destId="{A9243DAB-21A8-4423-9B42-B0E3B3036449}" srcOrd="1" destOrd="0" parTransId="{00A475DA-56EA-46F9-A3B0-B20F92DD999D}" sibTransId="{E1D46ACF-2B54-4EF5-AEAA-4F376C299B1A}"/>
    <dgm:cxn modelId="{71B09E05-BB45-4196-9FD5-3320067418EE}" type="presOf" srcId="{A9243DAB-21A8-4423-9B42-B0E3B3036449}" destId="{38393428-F8DD-4B1F-A463-6541F8DF040E}" srcOrd="0" destOrd="2" presId="urn:microsoft.com/office/officeart/2005/8/layout/vList4#1"/>
    <dgm:cxn modelId="{FD612450-D89F-47D0-96FF-50F403A5B6A8}" type="presOf" srcId="{6A093DCC-4C0D-48E0-9593-793587683E4F}" destId="{D63E465F-80D3-4915-8FC4-A53D6DF1A756}" srcOrd="1" destOrd="0" presId="urn:microsoft.com/office/officeart/2005/8/layout/vList4#1"/>
    <dgm:cxn modelId="{02FA20F7-8769-4A65-9019-F293F792A454}" type="presOf" srcId="{E70BD6C8-6EBD-4668-86EB-928CFC1A1262}" destId="{D8939FE2-01EB-40CA-A0A2-9078D3D9060D}" srcOrd="1" destOrd="1" presId="urn:microsoft.com/office/officeart/2005/8/layout/vList4#1"/>
    <dgm:cxn modelId="{0BD0F790-30D0-4D39-901E-60453444D9A3}" type="presOf" srcId="{7EE75BBC-CE52-4A4D-881F-42A05A93015A}" destId="{38393428-F8DD-4B1F-A463-6541F8DF040E}" srcOrd="0" destOrd="1" presId="urn:microsoft.com/office/officeart/2005/8/layout/vList4#1"/>
    <dgm:cxn modelId="{99659F73-B953-4D05-AD2C-DF2C01974670}" srcId="{6A093DCC-4C0D-48E0-9593-793587683E4F}" destId="{7EE75BBC-CE52-4A4D-881F-42A05A93015A}" srcOrd="0" destOrd="0" parTransId="{CB2B9DA4-6680-46F8-B9F8-36DE32704970}" sibTransId="{3939E57C-2446-4CB5-BC54-5415BC3C692C}"/>
    <dgm:cxn modelId="{D4F1F398-A99B-4BEF-AC4F-63D9CF5F8D5A}" srcId="{2FF4058C-B69C-4D57-AED7-C963987D1140}" destId="{E70BD6C8-6EBD-4668-86EB-928CFC1A1262}" srcOrd="0" destOrd="0" parTransId="{37B3C6CF-5F4F-4241-95B7-E270B52548AB}" sibTransId="{83531A13-0665-415B-BE3B-29EF898CFCDD}"/>
    <dgm:cxn modelId="{240C3E4A-E731-44B4-B859-321C6ECCAFE8}" type="presOf" srcId="{91AA7AE9-E223-4C3F-8737-5A23DDD4CAB7}" destId="{D8939FE2-01EB-40CA-A0A2-9078D3D9060D}" srcOrd="1" destOrd="2" presId="urn:microsoft.com/office/officeart/2005/8/layout/vList4#1"/>
    <dgm:cxn modelId="{B05EEE12-0F3F-4DF9-A76B-BAF7EB73AA29}" srcId="{90D1E28E-B71F-4A0B-A2E2-7EA247FB1B26}" destId="{6A093DCC-4C0D-48E0-9593-793587683E4F}" srcOrd="1" destOrd="0" parTransId="{83478E25-0374-400F-B764-353B3C7735E9}" sibTransId="{095B3FFE-753A-4416-B639-2986B183DDC0}"/>
    <dgm:cxn modelId="{D7F27868-43F9-49DD-AC65-214FA13223E6}" type="presOf" srcId="{7EE75BBC-CE52-4A4D-881F-42A05A93015A}" destId="{D63E465F-80D3-4915-8FC4-A53D6DF1A756}" srcOrd="1" destOrd="1" presId="urn:microsoft.com/office/officeart/2005/8/layout/vList4#1"/>
    <dgm:cxn modelId="{90AF1859-DACA-41E7-8F00-66FBCFF532E9}" type="presOf" srcId="{90D1E28E-B71F-4A0B-A2E2-7EA247FB1B26}" destId="{E0EF9B0C-34B4-47A6-9FBC-366107DA0CDC}" srcOrd="0" destOrd="0" presId="urn:microsoft.com/office/officeart/2005/8/layout/vList4#1"/>
    <dgm:cxn modelId="{975E00D0-F31E-4725-9386-1FED00961C80}" type="presOf" srcId="{6A093DCC-4C0D-48E0-9593-793587683E4F}" destId="{38393428-F8DD-4B1F-A463-6541F8DF040E}" srcOrd="0" destOrd="0" presId="urn:microsoft.com/office/officeart/2005/8/layout/vList4#1"/>
    <dgm:cxn modelId="{0A1FFD0A-1707-4619-866A-C017CFA6F6B3}" srcId="{90D1E28E-B71F-4A0B-A2E2-7EA247FB1B26}" destId="{2FF4058C-B69C-4D57-AED7-C963987D1140}" srcOrd="0" destOrd="0" parTransId="{02222007-7A3E-4E76-8707-EC7D07A44CE8}" sibTransId="{FDFF7FC2-8386-42AA-8EAA-D0CEF7463E6E}"/>
    <dgm:cxn modelId="{142D483E-7CEF-4E24-854A-8E2899C8D73D}" type="presOf" srcId="{2FF4058C-B69C-4D57-AED7-C963987D1140}" destId="{D8939FE2-01EB-40CA-A0A2-9078D3D9060D}" srcOrd="1" destOrd="0" presId="urn:microsoft.com/office/officeart/2005/8/layout/vList4#1"/>
    <dgm:cxn modelId="{4340D7DB-BEF8-4193-B741-C6242FF3A00F}" type="presOf" srcId="{2BD820AE-4242-4B8D-89F0-D8AADA7B9984}" destId="{38393428-F8DD-4B1F-A463-6541F8DF040E}" srcOrd="0" destOrd="3" presId="urn:microsoft.com/office/officeart/2005/8/layout/vList4#1"/>
    <dgm:cxn modelId="{8C42F425-457F-4BB5-A9C6-82CCEAAB669A}" srcId="{2FF4058C-B69C-4D57-AED7-C963987D1140}" destId="{91AA7AE9-E223-4C3F-8737-5A23DDD4CAB7}" srcOrd="1" destOrd="0" parTransId="{F2A49A03-F967-4F1E-AE48-8DDC68B53811}" sibTransId="{681EBF1E-2152-40ED-B4ED-E933B2FD06E2}"/>
    <dgm:cxn modelId="{F5969E49-D3AF-40FE-AEBF-14C814565628}" type="presOf" srcId="{2FF4058C-B69C-4D57-AED7-C963987D1140}" destId="{69CB0D36-9461-41FD-968B-9E0AF3F0A2C6}" srcOrd="0" destOrd="0" presId="urn:microsoft.com/office/officeart/2005/8/layout/vList4#1"/>
    <dgm:cxn modelId="{87E077C3-8498-47E9-9BD5-14280034B9FF}" srcId="{6A093DCC-4C0D-48E0-9593-793587683E4F}" destId="{2BD820AE-4242-4B8D-89F0-D8AADA7B9984}" srcOrd="2" destOrd="0" parTransId="{7044C26F-ADB8-48E0-80BD-6A2F6A825916}" sibTransId="{015AE36A-770E-4B76-8904-A9B4C3647927}"/>
    <dgm:cxn modelId="{1AA5408C-A2E3-41E8-A734-24E45A2E8D15}" type="presOf" srcId="{A9243DAB-21A8-4423-9B42-B0E3B3036449}" destId="{D63E465F-80D3-4915-8FC4-A53D6DF1A756}" srcOrd="1" destOrd="2" presId="urn:microsoft.com/office/officeart/2005/8/layout/vList4#1"/>
    <dgm:cxn modelId="{379ABE18-0FA5-4AC0-B4C8-0EA2D1E2ED63}" type="presOf" srcId="{2BD820AE-4242-4B8D-89F0-D8AADA7B9984}" destId="{D63E465F-80D3-4915-8FC4-A53D6DF1A756}" srcOrd="1" destOrd="3" presId="urn:microsoft.com/office/officeart/2005/8/layout/vList4#1"/>
    <dgm:cxn modelId="{528B8DF7-41CB-4557-BCBC-27C5E9E1ED5E}" type="presOf" srcId="{91AA7AE9-E223-4C3F-8737-5A23DDD4CAB7}" destId="{69CB0D36-9461-41FD-968B-9E0AF3F0A2C6}" srcOrd="0" destOrd="2" presId="urn:microsoft.com/office/officeart/2005/8/layout/vList4#1"/>
    <dgm:cxn modelId="{7FD1DC3C-A602-44E1-862E-1244544C4D04}" type="presOf" srcId="{E70BD6C8-6EBD-4668-86EB-928CFC1A1262}" destId="{69CB0D36-9461-41FD-968B-9E0AF3F0A2C6}" srcOrd="0" destOrd="1" presId="urn:microsoft.com/office/officeart/2005/8/layout/vList4#1"/>
    <dgm:cxn modelId="{FD1A8143-E610-4F92-B3D3-A028AE1545BE}" type="presParOf" srcId="{E0EF9B0C-34B4-47A6-9FBC-366107DA0CDC}" destId="{28431914-BA4E-49C7-B370-3D4470F615F2}" srcOrd="0" destOrd="0" presId="urn:microsoft.com/office/officeart/2005/8/layout/vList4#1"/>
    <dgm:cxn modelId="{34067D36-4E7C-4E1B-BD36-29682564112A}" type="presParOf" srcId="{28431914-BA4E-49C7-B370-3D4470F615F2}" destId="{69CB0D36-9461-41FD-968B-9E0AF3F0A2C6}" srcOrd="0" destOrd="0" presId="urn:microsoft.com/office/officeart/2005/8/layout/vList4#1"/>
    <dgm:cxn modelId="{B9AECC0F-90C7-4B1F-9BE5-BE667D7DED7F}" type="presParOf" srcId="{28431914-BA4E-49C7-B370-3D4470F615F2}" destId="{04599EB2-D201-455A-BE20-22650FDB80E9}" srcOrd="1" destOrd="0" presId="urn:microsoft.com/office/officeart/2005/8/layout/vList4#1"/>
    <dgm:cxn modelId="{EF7CB044-41B6-406B-9DE0-7906D1E89D58}" type="presParOf" srcId="{28431914-BA4E-49C7-B370-3D4470F615F2}" destId="{D8939FE2-01EB-40CA-A0A2-9078D3D9060D}" srcOrd="2" destOrd="0" presId="urn:microsoft.com/office/officeart/2005/8/layout/vList4#1"/>
    <dgm:cxn modelId="{E5FC1A0D-5435-4E83-8806-8DE7BBC859D7}" type="presParOf" srcId="{E0EF9B0C-34B4-47A6-9FBC-366107DA0CDC}" destId="{DC349FEA-58D5-45C0-BB6D-6877BE3D1AA4}" srcOrd="1" destOrd="0" presId="urn:microsoft.com/office/officeart/2005/8/layout/vList4#1"/>
    <dgm:cxn modelId="{94ECA35E-E9B2-4768-AB3B-0A49F05E6ACF}" type="presParOf" srcId="{E0EF9B0C-34B4-47A6-9FBC-366107DA0CDC}" destId="{F6211687-3540-447B-86B1-FA3BC7BCCE1C}" srcOrd="2" destOrd="0" presId="urn:microsoft.com/office/officeart/2005/8/layout/vList4#1"/>
    <dgm:cxn modelId="{18184FA4-1440-4476-B661-24C302465417}" type="presParOf" srcId="{F6211687-3540-447B-86B1-FA3BC7BCCE1C}" destId="{38393428-F8DD-4B1F-A463-6541F8DF040E}" srcOrd="0" destOrd="0" presId="urn:microsoft.com/office/officeart/2005/8/layout/vList4#1"/>
    <dgm:cxn modelId="{AF5A56FF-1476-4294-B9C5-1E9C8519B21F}" type="presParOf" srcId="{F6211687-3540-447B-86B1-FA3BC7BCCE1C}" destId="{AAEF1218-4105-4440-8FC0-733197D6DB54}" srcOrd="1" destOrd="0" presId="urn:microsoft.com/office/officeart/2005/8/layout/vList4#1"/>
    <dgm:cxn modelId="{460DEA72-23E9-44B3-8EFC-4516BCF2D59F}" type="presParOf" srcId="{F6211687-3540-447B-86B1-FA3BC7BCCE1C}" destId="{D63E465F-80D3-4915-8FC4-A53D6DF1A756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CD8569-0E0C-4075-8984-AB05399C1092}" type="doc">
      <dgm:prSet loTypeId="urn:microsoft.com/office/officeart/2005/8/layout/default#1" loCatId="list" qsTypeId="urn:microsoft.com/office/officeart/2005/8/quickstyle/3d4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8DECD6B0-39F7-482E-88D4-594541409FB0}">
      <dgm:prSet/>
      <dgm:spPr/>
      <dgm:t>
        <a:bodyPr/>
        <a:lstStyle/>
        <a:p>
          <a:pPr algn="just"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Бюджет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– (от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старонормандского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bougette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–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кошель, сумка, кожаный мешок)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A1BF596-8E8E-4997-B5AC-FCC1FB2B5053}" type="parTrans" cxnId="{A8417CD0-3C3A-4FF9-AC19-8E2D65E99CD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8F7E7FD-1566-484A-AC6F-F342900A948F}" type="sibTrans" cxnId="{A8417CD0-3C3A-4FF9-AC19-8E2D65E99CD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A3FC113-0C46-4E58-A124-27301D20B7B9}" type="pres">
      <dgm:prSet presAssocID="{A2CD8569-0E0C-4075-8984-AB05399C109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6ECE61-351A-4339-8C82-AC691A193D52}" type="pres">
      <dgm:prSet presAssocID="{8DECD6B0-39F7-482E-88D4-594541409FB0}" presName="node" presStyleLbl="node1" presStyleIdx="0" presStyleCnt="1" custScaleX="143297" custScaleY="960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4DA811-75B1-409A-AA85-DC5C93194A9D}" type="presOf" srcId="{A2CD8569-0E0C-4075-8984-AB05399C1092}" destId="{4A3FC113-0C46-4E58-A124-27301D20B7B9}" srcOrd="0" destOrd="0" presId="urn:microsoft.com/office/officeart/2005/8/layout/default#1"/>
    <dgm:cxn modelId="{A8417CD0-3C3A-4FF9-AC19-8E2D65E99CD7}" srcId="{A2CD8569-0E0C-4075-8984-AB05399C1092}" destId="{8DECD6B0-39F7-482E-88D4-594541409FB0}" srcOrd="0" destOrd="0" parTransId="{1A1BF596-8E8E-4997-B5AC-FCC1FB2B5053}" sibTransId="{58F7E7FD-1566-484A-AC6F-F342900A948F}"/>
    <dgm:cxn modelId="{A73496E8-0B6B-4D3D-9E7F-792DB4312DD9}" type="presOf" srcId="{8DECD6B0-39F7-482E-88D4-594541409FB0}" destId="{9B6ECE61-351A-4339-8C82-AC691A193D52}" srcOrd="0" destOrd="0" presId="urn:microsoft.com/office/officeart/2005/8/layout/default#1"/>
    <dgm:cxn modelId="{09685682-5B7C-4251-969B-DB999C6DC80A}" type="presParOf" srcId="{4A3FC113-0C46-4E58-A124-27301D20B7B9}" destId="{9B6ECE61-351A-4339-8C82-AC691A193D52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B51C9B-AC35-45DE-9BC8-934074C7582C}" type="doc">
      <dgm:prSet loTypeId="urn:microsoft.com/office/officeart/2005/8/layout/hierarchy3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856AF75-0E43-4460-86E7-8A56290DEDF8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Планирование </a:t>
          </a:r>
          <a:r>
            <a:rPr lang="x-none" smtClean="0">
              <a:latin typeface="Times New Roman" pitchFamily="18" charset="0"/>
              <a:cs typeface="Times New Roman" pitchFamily="18" charset="0"/>
            </a:rPr>
            <a:t>бюджет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а</a:t>
          </a:r>
          <a:r>
            <a:rPr lang="x-none" smtClean="0">
              <a:latin typeface="Times New Roman" pitchFamily="18" charset="0"/>
              <a:cs typeface="Times New Roman" pitchFamily="18" charset="0"/>
            </a:rPr>
            <a:t> муниципального  района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«Усть-Цилемский» </a:t>
          </a:r>
          <a:r>
            <a:rPr lang="x-none" smtClean="0">
              <a:latin typeface="Times New Roman" pitchFamily="18" charset="0"/>
              <a:cs typeface="Times New Roman" pitchFamily="18" charset="0"/>
            </a:rPr>
            <a:t> на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очередной финансовый </a:t>
          </a:r>
          <a:r>
            <a:rPr lang="x-none" smtClean="0">
              <a:latin typeface="Times New Roman" pitchFamily="18" charset="0"/>
              <a:cs typeface="Times New Roman" pitchFamily="18" charset="0"/>
            </a:rPr>
            <a:t>год и на плановый период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формируется</a:t>
          </a:r>
          <a:r>
            <a:rPr lang="x-none" smtClean="0">
              <a:latin typeface="Times New Roman" pitchFamily="18" charset="0"/>
              <a:cs typeface="Times New Roman" pitchFamily="18" charset="0"/>
            </a:rPr>
            <a:t>  на основе: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BD270B2-9B0B-4E63-AC42-863911E3EE10}" type="parTrans" cxnId="{2B925E87-C4F8-4C8B-863E-ADB5F6A209C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3365A2B-421E-4DBF-A83F-87BFB9A18C04}" type="sibTrans" cxnId="{2B925E87-C4F8-4C8B-863E-ADB5F6A209C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3600E61-A69F-4FA3-BB77-0CA72E6FDA24}">
      <dgm:prSet phldrT="[Текст]" custT="1"/>
      <dgm:spPr/>
      <dgm:t>
        <a:bodyPr/>
        <a:lstStyle/>
        <a:p>
          <a:pPr algn="l"/>
          <a:r>
            <a:rPr lang="x-none" sz="1000" smtClean="0">
              <a:latin typeface="Times New Roman" pitchFamily="18" charset="0"/>
              <a:cs typeface="Times New Roman" pitchFamily="18" charset="0"/>
            </a:rPr>
            <a:t>стратегии социально-экономического развития муниципального образования муниципального района «Усть-Цилемский» на период до 20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35</a:t>
          </a:r>
          <a:r>
            <a:rPr lang="x-none" sz="1000" smtClean="0">
              <a:latin typeface="Times New Roman" pitchFamily="18" charset="0"/>
              <a:cs typeface="Times New Roman" pitchFamily="18" charset="0"/>
            </a:rPr>
            <a:t> года;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9F115C0F-93DA-4B29-A05D-9BEF7F73CD1E}" type="parTrans" cxnId="{8DEA1CC4-BEDB-4190-963F-1EDB78A266A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8CC93FA-4224-4589-8054-D3344DB270A4}" type="sibTrans" cxnId="{8DEA1CC4-BEDB-4190-963F-1EDB78A266A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34729C9-8989-4229-83D7-A5963FDBA4B0}">
      <dgm:prSet phldrT="[Текст]" custT="1"/>
      <dgm:spPr/>
      <dgm:t>
        <a:bodyPr/>
        <a:lstStyle/>
        <a:p>
          <a:pPr algn="l"/>
          <a:r>
            <a:rPr lang="x-none" sz="1000" smtClean="0">
              <a:latin typeface="Times New Roman" pitchFamily="18" charset="0"/>
              <a:cs typeface="Times New Roman" pitchFamily="18" charset="0"/>
            </a:rPr>
            <a:t>прогноза социально-экономического развития 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муниципального образования муниципального района «Усть-Цилемский» на 2023 год и на период до 2025 года</a:t>
          </a:r>
          <a:r>
            <a:rPr lang="x-none" sz="1000" smtClean="0">
              <a:latin typeface="Times New Roman" pitchFamily="18" charset="0"/>
              <a:cs typeface="Times New Roman" pitchFamily="18" charset="0"/>
            </a:rPr>
            <a:t>;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E804755C-9E67-4ED6-BD28-C7F4E25FA051}" type="parTrans" cxnId="{877239A9-9812-4D4E-A7A7-7E581837F5D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013A0CD-2E2C-4757-B7E1-63E305CF1A64}" type="sibTrans" cxnId="{877239A9-9812-4D4E-A7A7-7E581837F5D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484899E-3576-4E67-80F3-696DC80F1C1D}">
      <dgm:prSet phldrT="[Текст]" custT="1"/>
      <dgm:spPr/>
      <dgm:t>
        <a:bodyPr/>
        <a:lstStyle/>
        <a:p>
          <a:pPr algn="l"/>
          <a:r>
            <a:rPr lang="x-none" sz="1000" smtClean="0">
              <a:latin typeface="Times New Roman" pitchFamily="18" charset="0"/>
              <a:cs typeface="Times New Roman" pitchFamily="18" charset="0"/>
            </a:rPr>
            <a:t>основных направлений бюджетной и налоговой политики 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муниципального района «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Усть-Цилемский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» на 2023-2025 </a:t>
          </a:r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гг</a:t>
          </a:r>
          <a:r>
            <a:rPr lang="x-none" sz="1000" smtClean="0">
              <a:latin typeface="Times New Roman" pitchFamily="18" charset="0"/>
              <a:cs typeface="Times New Roman" pitchFamily="18" charset="0"/>
            </a:rPr>
            <a:t>;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D05F58E3-8A1E-4897-86DA-3ABC3860CC42}" type="parTrans" cxnId="{91CDE8FC-E579-454B-9E21-82F08D878E7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4AF82F5-46B8-4731-B39F-EBB980D5B0EE}" type="sibTrans" cxnId="{91CDE8FC-E579-454B-9E21-82F08D878E7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6FF0EDB-D9AF-482C-9E70-524589139166}">
      <dgm:prSet phldrT="[Текст]" custT="1"/>
      <dgm:spPr/>
      <dgm:t>
        <a:bodyPr/>
        <a:lstStyle/>
        <a:p>
          <a:pPr algn="l"/>
          <a:r>
            <a:rPr lang="x-none" sz="1000" smtClean="0">
              <a:latin typeface="Times New Roman" pitchFamily="18" charset="0"/>
              <a:cs typeface="Times New Roman" pitchFamily="18" charset="0"/>
            </a:rPr>
            <a:t>программы оздоровления 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муниципальных </a:t>
          </a:r>
          <a:r>
            <a:rPr lang="x-none" sz="1000" smtClean="0">
              <a:latin typeface="Times New Roman" pitchFamily="18" charset="0"/>
              <a:cs typeface="Times New Roman" pitchFamily="18" charset="0"/>
            </a:rPr>
            <a:t> финансов (оптимизации расходов) 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муниципального района «Усть-Цилемский» на период </a:t>
          </a:r>
          <a:r>
            <a:rPr lang="x-none" sz="1000" smtClean="0">
              <a:latin typeface="Times New Roman" pitchFamily="18" charset="0"/>
              <a:cs typeface="Times New Roman" pitchFamily="18" charset="0"/>
            </a:rPr>
            <a:t>2017 - 20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24</a:t>
          </a:r>
          <a:r>
            <a:rPr lang="x-none" sz="1000" smtClean="0">
              <a:latin typeface="Times New Roman" pitchFamily="18" charset="0"/>
              <a:cs typeface="Times New Roman" pitchFamily="18" charset="0"/>
            </a:rPr>
            <a:t> годов;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3056C77E-7D76-4BF7-879A-73C65BE78697}" type="parTrans" cxnId="{EF837BB1-653A-4327-B523-C1A97C157E5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D735A87-8937-44FE-B698-3493E59D59C6}" type="sibTrans" cxnId="{EF837BB1-653A-4327-B523-C1A97C157E5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4C75805-0A28-42B9-91C3-28FC7ECB2FAF}">
      <dgm:prSet phldrT="[Текст]" custT="1"/>
      <dgm:spPr/>
      <dgm:t>
        <a:bodyPr/>
        <a:lstStyle/>
        <a:p>
          <a:pPr algn="l"/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муниципальных  программ муниципального района «Усть-Цилемский».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A89E54EB-B63B-44F4-A1ED-457B30E13327}" type="parTrans" cxnId="{5804C2F8-A70E-491D-8CE1-537E7E9E866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B3002FE-2B53-4F8B-BF08-3194E1503309}" type="sibTrans" cxnId="{5804C2F8-A70E-491D-8CE1-537E7E9E866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EA0ED4B-D998-4E3F-8DA1-309F32915D82}" type="pres">
      <dgm:prSet presAssocID="{9EB51C9B-AC35-45DE-9BC8-934074C7582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0109D76-344A-408C-9AA7-A93A750AC5E6}" type="pres">
      <dgm:prSet presAssocID="{1856AF75-0E43-4460-86E7-8A56290DEDF8}" presName="root" presStyleCnt="0"/>
      <dgm:spPr/>
    </dgm:pt>
    <dgm:pt modelId="{0BBCD6C4-D240-4B59-A9FC-50C3B0C8EE4E}" type="pres">
      <dgm:prSet presAssocID="{1856AF75-0E43-4460-86E7-8A56290DEDF8}" presName="rootComposite" presStyleCnt="0"/>
      <dgm:spPr/>
    </dgm:pt>
    <dgm:pt modelId="{D0AC562A-77B5-49EE-AEE8-B8E32EC30009}" type="pres">
      <dgm:prSet presAssocID="{1856AF75-0E43-4460-86E7-8A56290DEDF8}" presName="rootText" presStyleLbl="node1" presStyleIdx="0" presStyleCnt="1" custScaleX="662783" custScaleY="38896"/>
      <dgm:spPr/>
      <dgm:t>
        <a:bodyPr/>
        <a:lstStyle/>
        <a:p>
          <a:endParaRPr lang="ru-RU"/>
        </a:p>
      </dgm:t>
    </dgm:pt>
    <dgm:pt modelId="{AF867857-3E6E-4895-8828-75AB2B070F33}" type="pres">
      <dgm:prSet presAssocID="{1856AF75-0E43-4460-86E7-8A56290DEDF8}" presName="rootConnector" presStyleLbl="node1" presStyleIdx="0" presStyleCnt="1"/>
      <dgm:spPr/>
      <dgm:t>
        <a:bodyPr/>
        <a:lstStyle/>
        <a:p>
          <a:endParaRPr lang="ru-RU"/>
        </a:p>
      </dgm:t>
    </dgm:pt>
    <dgm:pt modelId="{D933C1F6-62D2-4C0C-B209-0660B3EEEAB5}" type="pres">
      <dgm:prSet presAssocID="{1856AF75-0E43-4460-86E7-8A56290DEDF8}" presName="childShape" presStyleCnt="0"/>
      <dgm:spPr/>
    </dgm:pt>
    <dgm:pt modelId="{97AF4489-5CC5-4F6C-81DA-7F1A3DCBF3C1}" type="pres">
      <dgm:prSet presAssocID="{9F115C0F-93DA-4B29-A05D-9BEF7F73CD1E}" presName="Name13" presStyleLbl="parChTrans1D2" presStyleIdx="0" presStyleCnt="5"/>
      <dgm:spPr/>
      <dgm:t>
        <a:bodyPr/>
        <a:lstStyle/>
        <a:p>
          <a:endParaRPr lang="ru-RU"/>
        </a:p>
      </dgm:t>
    </dgm:pt>
    <dgm:pt modelId="{C9F7C131-3216-44A4-AD26-362D40AB90F4}" type="pres">
      <dgm:prSet presAssocID="{93600E61-A69F-4FA3-BB77-0CA72E6FDA24}" presName="childText" presStyleLbl="bgAcc1" presStyleIdx="0" presStyleCnt="5" custAng="10800000" custFlipVert="1" custScaleX="659427" custScaleY="442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D06ACE-AB88-43DD-9F20-9C95B9D44108}" type="pres">
      <dgm:prSet presAssocID="{E804755C-9E67-4ED6-BD28-C7F4E25FA051}" presName="Name13" presStyleLbl="parChTrans1D2" presStyleIdx="1" presStyleCnt="5"/>
      <dgm:spPr/>
      <dgm:t>
        <a:bodyPr/>
        <a:lstStyle/>
        <a:p>
          <a:endParaRPr lang="ru-RU"/>
        </a:p>
      </dgm:t>
    </dgm:pt>
    <dgm:pt modelId="{E4A433AE-EADE-45C9-B1F5-50CDB37C87AD}" type="pres">
      <dgm:prSet presAssocID="{834729C9-8989-4229-83D7-A5963FDBA4B0}" presName="childText" presStyleLbl="bgAcc1" presStyleIdx="1" presStyleCnt="5" custScaleX="659944" custScaleY="440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78CCDF-B767-46CF-973C-CC126CCC2C84}" type="pres">
      <dgm:prSet presAssocID="{D05F58E3-8A1E-4897-86DA-3ABC3860CC42}" presName="Name13" presStyleLbl="parChTrans1D2" presStyleIdx="2" presStyleCnt="5"/>
      <dgm:spPr/>
      <dgm:t>
        <a:bodyPr/>
        <a:lstStyle/>
        <a:p>
          <a:endParaRPr lang="ru-RU"/>
        </a:p>
      </dgm:t>
    </dgm:pt>
    <dgm:pt modelId="{06B5FE57-67BF-4AAF-BC19-5239CD433CAB}" type="pres">
      <dgm:prSet presAssocID="{5484899E-3576-4E67-80F3-696DC80F1C1D}" presName="childText" presStyleLbl="bgAcc1" presStyleIdx="2" presStyleCnt="5" custScaleX="658721" custScaleY="423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C6F78D-ED14-46F9-AB1B-1EB2B82CA59E}" type="pres">
      <dgm:prSet presAssocID="{3056C77E-7D76-4BF7-879A-73C65BE78697}" presName="Name13" presStyleLbl="parChTrans1D2" presStyleIdx="3" presStyleCnt="5"/>
      <dgm:spPr/>
      <dgm:t>
        <a:bodyPr/>
        <a:lstStyle/>
        <a:p>
          <a:endParaRPr lang="ru-RU"/>
        </a:p>
      </dgm:t>
    </dgm:pt>
    <dgm:pt modelId="{E5D0972B-954D-451D-9C96-6176D3723AE2}" type="pres">
      <dgm:prSet presAssocID="{F6FF0EDB-D9AF-482C-9E70-524589139166}" presName="childText" presStyleLbl="bgAcc1" presStyleIdx="3" presStyleCnt="5" custScaleX="659175" custScaleY="464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300847-A2E2-4311-84BB-06C400513771}" type="pres">
      <dgm:prSet presAssocID="{A89E54EB-B63B-44F4-A1ED-457B30E13327}" presName="Name13" presStyleLbl="parChTrans1D2" presStyleIdx="4" presStyleCnt="5"/>
      <dgm:spPr/>
      <dgm:t>
        <a:bodyPr/>
        <a:lstStyle/>
        <a:p>
          <a:endParaRPr lang="ru-RU"/>
        </a:p>
      </dgm:t>
    </dgm:pt>
    <dgm:pt modelId="{A92F0FAB-3260-4204-ABFE-FF4591B20293}" type="pres">
      <dgm:prSet presAssocID="{74C75805-0A28-42B9-91C3-28FC7ECB2FAF}" presName="childText" presStyleLbl="bgAcc1" presStyleIdx="4" presStyleCnt="5" custScaleX="660500" custScaleY="499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8B9588-619D-4A2F-9106-B752A187DB74}" type="presOf" srcId="{1856AF75-0E43-4460-86E7-8A56290DEDF8}" destId="{D0AC562A-77B5-49EE-AEE8-B8E32EC30009}" srcOrd="0" destOrd="0" presId="urn:microsoft.com/office/officeart/2005/8/layout/hierarchy3"/>
    <dgm:cxn modelId="{91CDE8FC-E579-454B-9E21-82F08D878E73}" srcId="{1856AF75-0E43-4460-86E7-8A56290DEDF8}" destId="{5484899E-3576-4E67-80F3-696DC80F1C1D}" srcOrd="2" destOrd="0" parTransId="{D05F58E3-8A1E-4897-86DA-3ABC3860CC42}" sibTransId="{F4AF82F5-46B8-4731-B39F-EBB980D5B0EE}"/>
    <dgm:cxn modelId="{EF837BB1-653A-4327-B523-C1A97C157E51}" srcId="{1856AF75-0E43-4460-86E7-8A56290DEDF8}" destId="{F6FF0EDB-D9AF-482C-9E70-524589139166}" srcOrd="3" destOrd="0" parTransId="{3056C77E-7D76-4BF7-879A-73C65BE78697}" sibTransId="{5D735A87-8937-44FE-B698-3493E59D59C6}"/>
    <dgm:cxn modelId="{ABF509D6-C854-4A7B-9DC3-090D55D85D2F}" type="presOf" srcId="{9F115C0F-93DA-4B29-A05D-9BEF7F73CD1E}" destId="{97AF4489-5CC5-4F6C-81DA-7F1A3DCBF3C1}" srcOrd="0" destOrd="0" presId="urn:microsoft.com/office/officeart/2005/8/layout/hierarchy3"/>
    <dgm:cxn modelId="{04DA7C43-2ADE-4693-87A8-0BCE87FB9DBA}" type="presOf" srcId="{1856AF75-0E43-4460-86E7-8A56290DEDF8}" destId="{AF867857-3E6E-4895-8828-75AB2B070F33}" srcOrd="1" destOrd="0" presId="urn:microsoft.com/office/officeart/2005/8/layout/hierarchy3"/>
    <dgm:cxn modelId="{AC4CBD02-C62D-48E4-BCFF-4751F45B0C5B}" type="presOf" srcId="{834729C9-8989-4229-83D7-A5963FDBA4B0}" destId="{E4A433AE-EADE-45C9-B1F5-50CDB37C87AD}" srcOrd="0" destOrd="0" presId="urn:microsoft.com/office/officeart/2005/8/layout/hierarchy3"/>
    <dgm:cxn modelId="{C1C68679-E67F-4CE3-9A83-BE5466A21CE6}" type="presOf" srcId="{9EB51C9B-AC35-45DE-9BC8-934074C7582C}" destId="{AEA0ED4B-D998-4E3F-8DA1-309F32915D82}" srcOrd="0" destOrd="0" presId="urn:microsoft.com/office/officeart/2005/8/layout/hierarchy3"/>
    <dgm:cxn modelId="{9F04F02C-081A-465E-A699-2C8CD8BE8212}" type="presOf" srcId="{3056C77E-7D76-4BF7-879A-73C65BE78697}" destId="{10C6F78D-ED14-46F9-AB1B-1EB2B82CA59E}" srcOrd="0" destOrd="0" presId="urn:microsoft.com/office/officeart/2005/8/layout/hierarchy3"/>
    <dgm:cxn modelId="{5804C2F8-A70E-491D-8CE1-537E7E9E8661}" srcId="{1856AF75-0E43-4460-86E7-8A56290DEDF8}" destId="{74C75805-0A28-42B9-91C3-28FC7ECB2FAF}" srcOrd="4" destOrd="0" parTransId="{A89E54EB-B63B-44F4-A1ED-457B30E13327}" sibTransId="{1B3002FE-2B53-4F8B-BF08-3194E1503309}"/>
    <dgm:cxn modelId="{8DEA1CC4-BEDB-4190-963F-1EDB78A266AB}" srcId="{1856AF75-0E43-4460-86E7-8A56290DEDF8}" destId="{93600E61-A69F-4FA3-BB77-0CA72E6FDA24}" srcOrd="0" destOrd="0" parTransId="{9F115C0F-93DA-4B29-A05D-9BEF7F73CD1E}" sibTransId="{A8CC93FA-4224-4589-8054-D3344DB270A4}"/>
    <dgm:cxn modelId="{044AD85A-2181-4D0D-A975-8ECC3114DF7F}" type="presOf" srcId="{5484899E-3576-4E67-80F3-696DC80F1C1D}" destId="{06B5FE57-67BF-4AAF-BC19-5239CD433CAB}" srcOrd="0" destOrd="0" presId="urn:microsoft.com/office/officeart/2005/8/layout/hierarchy3"/>
    <dgm:cxn modelId="{9A48C88C-9C30-4C72-8BDD-CF16C3A32F42}" type="presOf" srcId="{E804755C-9E67-4ED6-BD28-C7F4E25FA051}" destId="{46D06ACE-AB88-43DD-9F20-9C95B9D44108}" srcOrd="0" destOrd="0" presId="urn:microsoft.com/office/officeart/2005/8/layout/hierarchy3"/>
    <dgm:cxn modelId="{BB3630C6-0DFC-46C8-ABE4-06E31E8FA88E}" type="presOf" srcId="{D05F58E3-8A1E-4897-86DA-3ABC3860CC42}" destId="{9678CCDF-B767-46CF-973C-CC126CCC2C84}" srcOrd="0" destOrd="0" presId="urn:microsoft.com/office/officeart/2005/8/layout/hierarchy3"/>
    <dgm:cxn modelId="{FD74E882-9BFD-4104-9BCA-6A78D82879A9}" type="presOf" srcId="{74C75805-0A28-42B9-91C3-28FC7ECB2FAF}" destId="{A92F0FAB-3260-4204-ABFE-FF4591B20293}" srcOrd="0" destOrd="0" presId="urn:microsoft.com/office/officeart/2005/8/layout/hierarchy3"/>
    <dgm:cxn modelId="{925D8B65-0DD4-40CB-8454-6EE4ECA58027}" type="presOf" srcId="{93600E61-A69F-4FA3-BB77-0CA72E6FDA24}" destId="{C9F7C131-3216-44A4-AD26-362D40AB90F4}" srcOrd="0" destOrd="0" presId="urn:microsoft.com/office/officeart/2005/8/layout/hierarchy3"/>
    <dgm:cxn modelId="{714D0000-C865-40F9-B364-E2ED10B6C285}" type="presOf" srcId="{A89E54EB-B63B-44F4-A1ED-457B30E13327}" destId="{D3300847-A2E2-4311-84BB-06C400513771}" srcOrd="0" destOrd="0" presId="urn:microsoft.com/office/officeart/2005/8/layout/hierarchy3"/>
    <dgm:cxn modelId="{2B925E87-C4F8-4C8B-863E-ADB5F6A209CE}" srcId="{9EB51C9B-AC35-45DE-9BC8-934074C7582C}" destId="{1856AF75-0E43-4460-86E7-8A56290DEDF8}" srcOrd="0" destOrd="0" parTransId="{1BD270B2-9B0B-4E63-AC42-863911E3EE10}" sibTransId="{A3365A2B-421E-4DBF-A83F-87BFB9A18C04}"/>
    <dgm:cxn modelId="{877239A9-9812-4D4E-A7A7-7E581837F5D2}" srcId="{1856AF75-0E43-4460-86E7-8A56290DEDF8}" destId="{834729C9-8989-4229-83D7-A5963FDBA4B0}" srcOrd="1" destOrd="0" parTransId="{E804755C-9E67-4ED6-BD28-C7F4E25FA051}" sibTransId="{9013A0CD-2E2C-4757-B7E1-63E305CF1A64}"/>
    <dgm:cxn modelId="{99BCE195-41B4-4ED3-A950-1B7812533733}" type="presOf" srcId="{F6FF0EDB-D9AF-482C-9E70-524589139166}" destId="{E5D0972B-954D-451D-9C96-6176D3723AE2}" srcOrd="0" destOrd="0" presId="urn:microsoft.com/office/officeart/2005/8/layout/hierarchy3"/>
    <dgm:cxn modelId="{97198DF3-CD6C-4303-81A1-D68F3136387C}" type="presParOf" srcId="{AEA0ED4B-D998-4E3F-8DA1-309F32915D82}" destId="{40109D76-344A-408C-9AA7-A93A750AC5E6}" srcOrd="0" destOrd="0" presId="urn:microsoft.com/office/officeart/2005/8/layout/hierarchy3"/>
    <dgm:cxn modelId="{710A4D7D-F2ED-4F0A-A063-C042FA094308}" type="presParOf" srcId="{40109D76-344A-408C-9AA7-A93A750AC5E6}" destId="{0BBCD6C4-D240-4B59-A9FC-50C3B0C8EE4E}" srcOrd="0" destOrd="0" presId="urn:microsoft.com/office/officeart/2005/8/layout/hierarchy3"/>
    <dgm:cxn modelId="{0A1FF643-817D-45AF-BE46-37E545D773BE}" type="presParOf" srcId="{0BBCD6C4-D240-4B59-A9FC-50C3B0C8EE4E}" destId="{D0AC562A-77B5-49EE-AEE8-B8E32EC30009}" srcOrd="0" destOrd="0" presId="urn:microsoft.com/office/officeart/2005/8/layout/hierarchy3"/>
    <dgm:cxn modelId="{4AC6586C-957A-4827-9158-8973E7B32A5E}" type="presParOf" srcId="{0BBCD6C4-D240-4B59-A9FC-50C3B0C8EE4E}" destId="{AF867857-3E6E-4895-8828-75AB2B070F33}" srcOrd="1" destOrd="0" presId="urn:microsoft.com/office/officeart/2005/8/layout/hierarchy3"/>
    <dgm:cxn modelId="{67D39137-B69F-4A19-928D-0E49DF5DED5D}" type="presParOf" srcId="{40109D76-344A-408C-9AA7-A93A750AC5E6}" destId="{D933C1F6-62D2-4C0C-B209-0660B3EEEAB5}" srcOrd="1" destOrd="0" presId="urn:microsoft.com/office/officeart/2005/8/layout/hierarchy3"/>
    <dgm:cxn modelId="{BC417091-B196-43CC-B6DC-455AF85340FC}" type="presParOf" srcId="{D933C1F6-62D2-4C0C-B209-0660B3EEEAB5}" destId="{97AF4489-5CC5-4F6C-81DA-7F1A3DCBF3C1}" srcOrd="0" destOrd="0" presId="urn:microsoft.com/office/officeart/2005/8/layout/hierarchy3"/>
    <dgm:cxn modelId="{085CBE3E-F2BE-469E-A3F2-7BBECE4ED0B3}" type="presParOf" srcId="{D933C1F6-62D2-4C0C-B209-0660B3EEEAB5}" destId="{C9F7C131-3216-44A4-AD26-362D40AB90F4}" srcOrd="1" destOrd="0" presId="urn:microsoft.com/office/officeart/2005/8/layout/hierarchy3"/>
    <dgm:cxn modelId="{358C855B-0E0B-4D64-A60C-DED63482F081}" type="presParOf" srcId="{D933C1F6-62D2-4C0C-B209-0660B3EEEAB5}" destId="{46D06ACE-AB88-43DD-9F20-9C95B9D44108}" srcOrd="2" destOrd="0" presId="urn:microsoft.com/office/officeart/2005/8/layout/hierarchy3"/>
    <dgm:cxn modelId="{02382327-7DB3-4556-9C13-628CB81D761C}" type="presParOf" srcId="{D933C1F6-62D2-4C0C-B209-0660B3EEEAB5}" destId="{E4A433AE-EADE-45C9-B1F5-50CDB37C87AD}" srcOrd="3" destOrd="0" presId="urn:microsoft.com/office/officeart/2005/8/layout/hierarchy3"/>
    <dgm:cxn modelId="{093EB462-5F66-430F-BF69-A04A68885C4D}" type="presParOf" srcId="{D933C1F6-62D2-4C0C-B209-0660B3EEEAB5}" destId="{9678CCDF-B767-46CF-973C-CC126CCC2C84}" srcOrd="4" destOrd="0" presId="urn:microsoft.com/office/officeart/2005/8/layout/hierarchy3"/>
    <dgm:cxn modelId="{F2A8BB18-A159-49D5-8792-4DD1B0D85DE4}" type="presParOf" srcId="{D933C1F6-62D2-4C0C-B209-0660B3EEEAB5}" destId="{06B5FE57-67BF-4AAF-BC19-5239CD433CAB}" srcOrd="5" destOrd="0" presId="urn:microsoft.com/office/officeart/2005/8/layout/hierarchy3"/>
    <dgm:cxn modelId="{F0821AC7-33FE-42D1-92E6-51B90B07CBBB}" type="presParOf" srcId="{D933C1F6-62D2-4C0C-B209-0660B3EEEAB5}" destId="{10C6F78D-ED14-46F9-AB1B-1EB2B82CA59E}" srcOrd="6" destOrd="0" presId="urn:microsoft.com/office/officeart/2005/8/layout/hierarchy3"/>
    <dgm:cxn modelId="{65D796ED-BEB5-4CC3-A405-40C6E3C67F57}" type="presParOf" srcId="{D933C1F6-62D2-4C0C-B209-0660B3EEEAB5}" destId="{E5D0972B-954D-451D-9C96-6176D3723AE2}" srcOrd="7" destOrd="0" presId="urn:microsoft.com/office/officeart/2005/8/layout/hierarchy3"/>
    <dgm:cxn modelId="{EBDE606F-1910-4698-A62C-9279E9D7E4B2}" type="presParOf" srcId="{D933C1F6-62D2-4C0C-B209-0660B3EEEAB5}" destId="{D3300847-A2E2-4311-84BB-06C400513771}" srcOrd="8" destOrd="0" presId="urn:microsoft.com/office/officeart/2005/8/layout/hierarchy3"/>
    <dgm:cxn modelId="{3129F222-BF12-4357-A387-27E7BCDF87D2}" type="presParOf" srcId="{D933C1F6-62D2-4C0C-B209-0660B3EEEAB5}" destId="{A92F0FAB-3260-4204-ABFE-FF4591B20293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EF9D32E-51BD-4A71-A191-A5D2F7F7308E}" type="doc">
      <dgm:prSet loTypeId="urn:microsoft.com/office/officeart/2005/8/layout/vList2" loCatId="list" qsTypeId="urn:microsoft.com/office/officeart/2005/8/quickstyle/3d4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0DEDF176-B95C-4DB4-B60E-F724D91871CF}">
      <dgm:prSet/>
      <dgm:spPr/>
      <dgm:t>
        <a:bodyPr/>
        <a:lstStyle/>
        <a:p>
          <a:pPr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Доходы бюджета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– поступающие в бюджет денежные средства;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EF50C0B-02AC-494F-B5E0-63B0ADDAF737}" type="parTrans" cxnId="{26094F73-EE32-4FFE-8CFC-74369A41737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EC9B5A9-DC0C-411D-A262-34734E7C86AD}" type="sibTrans" cxnId="{26094F73-EE32-4FFE-8CFC-74369A41737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75939BB-94CD-4519-BE12-D4737E11DF11}">
      <dgm:prSet/>
      <dgm:spPr/>
      <dgm:t>
        <a:bodyPr/>
        <a:lstStyle/>
        <a:p>
          <a:pPr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Расходы бюджета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– выплачиваемые из бюджета денежные средства;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F5FE2BC-708E-48E6-8A2B-C0ACFBB8CB9A}" type="parTrans" cxnId="{D866ADF8-57EE-4AB0-A879-2F46E97960F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C43E76D-7D9D-4729-A9C5-B525BA258465}" type="sibTrans" cxnId="{D866ADF8-57EE-4AB0-A879-2F46E97960F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685BABA-B80C-450E-8611-D47EDEA9A333}">
      <dgm:prSet/>
      <dgm:spPr/>
      <dgm:t>
        <a:bodyPr/>
        <a:lstStyle/>
        <a:p>
          <a:pPr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Дефицит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– </a:t>
          </a:r>
          <a:r>
            <a:rPr lang="ru-RU" b="0" dirty="0" smtClean="0">
              <a:effectLst/>
              <a:latin typeface="Times New Roman" pitchFamily="18" charset="0"/>
              <a:cs typeface="Times New Roman" pitchFamily="18" charset="0"/>
            </a:rPr>
            <a:t>превышение расходов бюджета над его доходами;</a:t>
          </a:r>
        </a:p>
        <a:p>
          <a:pPr rtl="0"/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Профицит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– </a:t>
          </a:r>
          <a:r>
            <a:rPr lang="ru-RU" b="0" dirty="0" smtClean="0">
              <a:effectLst/>
              <a:latin typeface="Times New Roman" pitchFamily="18" charset="0"/>
              <a:cs typeface="Times New Roman" pitchFamily="18" charset="0"/>
            </a:rPr>
            <a:t>превышение доходов бюджета над его расходами.</a:t>
          </a:r>
          <a:endParaRPr lang="ru-RU" b="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C085DF3E-0F2F-4F3D-B248-3B3F52B57A9C}" type="parTrans" cxnId="{D722555A-DD50-4196-AC3A-D01B49D0C01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1FCB828-9BF8-4FD6-AC6C-3D6974AB0CE4}" type="sibTrans" cxnId="{D722555A-DD50-4196-AC3A-D01B49D0C01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9E662C1-4058-4316-9E35-F78964C35CDB}" type="pres">
      <dgm:prSet presAssocID="{7EF9D32E-51BD-4A71-A191-A5D2F7F7308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98242A-6F2C-4DAF-B66D-EB710D092798}" type="pres">
      <dgm:prSet presAssocID="{0DEDF176-B95C-4DB4-B60E-F724D91871CF}" presName="parentText" presStyleLbl="node1" presStyleIdx="0" presStyleCnt="3" custScaleY="633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46E3C0-E2DE-4431-81C5-AB2CD9EC2AD2}" type="pres">
      <dgm:prSet presAssocID="{EEC9B5A9-DC0C-411D-A262-34734E7C86AD}" presName="spacer" presStyleCnt="0"/>
      <dgm:spPr/>
    </dgm:pt>
    <dgm:pt modelId="{915E981E-65CA-4CFC-A381-AEA7C19813AC}" type="pres">
      <dgm:prSet presAssocID="{275939BB-94CD-4519-BE12-D4737E11DF11}" presName="parentText" presStyleLbl="node1" presStyleIdx="1" presStyleCnt="3" custScaleY="412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90C9FA-F23C-43F6-A19F-A2AB735C292C}" type="pres">
      <dgm:prSet presAssocID="{0C43E76D-7D9D-4729-A9C5-B525BA258465}" presName="spacer" presStyleCnt="0"/>
      <dgm:spPr/>
    </dgm:pt>
    <dgm:pt modelId="{63D03C90-E81D-416F-8820-6FE74FBAE12B}" type="pres">
      <dgm:prSet presAssocID="{4685BABA-B80C-450E-8611-D47EDEA9A333}" presName="parentText" presStyleLbl="node1" presStyleIdx="2" presStyleCnt="3" custScaleY="786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22555A-DD50-4196-AC3A-D01B49D0C017}" srcId="{7EF9D32E-51BD-4A71-A191-A5D2F7F7308E}" destId="{4685BABA-B80C-450E-8611-D47EDEA9A333}" srcOrd="2" destOrd="0" parTransId="{C085DF3E-0F2F-4F3D-B248-3B3F52B57A9C}" sibTransId="{21FCB828-9BF8-4FD6-AC6C-3D6974AB0CE4}"/>
    <dgm:cxn modelId="{41D35D28-F539-4E9A-9C5D-4A801DC0B1F9}" type="presOf" srcId="{7EF9D32E-51BD-4A71-A191-A5D2F7F7308E}" destId="{89E662C1-4058-4316-9E35-F78964C35CDB}" srcOrd="0" destOrd="0" presId="urn:microsoft.com/office/officeart/2005/8/layout/vList2"/>
    <dgm:cxn modelId="{26094F73-EE32-4FFE-8CFC-74369A41737C}" srcId="{7EF9D32E-51BD-4A71-A191-A5D2F7F7308E}" destId="{0DEDF176-B95C-4DB4-B60E-F724D91871CF}" srcOrd="0" destOrd="0" parTransId="{7EF50C0B-02AC-494F-B5E0-63B0ADDAF737}" sibTransId="{EEC9B5A9-DC0C-411D-A262-34734E7C86AD}"/>
    <dgm:cxn modelId="{3CF4D6A7-775F-466B-ACE5-0A347DA7E2FA}" type="presOf" srcId="{0DEDF176-B95C-4DB4-B60E-F724D91871CF}" destId="{BB98242A-6F2C-4DAF-B66D-EB710D092798}" srcOrd="0" destOrd="0" presId="urn:microsoft.com/office/officeart/2005/8/layout/vList2"/>
    <dgm:cxn modelId="{D866ADF8-57EE-4AB0-A879-2F46E97960FE}" srcId="{7EF9D32E-51BD-4A71-A191-A5D2F7F7308E}" destId="{275939BB-94CD-4519-BE12-D4737E11DF11}" srcOrd="1" destOrd="0" parTransId="{BF5FE2BC-708E-48E6-8A2B-C0ACFBB8CB9A}" sibTransId="{0C43E76D-7D9D-4729-A9C5-B525BA258465}"/>
    <dgm:cxn modelId="{BEB01B4D-2798-4A32-BBBE-B6A6B4DB4983}" type="presOf" srcId="{4685BABA-B80C-450E-8611-D47EDEA9A333}" destId="{63D03C90-E81D-416F-8820-6FE74FBAE12B}" srcOrd="0" destOrd="0" presId="urn:microsoft.com/office/officeart/2005/8/layout/vList2"/>
    <dgm:cxn modelId="{B7016FAF-69DF-4007-9890-2246E2E732D5}" type="presOf" srcId="{275939BB-94CD-4519-BE12-D4737E11DF11}" destId="{915E981E-65CA-4CFC-A381-AEA7C19813AC}" srcOrd="0" destOrd="0" presId="urn:microsoft.com/office/officeart/2005/8/layout/vList2"/>
    <dgm:cxn modelId="{EDAC7AC2-3281-49E1-982F-5BF54F392BFB}" type="presParOf" srcId="{89E662C1-4058-4316-9E35-F78964C35CDB}" destId="{BB98242A-6F2C-4DAF-B66D-EB710D092798}" srcOrd="0" destOrd="0" presId="urn:microsoft.com/office/officeart/2005/8/layout/vList2"/>
    <dgm:cxn modelId="{F63CE731-C25C-40F2-A08F-148519C06168}" type="presParOf" srcId="{89E662C1-4058-4316-9E35-F78964C35CDB}" destId="{EF46E3C0-E2DE-4431-81C5-AB2CD9EC2AD2}" srcOrd="1" destOrd="0" presId="urn:microsoft.com/office/officeart/2005/8/layout/vList2"/>
    <dgm:cxn modelId="{1C2DBDB5-D8E7-45F9-AC99-8DFAC418B46A}" type="presParOf" srcId="{89E662C1-4058-4316-9E35-F78964C35CDB}" destId="{915E981E-65CA-4CFC-A381-AEA7C19813AC}" srcOrd="2" destOrd="0" presId="urn:microsoft.com/office/officeart/2005/8/layout/vList2"/>
    <dgm:cxn modelId="{1805A457-F0CC-4079-9B8C-222AE9A81710}" type="presParOf" srcId="{89E662C1-4058-4316-9E35-F78964C35CDB}" destId="{A690C9FA-F23C-43F6-A19F-A2AB735C292C}" srcOrd="3" destOrd="0" presId="urn:microsoft.com/office/officeart/2005/8/layout/vList2"/>
    <dgm:cxn modelId="{B8E61EC7-2756-4627-B699-9539E50CC212}" type="presParOf" srcId="{89E662C1-4058-4316-9E35-F78964C35CDB}" destId="{63D03C90-E81D-416F-8820-6FE74FBAE12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EB51C9B-AC35-45DE-9BC8-934074C7582C}" type="doc">
      <dgm:prSet loTypeId="urn:microsoft.com/office/officeart/2005/8/layout/hierarchy3" loCatId="hierarchy" qsTypeId="urn:microsoft.com/office/officeart/2005/8/quickstyle/3d1" qsCatId="3D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1856AF75-0E43-4460-86E7-8A56290DEDF8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pPr algn="ctr"/>
          <a:r>
            <a:rPr lang="x-none" sz="1600" b="1" smtClean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rPr>
            <a:t>Резервные средства </a:t>
          </a:r>
          <a:r>
            <a:rPr lang="ru-RU" sz="1600" b="1" dirty="0" smtClean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rPr>
            <a:t> на 2023 год </a:t>
          </a:r>
          <a:r>
            <a:rPr lang="x-none" sz="1600" b="1" smtClean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rPr>
            <a:t>запланированы в следующих размерах: </a:t>
          </a:r>
          <a:endParaRPr lang="ru-RU" sz="1600" b="1" dirty="0">
            <a:solidFill>
              <a:srgbClr val="002060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1BD270B2-9B0B-4E63-AC42-863911E3EE10}" type="parTrans" cxnId="{2B925E87-C4F8-4C8B-863E-ADB5F6A209C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3365A2B-421E-4DBF-A83F-87BFB9A18C04}" type="sibTrans" cxnId="{2B925E87-C4F8-4C8B-863E-ADB5F6A209C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3600E61-A69F-4FA3-BB77-0CA72E6FDA24}">
      <dgm:prSet phldrT="[Текст]" custT="1"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 algn="l"/>
          <a:r>
            <a:rPr lang="x-none" sz="1400" smtClean="0"/>
            <a:t>- </a:t>
          </a:r>
          <a:r>
            <a:rPr lang="ru-RU" sz="1400" dirty="0" smtClean="0"/>
            <a:t>р</a:t>
          </a:r>
          <a:r>
            <a:rPr lang="x-none" sz="1400" smtClean="0"/>
            <a:t>езервный фонд Администрации МР «Усть-Цилемский»  в размере 500,0 тыс. рублей ежегодно;</a:t>
          </a:r>
          <a:endParaRPr lang="ru-RU" sz="1400" b="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9F115C0F-93DA-4B29-A05D-9BEF7F73CD1E}" type="parTrans" cxnId="{8DEA1CC4-BEDB-4190-963F-1EDB78A266AB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8CC93FA-4224-4589-8054-D3344DB270A4}" type="sibTrans" cxnId="{8DEA1CC4-BEDB-4190-963F-1EDB78A266A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34729C9-8989-4229-83D7-A5963FDBA4B0}">
      <dgm:prSet phldrT="[Текст]" custT="1"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 algn="l"/>
          <a:r>
            <a:rPr lang="ru-RU" sz="1400" dirty="0" smtClean="0"/>
            <a:t>- резерв на </a:t>
          </a:r>
          <a:r>
            <a:rPr lang="ru-RU" sz="1400" dirty="0" err="1" smtClean="0"/>
            <a:t>софинансирование</a:t>
          </a:r>
          <a:r>
            <a:rPr lang="ru-RU" sz="1400" dirty="0" smtClean="0"/>
            <a:t> мероприятий для участия в федеральных и республиканских проектах на 2023-2025 года в сумме 4</a:t>
          </a:r>
          <a:r>
            <a:rPr lang="en-US" sz="1400" dirty="0" smtClean="0"/>
            <a:t> </a:t>
          </a:r>
          <a:r>
            <a:rPr lang="ru-RU" sz="1400" dirty="0" smtClean="0"/>
            <a:t>396,2 </a:t>
          </a:r>
          <a:r>
            <a:rPr lang="ru-RU" sz="1400" dirty="0" err="1" smtClean="0"/>
            <a:t>тыс.руб</a:t>
          </a:r>
          <a:r>
            <a:rPr lang="ru-RU" sz="1400" dirty="0" smtClean="0"/>
            <a:t>.;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804755C-9E67-4ED6-BD28-C7F4E25FA051}" type="parTrans" cxnId="{877239A9-9812-4D4E-A7A7-7E581837F5D2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013A0CD-2E2C-4757-B7E1-63E305CF1A64}" type="sibTrans" cxnId="{877239A9-9812-4D4E-A7A7-7E581837F5D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1AEC1CA-DBFB-4462-B770-68B7776D1320}">
      <dgm:prSet custT="1"/>
      <dgm:spPr/>
      <dgm:t>
        <a:bodyPr/>
        <a:lstStyle/>
        <a:p>
          <a:pPr algn="l"/>
          <a:r>
            <a:rPr lang="ru-RU" sz="1400" dirty="0" smtClean="0"/>
            <a:t>- резерв средств  для увеличения расходов на оплату труда в сумме 5000,0 тыс. руб.</a:t>
          </a:r>
          <a:endParaRPr lang="ru-RU" sz="1400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A61C3C9-31BB-4062-B8FF-46E07455C75E}" type="parTrans" cxnId="{1E7DB815-2150-46CD-B274-B532C136F31F}">
      <dgm:prSet/>
      <dgm:spPr/>
      <dgm:t>
        <a:bodyPr/>
        <a:lstStyle/>
        <a:p>
          <a:endParaRPr lang="ru-RU"/>
        </a:p>
      </dgm:t>
    </dgm:pt>
    <dgm:pt modelId="{7F6470A3-1A4D-4C9F-84E8-4DD1509AB6AA}" type="sibTrans" cxnId="{1E7DB815-2150-46CD-B274-B532C136F31F}">
      <dgm:prSet/>
      <dgm:spPr/>
      <dgm:t>
        <a:bodyPr/>
        <a:lstStyle/>
        <a:p>
          <a:endParaRPr lang="ru-RU"/>
        </a:p>
      </dgm:t>
    </dgm:pt>
    <dgm:pt modelId="{EE7EBFF0-9E09-4CC0-A2E8-9BB7BC900ABF}">
      <dgm:prSet custT="1"/>
      <dgm:spPr/>
      <dgm:t>
        <a:bodyPr/>
        <a:lstStyle/>
        <a:p>
          <a:pPr algn="l"/>
          <a:r>
            <a:rPr lang="ru-RU" sz="1400" dirty="0" smtClean="0"/>
            <a:t>- резерв средств  на исполнение судебных актов по обращению взыскания на средства бюджета в сумме 100,00 тыс. руб.</a:t>
          </a:r>
          <a:endParaRPr lang="ru-RU" sz="1400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016F2A0-DB66-4BFC-9378-A09C40573DFE}" type="parTrans" cxnId="{B70F2103-E9F2-4F7D-8946-1E1F1489D500}">
      <dgm:prSet/>
      <dgm:spPr/>
      <dgm:t>
        <a:bodyPr/>
        <a:lstStyle/>
        <a:p>
          <a:endParaRPr lang="ru-RU"/>
        </a:p>
      </dgm:t>
    </dgm:pt>
    <dgm:pt modelId="{FCD46653-1E8C-44E7-92CF-3421C094CF0C}" type="sibTrans" cxnId="{B70F2103-E9F2-4F7D-8946-1E1F1489D500}">
      <dgm:prSet/>
      <dgm:spPr/>
      <dgm:t>
        <a:bodyPr/>
        <a:lstStyle/>
        <a:p>
          <a:endParaRPr lang="ru-RU"/>
        </a:p>
      </dgm:t>
    </dgm:pt>
    <dgm:pt modelId="{AEA0ED4B-D998-4E3F-8DA1-309F32915D82}" type="pres">
      <dgm:prSet presAssocID="{9EB51C9B-AC35-45DE-9BC8-934074C7582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0109D76-344A-408C-9AA7-A93A750AC5E6}" type="pres">
      <dgm:prSet presAssocID="{1856AF75-0E43-4460-86E7-8A56290DEDF8}" presName="root" presStyleCnt="0"/>
      <dgm:spPr/>
      <dgm:t>
        <a:bodyPr/>
        <a:lstStyle/>
        <a:p>
          <a:endParaRPr lang="ru-RU"/>
        </a:p>
      </dgm:t>
    </dgm:pt>
    <dgm:pt modelId="{0BBCD6C4-D240-4B59-A9FC-50C3B0C8EE4E}" type="pres">
      <dgm:prSet presAssocID="{1856AF75-0E43-4460-86E7-8A56290DEDF8}" presName="rootComposite" presStyleCnt="0"/>
      <dgm:spPr/>
      <dgm:t>
        <a:bodyPr/>
        <a:lstStyle/>
        <a:p>
          <a:endParaRPr lang="ru-RU"/>
        </a:p>
      </dgm:t>
    </dgm:pt>
    <dgm:pt modelId="{D0AC562A-77B5-49EE-AEE8-B8E32EC30009}" type="pres">
      <dgm:prSet presAssocID="{1856AF75-0E43-4460-86E7-8A56290DEDF8}" presName="rootText" presStyleLbl="node1" presStyleIdx="0" presStyleCnt="1" custAng="0" custScaleX="831769" custScaleY="201397" custLinFactNeighborX="-298" custLinFactNeighborY="-44490"/>
      <dgm:spPr/>
      <dgm:t>
        <a:bodyPr/>
        <a:lstStyle/>
        <a:p>
          <a:endParaRPr lang="ru-RU"/>
        </a:p>
      </dgm:t>
    </dgm:pt>
    <dgm:pt modelId="{AF867857-3E6E-4895-8828-75AB2B070F33}" type="pres">
      <dgm:prSet presAssocID="{1856AF75-0E43-4460-86E7-8A56290DEDF8}" presName="rootConnector" presStyleLbl="node1" presStyleIdx="0" presStyleCnt="1"/>
      <dgm:spPr/>
      <dgm:t>
        <a:bodyPr/>
        <a:lstStyle/>
        <a:p>
          <a:endParaRPr lang="ru-RU"/>
        </a:p>
      </dgm:t>
    </dgm:pt>
    <dgm:pt modelId="{D933C1F6-62D2-4C0C-B209-0660B3EEEAB5}" type="pres">
      <dgm:prSet presAssocID="{1856AF75-0E43-4460-86E7-8A56290DEDF8}" presName="childShape" presStyleCnt="0"/>
      <dgm:spPr/>
      <dgm:t>
        <a:bodyPr/>
        <a:lstStyle/>
        <a:p>
          <a:endParaRPr lang="ru-RU"/>
        </a:p>
      </dgm:t>
    </dgm:pt>
    <dgm:pt modelId="{97AF4489-5CC5-4F6C-81DA-7F1A3DCBF3C1}" type="pres">
      <dgm:prSet presAssocID="{9F115C0F-93DA-4B29-A05D-9BEF7F73CD1E}" presName="Name13" presStyleLbl="parChTrans1D2" presStyleIdx="0" presStyleCnt="4"/>
      <dgm:spPr/>
      <dgm:t>
        <a:bodyPr/>
        <a:lstStyle/>
        <a:p>
          <a:endParaRPr lang="ru-RU"/>
        </a:p>
      </dgm:t>
    </dgm:pt>
    <dgm:pt modelId="{C9F7C131-3216-44A4-AD26-362D40AB90F4}" type="pres">
      <dgm:prSet presAssocID="{93600E61-A69F-4FA3-BB77-0CA72E6FDA24}" presName="childText" presStyleLbl="bgAcc1" presStyleIdx="0" presStyleCnt="4" custAng="10800000" custFlipVert="1" custScaleX="1001715" custScaleY="113258" custLinFactNeighborX="-52179" custLinFactNeighborY="-308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D06ACE-AB88-43DD-9F20-9C95B9D44108}" type="pres">
      <dgm:prSet presAssocID="{E804755C-9E67-4ED6-BD28-C7F4E25FA051}" presName="Name13" presStyleLbl="parChTrans1D2" presStyleIdx="1" presStyleCnt="4"/>
      <dgm:spPr/>
      <dgm:t>
        <a:bodyPr/>
        <a:lstStyle/>
        <a:p>
          <a:endParaRPr lang="ru-RU"/>
        </a:p>
      </dgm:t>
    </dgm:pt>
    <dgm:pt modelId="{E4A433AE-EADE-45C9-B1F5-50CDB37C87AD}" type="pres">
      <dgm:prSet presAssocID="{834729C9-8989-4229-83D7-A5963FDBA4B0}" presName="childText" presStyleLbl="bgAcc1" presStyleIdx="1" presStyleCnt="4" custScaleX="996796" custScaleY="159219" custLinFactNeighborX="-47478" custLinFactNeighborY="-352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60A624-487E-45EC-9CA5-60BA4E2CD798}" type="pres">
      <dgm:prSet presAssocID="{5A61C3C9-31BB-4062-B8FF-46E07455C75E}" presName="Name13" presStyleLbl="parChTrans1D2" presStyleIdx="2" presStyleCnt="4"/>
      <dgm:spPr/>
      <dgm:t>
        <a:bodyPr/>
        <a:lstStyle/>
        <a:p>
          <a:endParaRPr lang="ru-RU"/>
        </a:p>
      </dgm:t>
    </dgm:pt>
    <dgm:pt modelId="{57C9C4AE-A4F6-4378-AAA7-A30AF8C1AEE3}" type="pres">
      <dgm:prSet presAssocID="{C1AEC1CA-DBFB-4462-B770-68B7776D1320}" presName="childText" presStyleLbl="bgAcc1" presStyleIdx="2" presStyleCnt="4" custScaleX="978256" custScaleY="160066" custLinFactNeighborX="-42509" custLinFactNeighborY="-256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D065DD-6B4D-46E8-93FC-6C9AD063BEC5}" type="pres">
      <dgm:prSet presAssocID="{8016F2A0-DB66-4BFC-9378-A09C40573DFE}" presName="Name13" presStyleLbl="parChTrans1D2" presStyleIdx="3" presStyleCnt="4"/>
      <dgm:spPr/>
      <dgm:t>
        <a:bodyPr/>
        <a:lstStyle/>
        <a:p>
          <a:endParaRPr lang="ru-RU"/>
        </a:p>
      </dgm:t>
    </dgm:pt>
    <dgm:pt modelId="{6DF53A0E-19B1-4830-93C7-C45E43E0A947}" type="pres">
      <dgm:prSet presAssocID="{EE7EBFF0-9E09-4CC0-A2E8-9BB7BC900ABF}" presName="childText" presStyleLbl="bgAcc1" presStyleIdx="3" presStyleCnt="4" custScaleX="1250128" custLinFactNeighborX="-51278" custLinFactNeighborY="-51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ADA009-8E68-4231-9A3E-A98FA3E01765}" type="presOf" srcId="{9EB51C9B-AC35-45DE-9BC8-934074C7582C}" destId="{AEA0ED4B-D998-4E3F-8DA1-309F32915D82}" srcOrd="0" destOrd="0" presId="urn:microsoft.com/office/officeart/2005/8/layout/hierarchy3"/>
    <dgm:cxn modelId="{FBC08A65-5051-4958-AFA6-086B2FF3D596}" type="presOf" srcId="{E804755C-9E67-4ED6-BD28-C7F4E25FA051}" destId="{46D06ACE-AB88-43DD-9F20-9C95B9D44108}" srcOrd="0" destOrd="0" presId="urn:microsoft.com/office/officeart/2005/8/layout/hierarchy3"/>
    <dgm:cxn modelId="{FC223206-83D2-407A-A3B5-AEFD6632D571}" type="presOf" srcId="{C1AEC1CA-DBFB-4462-B770-68B7776D1320}" destId="{57C9C4AE-A4F6-4378-AAA7-A30AF8C1AEE3}" srcOrd="0" destOrd="0" presId="urn:microsoft.com/office/officeart/2005/8/layout/hierarchy3"/>
    <dgm:cxn modelId="{FFF2A2F5-8841-4EA9-8210-EFDBA183FA43}" type="presOf" srcId="{834729C9-8989-4229-83D7-A5963FDBA4B0}" destId="{E4A433AE-EADE-45C9-B1F5-50CDB37C87AD}" srcOrd="0" destOrd="0" presId="urn:microsoft.com/office/officeart/2005/8/layout/hierarchy3"/>
    <dgm:cxn modelId="{2B925E87-C4F8-4C8B-863E-ADB5F6A209CE}" srcId="{9EB51C9B-AC35-45DE-9BC8-934074C7582C}" destId="{1856AF75-0E43-4460-86E7-8A56290DEDF8}" srcOrd="0" destOrd="0" parTransId="{1BD270B2-9B0B-4E63-AC42-863911E3EE10}" sibTransId="{A3365A2B-421E-4DBF-A83F-87BFB9A18C04}"/>
    <dgm:cxn modelId="{17B9288E-4DCF-4C73-AE66-8CF7CD8AC4B9}" type="presOf" srcId="{EE7EBFF0-9E09-4CC0-A2E8-9BB7BC900ABF}" destId="{6DF53A0E-19B1-4830-93C7-C45E43E0A947}" srcOrd="0" destOrd="0" presId="urn:microsoft.com/office/officeart/2005/8/layout/hierarchy3"/>
    <dgm:cxn modelId="{04FFA68A-DD4D-49DE-996F-96BFD36B883C}" type="presOf" srcId="{5A61C3C9-31BB-4062-B8FF-46E07455C75E}" destId="{6960A624-487E-45EC-9CA5-60BA4E2CD798}" srcOrd="0" destOrd="0" presId="urn:microsoft.com/office/officeart/2005/8/layout/hierarchy3"/>
    <dgm:cxn modelId="{E0C439EF-597A-4675-A5C8-83E0D3A6CF9D}" type="presOf" srcId="{8016F2A0-DB66-4BFC-9378-A09C40573DFE}" destId="{79D065DD-6B4D-46E8-93FC-6C9AD063BEC5}" srcOrd="0" destOrd="0" presId="urn:microsoft.com/office/officeart/2005/8/layout/hierarchy3"/>
    <dgm:cxn modelId="{9C72B110-8EA6-480D-B78B-850E4DF7E42A}" type="presOf" srcId="{1856AF75-0E43-4460-86E7-8A56290DEDF8}" destId="{D0AC562A-77B5-49EE-AEE8-B8E32EC30009}" srcOrd="0" destOrd="0" presId="urn:microsoft.com/office/officeart/2005/8/layout/hierarchy3"/>
    <dgm:cxn modelId="{877239A9-9812-4D4E-A7A7-7E581837F5D2}" srcId="{1856AF75-0E43-4460-86E7-8A56290DEDF8}" destId="{834729C9-8989-4229-83D7-A5963FDBA4B0}" srcOrd="1" destOrd="0" parTransId="{E804755C-9E67-4ED6-BD28-C7F4E25FA051}" sibTransId="{9013A0CD-2E2C-4757-B7E1-63E305CF1A64}"/>
    <dgm:cxn modelId="{43C23B28-F105-49D8-92CD-8695B62E94CF}" type="presOf" srcId="{1856AF75-0E43-4460-86E7-8A56290DEDF8}" destId="{AF867857-3E6E-4895-8828-75AB2B070F33}" srcOrd="1" destOrd="0" presId="urn:microsoft.com/office/officeart/2005/8/layout/hierarchy3"/>
    <dgm:cxn modelId="{8DEA1CC4-BEDB-4190-963F-1EDB78A266AB}" srcId="{1856AF75-0E43-4460-86E7-8A56290DEDF8}" destId="{93600E61-A69F-4FA3-BB77-0CA72E6FDA24}" srcOrd="0" destOrd="0" parTransId="{9F115C0F-93DA-4B29-A05D-9BEF7F73CD1E}" sibTransId="{A8CC93FA-4224-4589-8054-D3344DB270A4}"/>
    <dgm:cxn modelId="{960C8F36-6784-493D-8DFD-BE83D0F7C17B}" type="presOf" srcId="{93600E61-A69F-4FA3-BB77-0CA72E6FDA24}" destId="{C9F7C131-3216-44A4-AD26-362D40AB90F4}" srcOrd="0" destOrd="0" presId="urn:microsoft.com/office/officeart/2005/8/layout/hierarchy3"/>
    <dgm:cxn modelId="{FB44BA26-9E4A-4F95-B40D-5B97530E8B1C}" type="presOf" srcId="{9F115C0F-93DA-4B29-A05D-9BEF7F73CD1E}" destId="{97AF4489-5CC5-4F6C-81DA-7F1A3DCBF3C1}" srcOrd="0" destOrd="0" presId="urn:microsoft.com/office/officeart/2005/8/layout/hierarchy3"/>
    <dgm:cxn modelId="{B70F2103-E9F2-4F7D-8946-1E1F1489D500}" srcId="{1856AF75-0E43-4460-86E7-8A56290DEDF8}" destId="{EE7EBFF0-9E09-4CC0-A2E8-9BB7BC900ABF}" srcOrd="3" destOrd="0" parTransId="{8016F2A0-DB66-4BFC-9378-A09C40573DFE}" sibTransId="{FCD46653-1E8C-44E7-92CF-3421C094CF0C}"/>
    <dgm:cxn modelId="{1E7DB815-2150-46CD-B274-B532C136F31F}" srcId="{1856AF75-0E43-4460-86E7-8A56290DEDF8}" destId="{C1AEC1CA-DBFB-4462-B770-68B7776D1320}" srcOrd="2" destOrd="0" parTransId="{5A61C3C9-31BB-4062-B8FF-46E07455C75E}" sibTransId="{7F6470A3-1A4D-4C9F-84E8-4DD1509AB6AA}"/>
    <dgm:cxn modelId="{6D74E9AF-DD34-46D0-86F9-DD37F64F15BF}" type="presParOf" srcId="{AEA0ED4B-D998-4E3F-8DA1-309F32915D82}" destId="{40109D76-344A-408C-9AA7-A93A750AC5E6}" srcOrd="0" destOrd="0" presId="urn:microsoft.com/office/officeart/2005/8/layout/hierarchy3"/>
    <dgm:cxn modelId="{77128CA7-7633-4113-939B-9B1AB15B3DE3}" type="presParOf" srcId="{40109D76-344A-408C-9AA7-A93A750AC5E6}" destId="{0BBCD6C4-D240-4B59-A9FC-50C3B0C8EE4E}" srcOrd="0" destOrd="0" presId="urn:microsoft.com/office/officeart/2005/8/layout/hierarchy3"/>
    <dgm:cxn modelId="{A182AADF-6ADC-417D-8D15-DBDEE5E367A9}" type="presParOf" srcId="{0BBCD6C4-D240-4B59-A9FC-50C3B0C8EE4E}" destId="{D0AC562A-77B5-49EE-AEE8-B8E32EC30009}" srcOrd="0" destOrd="0" presId="urn:microsoft.com/office/officeart/2005/8/layout/hierarchy3"/>
    <dgm:cxn modelId="{D328AD6F-04A4-4FAA-919D-77F592E53294}" type="presParOf" srcId="{0BBCD6C4-D240-4B59-A9FC-50C3B0C8EE4E}" destId="{AF867857-3E6E-4895-8828-75AB2B070F33}" srcOrd="1" destOrd="0" presId="urn:microsoft.com/office/officeart/2005/8/layout/hierarchy3"/>
    <dgm:cxn modelId="{C2F9DC6B-C19F-4294-8A72-07CBB51A1E1D}" type="presParOf" srcId="{40109D76-344A-408C-9AA7-A93A750AC5E6}" destId="{D933C1F6-62D2-4C0C-B209-0660B3EEEAB5}" srcOrd="1" destOrd="0" presId="urn:microsoft.com/office/officeart/2005/8/layout/hierarchy3"/>
    <dgm:cxn modelId="{16F894D6-5E37-4DED-9524-56A674F1A468}" type="presParOf" srcId="{D933C1F6-62D2-4C0C-B209-0660B3EEEAB5}" destId="{97AF4489-5CC5-4F6C-81DA-7F1A3DCBF3C1}" srcOrd="0" destOrd="0" presId="urn:microsoft.com/office/officeart/2005/8/layout/hierarchy3"/>
    <dgm:cxn modelId="{11A4AC4A-E17E-4510-9655-57F8248F48F2}" type="presParOf" srcId="{D933C1F6-62D2-4C0C-B209-0660B3EEEAB5}" destId="{C9F7C131-3216-44A4-AD26-362D40AB90F4}" srcOrd="1" destOrd="0" presId="urn:microsoft.com/office/officeart/2005/8/layout/hierarchy3"/>
    <dgm:cxn modelId="{C5AE567C-05C2-4543-9EAA-AF0C2D4F02BA}" type="presParOf" srcId="{D933C1F6-62D2-4C0C-B209-0660B3EEEAB5}" destId="{46D06ACE-AB88-43DD-9F20-9C95B9D44108}" srcOrd="2" destOrd="0" presId="urn:microsoft.com/office/officeart/2005/8/layout/hierarchy3"/>
    <dgm:cxn modelId="{BE980DC8-5B92-413E-851D-1AE800B52983}" type="presParOf" srcId="{D933C1F6-62D2-4C0C-B209-0660B3EEEAB5}" destId="{E4A433AE-EADE-45C9-B1F5-50CDB37C87AD}" srcOrd="3" destOrd="0" presId="urn:microsoft.com/office/officeart/2005/8/layout/hierarchy3"/>
    <dgm:cxn modelId="{950FA962-A691-427A-94DD-E7854251FA44}" type="presParOf" srcId="{D933C1F6-62D2-4C0C-B209-0660B3EEEAB5}" destId="{6960A624-487E-45EC-9CA5-60BA4E2CD798}" srcOrd="4" destOrd="0" presId="urn:microsoft.com/office/officeart/2005/8/layout/hierarchy3"/>
    <dgm:cxn modelId="{F8085847-53E3-48E4-8EEB-35A74D72C47F}" type="presParOf" srcId="{D933C1F6-62D2-4C0C-B209-0660B3EEEAB5}" destId="{57C9C4AE-A4F6-4378-AAA7-A30AF8C1AEE3}" srcOrd="5" destOrd="0" presId="urn:microsoft.com/office/officeart/2005/8/layout/hierarchy3"/>
    <dgm:cxn modelId="{31F7E8A6-8DC2-477C-83B7-28FDE39004BF}" type="presParOf" srcId="{D933C1F6-62D2-4C0C-B209-0660B3EEEAB5}" destId="{79D065DD-6B4D-46E8-93FC-6C9AD063BEC5}" srcOrd="6" destOrd="0" presId="urn:microsoft.com/office/officeart/2005/8/layout/hierarchy3"/>
    <dgm:cxn modelId="{1A560F9D-8BDB-4958-870E-39E614075D32}" type="presParOf" srcId="{D933C1F6-62D2-4C0C-B209-0660B3EEEAB5}" destId="{6DF53A0E-19B1-4830-93C7-C45E43E0A947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3D51F6E-A5D7-4DCC-9B65-694240C5A29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AA21D4D-CFC9-42F6-A27F-2CBECC4B376F}">
      <dgm:prSet phldrT="[Текст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500" dirty="0" smtClean="0">
              <a:latin typeface="Times New Roman" pitchFamily="18" charset="0"/>
              <a:cs typeface="Times New Roman" pitchFamily="18" charset="0"/>
            </a:rPr>
            <a:t>В случае возникновения дефицита предусматриваются источники на его покрытие:</a:t>
          </a:r>
          <a:endParaRPr lang="ru-RU" sz="1500" dirty="0">
            <a:latin typeface="Times New Roman" pitchFamily="18" charset="0"/>
            <a:cs typeface="Times New Roman" pitchFamily="18" charset="0"/>
          </a:endParaRPr>
        </a:p>
      </dgm:t>
    </dgm:pt>
    <dgm:pt modelId="{8B5FDFF7-93AC-47C0-A725-536A84122A76}" type="parTrans" cxnId="{ACA2D86D-AC9C-4D23-8CE5-05837928523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E83B057-2D6F-4AF5-9E88-8A8996F502E0}" type="sibTrans" cxnId="{ACA2D86D-AC9C-4D23-8CE5-05837928523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CCFE5FD-12C8-4382-B7E9-D2640F9074D1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Кредиты кредитных организаций в валюте Российской Федерации;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EC8BD0E-B015-456A-BEB3-2C76652085C7}" type="parTrans" cxnId="{F72D4C49-2A46-45E5-865A-F92981270F1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860887E-7DA2-4AB6-A752-985B54951D16}" type="sibTrans" cxnId="{F72D4C49-2A46-45E5-865A-F92981270F1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4939962-6387-4F78-80FC-DBB43569F9E1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Бюджетные кредиты от других бюджетов бюджетной системы Российской Федерации;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BBD85C4-37C1-4EDE-8A77-99682C14585F}" type="parTrans" cxnId="{48A5EC5E-A429-4B21-BFB3-63E278EFD81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5AFA324-CBF2-4098-A318-D0782BEF5C07}" type="sibTrans" cxnId="{48A5EC5E-A429-4B21-BFB3-63E278EFD81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AACAF97-C4D9-4DBA-88EC-CBF2E18525A0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Изменение остатков средств на счетах по учёту средств бюджета;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C3CE4FE2-E44B-4EEF-AD80-4AABBB0E40E4}" type="parTrans" cxnId="{C24319E4-AB4C-475B-A643-828F2CABF16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935C438-FFEC-4D16-8506-87453C6F6DDF}" type="sibTrans" cxnId="{C24319E4-AB4C-475B-A643-828F2CABF16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705CBA4-2B27-4F2A-84D8-3B0A810C6DE9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Иные источники внутреннего финансирования дефицитов бюджетов.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B6336CB-9A2F-452B-8599-AC0F99988764}" type="parTrans" cxnId="{86E206E9-D7F5-47B5-A32F-B4045AE8F4D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5F9BE04-B7BA-44B2-95F8-C65E771E131C}" type="sibTrans" cxnId="{86E206E9-D7F5-47B5-A32F-B4045AE8F4D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9D9D800-111C-4CB8-9644-8FA9DF097AF3}" type="pres">
      <dgm:prSet presAssocID="{83D51F6E-A5D7-4DCC-9B65-694240C5A29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6C0543-3F62-4454-8445-D45E199978EE}" type="pres">
      <dgm:prSet presAssocID="{2AA21D4D-CFC9-42F6-A27F-2CBECC4B376F}" presName="parentText" presStyleLbl="node1" presStyleIdx="0" presStyleCnt="1" custLinFactNeighborX="17241" custLinFactNeighborY="-434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A80860-512D-47D8-8459-C92557A5B882}" type="pres">
      <dgm:prSet presAssocID="{2AA21D4D-CFC9-42F6-A27F-2CBECC4B376F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BC750C-88AE-4D1F-8101-EA3B30560E8D}" type="presOf" srcId="{83D51F6E-A5D7-4DCC-9B65-694240C5A298}" destId="{09D9D800-111C-4CB8-9644-8FA9DF097AF3}" srcOrd="0" destOrd="0" presId="urn:microsoft.com/office/officeart/2005/8/layout/vList2"/>
    <dgm:cxn modelId="{C24319E4-AB4C-475B-A643-828F2CABF16E}" srcId="{2AA21D4D-CFC9-42F6-A27F-2CBECC4B376F}" destId="{EAACAF97-C4D9-4DBA-88EC-CBF2E18525A0}" srcOrd="2" destOrd="0" parTransId="{C3CE4FE2-E44B-4EEF-AD80-4AABBB0E40E4}" sibTransId="{D935C438-FFEC-4D16-8506-87453C6F6DDF}"/>
    <dgm:cxn modelId="{86E206E9-D7F5-47B5-A32F-B4045AE8F4D1}" srcId="{2AA21D4D-CFC9-42F6-A27F-2CBECC4B376F}" destId="{9705CBA4-2B27-4F2A-84D8-3B0A810C6DE9}" srcOrd="3" destOrd="0" parTransId="{FB6336CB-9A2F-452B-8599-AC0F99988764}" sibTransId="{85F9BE04-B7BA-44B2-95F8-C65E771E131C}"/>
    <dgm:cxn modelId="{81E12FF6-575B-444A-9333-0AE9D5B3C552}" type="presOf" srcId="{B4939962-6387-4F78-80FC-DBB43569F9E1}" destId="{CDA80860-512D-47D8-8459-C92557A5B882}" srcOrd="0" destOrd="1" presId="urn:microsoft.com/office/officeart/2005/8/layout/vList2"/>
    <dgm:cxn modelId="{D1DE9C6B-AFE4-4FF0-BC20-B36AFE3BF088}" type="presOf" srcId="{9CCFE5FD-12C8-4382-B7E9-D2640F9074D1}" destId="{CDA80860-512D-47D8-8459-C92557A5B882}" srcOrd="0" destOrd="0" presId="urn:microsoft.com/office/officeart/2005/8/layout/vList2"/>
    <dgm:cxn modelId="{48A5EC5E-A429-4B21-BFB3-63E278EFD812}" srcId="{2AA21D4D-CFC9-42F6-A27F-2CBECC4B376F}" destId="{B4939962-6387-4F78-80FC-DBB43569F9E1}" srcOrd="1" destOrd="0" parTransId="{5BBD85C4-37C1-4EDE-8A77-99682C14585F}" sibTransId="{25AFA324-CBF2-4098-A318-D0782BEF5C07}"/>
    <dgm:cxn modelId="{F72D4C49-2A46-45E5-865A-F92981270F1A}" srcId="{2AA21D4D-CFC9-42F6-A27F-2CBECC4B376F}" destId="{9CCFE5FD-12C8-4382-B7E9-D2640F9074D1}" srcOrd="0" destOrd="0" parTransId="{6EC8BD0E-B015-456A-BEB3-2C76652085C7}" sibTransId="{F860887E-7DA2-4AB6-A752-985B54951D16}"/>
    <dgm:cxn modelId="{F0148CB0-978B-4974-9868-C2C1BBB4712C}" type="presOf" srcId="{9705CBA4-2B27-4F2A-84D8-3B0A810C6DE9}" destId="{CDA80860-512D-47D8-8459-C92557A5B882}" srcOrd="0" destOrd="3" presId="urn:microsoft.com/office/officeart/2005/8/layout/vList2"/>
    <dgm:cxn modelId="{ACA2D86D-AC9C-4D23-8CE5-05837928523A}" srcId="{83D51F6E-A5D7-4DCC-9B65-694240C5A298}" destId="{2AA21D4D-CFC9-42F6-A27F-2CBECC4B376F}" srcOrd="0" destOrd="0" parTransId="{8B5FDFF7-93AC-47C0-A725-536A84122A76}" sibTransId="{1E83B057-2D6F-4AF5-9E88-8A8996F502E0}"/>
    <dgm:cxn modelId="{29D7498D-1F23-4C05-83F0-8E44D962D37C}" type="presOf" srcId="{2AA21D4D-CFC9-42F6-A27F-2CBECC4B376F}" destId="{966C0543-3F62-4454-8445-D45E199978EE}" srcOrd="0" destOrd="0" presId="urn:microsoft.com/office/officeart/2005/8/layout/vList2"/>
    <dgm:cxn modelId="{83E5EDCC-F270-48B9-BA09-69286921B11C}" type="presOf" srcId="{EAACAF97-C4D9-4DBA-88EC-CBF2E18525A0}" destId="{CDA80860-512D-47D8-8459-C92557A5B882}" srcOrd="0" destOrd="2" presId="urn:microsoft.com/office/officeart/2005/8/layout/vList2"/>
    <dgm:cxn modelId="{2ED2055E-264A-4CBB-B3B2-84994A759306}" type="presParOf" srcId="{09D9D800-111C-4CB8-9644-8FA9DF097AF3}" destId="{966C0543-3F62-4454-8445-D45E199978EE}" srcOrd="0" destOrd="0" presId="urn:microsoft.com/office/officeart/2005/8/layout/vList2"/>
    <dgm:cxn modelId="{CA493000-6EA6-44EB-8B7F-ACEB61EC9D1B}" type="presParOf" srcId="{09D9D800-111C-4CB8-9644-8FA9DF097AF3}" destId="{CDA80860-512D-47D8-8459-C92557A5B882}" srcOrd="1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8CD7101-2046-471C-A16E-DE90E47C939E}" type="doc">
      <dgm:prSet loTypeId="urn:microsoft.com/office/officeart/2005/8/layout/vList3#3" loCatId="list" qsTypeId="urn:microsoft.com/office/officeart/2005/8/quickstyle/3d3" qsCatId="3D" csTypeId="urn:microsoft.com/office/officeart/2005/8/colors/accent1_2" csCatId="accent1" phldr="1"/>
      <dgm:spPr/>
    </dgm:pt>
    <dgm:pt modelId="{C0DF952F-0A91-4A42-866E-3F0AF01F469E}">
      <dgm:prSet phldrT="[Текст]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divot"/>
          <a:bevelB w="165100" h="254000"/>
        </a:sp3d>
      </dgm:spPr>
      <dgm:t>
        <a:bodyPr/>
        <a:lstStyle/>
        <a:p>
          <a:r>
            <a:rPr lang="ru-RU" altLang="ru-RU" dirty="0" smtClean="0"/>
            <a:t>Письмом контрольно-счетной палаты  МР «Усть-Цилемский» от 23.11.2022г. № 02-09/45 получено положительное заключение на проект решения о бюджете.</a:t>
          </a:r>
        </a:p>
        <a:p>
          <a:r>
            <a:rPr lang="ru-RU" altLang="ru-RU" dirty="0" smtClean="0"/>
            <a:t>Проект решения Совета МР «Усть-Цилемский» «О бюджете муниципального района «Усть-Цилемский» на 2023 год и плановый период 2024 и 2025 годов» рекомендован к рассмотрению на очередной сессии Совета МР «Усть-Цилемский».</a:t>
          </a:r>
        </a:p>
        <a:p>
          <a:endParaRPr lang="ru-RU" dirty="0"/>
        </a:p>
      </dgm:t>
    </dgm:pt>
    <dgm:pt modelId="{C3FF1787-0BDA-4136-B536-26082ED56D5E}" type="parTrans" cxnId="{159A24AD-6F9F-4243-B60F-E218A19E45E0}">
      <dgm:prSet/>
      <dgm:spPr/>
      <dgm:t>
        <a:bodyPr/>
        <a:lstStyle/>
        <a:p>
          <a:endParaRPr lang="ru-RU"/>
        </a:p>
      </dgm:t>
    </dgm:pt>
    <dgm:pt modelId="{11B3B506-101A-45CD-8181-2F9C829B44BA}" type="sibTrans" cxnId="{159A24AD-6F9F-4243-B60F-E218A19E45E0}">
      <dgm:prSet/>
      <dgm:spPr/>
      <dgm:t>
        <a:bodyPr/>
        <a:lstStyle/>
        <a:p>
          <a:endParaRPr lang="ru-RU"/>
        </a:p>
      </dgm:t>
    </dgm:pt>
    <dgm:pt modelId="{8F43E112-3AD6-45CB-BC30-C74D72E9130A}" type="pres">
      <dgm:prSet presAssocID="{E8CD7101-2046-471C-A16E-DE90E47C939E}" presName="linearFlow" presStyleCnt="0">
        <dgm:presLayoutVars>
          <dgm:dir/>
          <dgm:resizeHandles val="exact"/>
        </dgm:presLayoutVars>
      </dgm:prSet>
      <dgm:spPr/>
    </dgm:pt>
    <dgm:pt modelId="{DD75839F-3712-4B72-9E15-68F712ED0467}" type="pres">
      <dgm:prSet presAssocID="{C0DF952F-0A91-4A42-866E-3F0AF01F469E}" presName="composite" presStyleCnt="0"/>
      <dgm:spPr/>
    </dgm:pt>
    <dgm:pt modelId="{1BFBC4E8-863F-4CE8-A91D-ABAE7F9F9B05}" type="pres">
      <dgm:prSet presAssocID="{C0DF952F-0A91-4A42-866E-3F0AF01F469E}" presName="imgShp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48BD9A9-0F39-4599-BCD4-BE7A08285AC1}" type="pres">
      <dgm:prSet presAssocID="{C0DF952F-0A91-4A42-866E-3F0AF01F469E}" presName="txShp" presStyleLbl="node1" presStyleIdx="0" presStyleCnt="1" custScaleX="116484" custLinFactNeighborY="-18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1970B9-4DA9-41BB-B1DA-FB33D2B32019}" type="presOf" srcId="{C0DF952F-0A91-4A42-866E-3F0AF01F469E}" destId="{B48BD9A9-0F39-4599-BCD4-BE7A08285AC1}" srcOrd="0" destOrd="0" presId="urn:microsoft.com/office/officeart/2005/8/layout/vList3#3"/>
    <dgm:cxn modelId="{159A24AD-6F9F-4243-B60F-E218A19E45E0}" srcId="{E8CD7101-2046-471C-A16E-DE90E47C939E}" destId="{C0DF952F-0A91-4A42-866E-3F0AF01F469E}" srcOrd="0" destOrd="0" parTransId="{C3FF1787-0BDA-4136-B536-26082ED56D5E}" sibTransId="{11B3B506-101A-45CD-8181-2F9C829B44BA}"/>
    <dgm:cxn modelId="{FB2FEAC0-0B5C-47BD-8985-4426A84F180B}" type="presOf" srcId="{E8CD7101-2046-471C-A16E-DE90E47C939E}" destId="{8F43E112-3AD6-45CB-BC30-C74D72E9130A}" srcOrd="0" destOrd="0" presId="urn:microsoft.com/office/officeart/2005/8/layout/vList3#3"/>
    <dgm:cxn modelId="{26543AC5-1F00-46F3-9BC0-430A4E78C98A}" type="presParOf" srcId="{8F43E112-3AD6-45CB-BC30-C74D72E9130A}" destId="{DD75839F-3712-4B72-9E15-68F712ED0467}" srcOrd="0" destOrd="0" presId="urn:microsoft.com/office/officeart/2005/8/layout/vList3#3"/>
    <dgm:cxn modelId="{6BB394F5-6190-438A-A01C-44D6055375F0}" type="presParOf" srcId="{DD75839F-3712-4B72-9E15-68F712ED0467}" destId="{1BFBC4E8-863F-4CE8-A91D-ABAE7F9F9B05}" srcOrd="0" destOrd="0" presId="urn:microsoft.com/office/officeart/2005/8/layout/vList3#3"/>
    <dgm:cxn modelId="{20BD4EE8-FFFF-4A79-897E-A1DF62915E27}" type="presParOf" srcId="{DD75839F-3712-4B72-9E15-68F712ED0467}" destId="{B48BD9A9-0F39-4599-BCD4-BE7A08285AC1}" srcOrd="1" destOrd="0" presId="urn:microsoft.com/office/officeart/2005/8/layout/vList3#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CB0D36-9461-41FD-968B-9E0AF3F0A2C6}">
      <dsp:nvSpPr>
        <dsp:cNvPr id="0" name=""/>
        <dsp:cNvSpPr/>
      </dsp:nvSpPr>
      <dsp:spPr>
        <a:xfrm>
          <a:off x="0" y="189136"/>
          <a:ext cx="8920165" cy="18702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baseline="0" dirty="0" smtClean="0">
              <a:latin typeface="Times New Roman" pitchFamily="18" charset="0"/>
              <a:cs typeface="Times New Roman" pitchFamily="18" charset="0"/>
            </a:rPr>
            <a:t>Цель бюджетной и налоговой политики</a:t>
          </a:r>
          <a:endParaRPr lang="ru-RU" sz="2000" b="1" kern="1200" baseline="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сохранение бюджетной устойчивости, получение необходимого объема доходов бюджета МР «Усть-Цилемский» и обеспечение сбалансированности бюджета</a:t>
          </a:r>
          <a:endParaRPr lang="ru-RU" sz="1600" kern="1200" baseline="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сохранение условий для постоянного роста экономики района, поддержка предпринимательской и инвестиционной активности</a:t>
          </a:r>
          <a:endParaRPr lang="ru-RU" sz="1600" kern="1200" baseline="0" dirty="0">
            <a:latin typeface="Times New Roman" pitchFamily="18" charset="0"/>
            <a:cs typeface="Times New Roman" pitchFamily="18" charset="0"/>
          </a:endParaRPr>
        </a:p>
      </dsp:txBody>
      <dsp:txXfrm>
        <a:off x="2360845" y="189136"/>
        <a:ext cx="6559319" cy="1870256"/>
      </dsp:txXfrm>
    </dsp:sp>
    <dsp:sp modelId="{04599EB2-D201-455A-BE20-22650FDB80E9}">
      <dsp:nvSpPr>
        <dsp:cNvPr id="0" name=""/>
        <dsp:cNvSpPr/>
      </dsp:nvSpPr>
      <dsp:spPr>
        <a:xfrm>
          <a:off x="361247" y="335843"/>
          <a:ext cx="1478071" cy="159310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8393428-F8DD-4B1F-A463-6541F8DF040E}">
      <dsp:nvSpPr>
        <dsp:cNvPr id="0" name=""/>
        <dsp:cNvSpPr/>
      </dsp:nvSpPr>
      <dsp:spPr>
        <a:xfrm>
          <a:off x="0" y="2286426"/>
          <a:ext cx="8920165" cy="27351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baseline="0" dirty="0" smtClean="0">
              <a:latin typeface="Times New Roman" pitchFamily="18" charset="0"/>
              <a:cs typeface="Times New Roman" pitchFamily="18" charset="0"/>
            </a:rPr>
            <a:t>Задачи бюджетной политики</a:t>
          </a:r>
          <a:endParaRPr lang="ru-RU" sz="2000" b="1" kern="1200" baseline="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Обеспечение роста налоговых и неналоговых доходов бюджета муниципального района «Усть-Цилемский»</a:t>
          </a:r>
          <a:endParaRPr lang="ru-RU" sz="1600" kern="1200" baseline="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Сдерживание роста расходов бюджета, не обеспеченного увеличением доходов и (или) оптимизацией расходов;</a:t>
          </a:r>
          <a:endParaRPr lang="ru-RU" sz="1600" kern="1200" baseline="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Совершенствование системы управления финансами муниципального района «Усть-Цилемский»</a:t>
          </a:r>
          <a:endParaRPr lang="ru-RU" sz="1600" kern="1200" baseline="0" dirty="0">
            <a:latin typeface="Times New Roman" pitchFamily="18" charset="0"/>
            <a:cs typeface="Times New Roman" pitchFamily="18" charset="0"/>
          </a:endParaRPr>
        </a:p>
      </dsp:txBody>
      <dsp:txXfrm>
        <a:off x="2360845" y="2286426"/>
        <a:ext cx="6559319" cy="2735186"/>
      </dsp:txXfrm>
    </dsp:sp>
    <dsp:sp modelId="{AAEF1218-4105-4440-8FC0-733197D6DB54}">
      <dsp:nvSpPr>
        <dsp:cNvPr id="0" name=""/>
        <dsp:cNvSpPr/>
      </dsp:nvSpPr>
      <dsp:spPr>
        <a:xfrm>
          <a:off x="455747" y="2879903"/>
          <a:ext cx="1424086" cy="162421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6ECE61-351A-4339-8C82-AC691A193D52}">
      <dsp:nvSpPr>
        <dsp:cNvPr id="0" name=""/>
        <dsp:cNvSpPr/>
      </dsp:nvSpPr>
      <dsp:spPr>
        <a:xfrm>
          <a:off x="1355" y="110833"/>
          <a:ext cx="3227132" cy="12973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just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Times New Roman" pitchFamily="18" charset="0"/>
              <a:cs typeface="Times New Roman" pitchFamily="18" charset="0"/>
            </a:rPr>
            <a:t>Бюджет</a:t>
          </a: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 – (от </a:t>
          </a:r>
          <a:r>
            <a:rPr lang="ru-RU" sz="1300" kern="1200" dirty="0" err="1" smtClean="0">
              <a:latin typeface="Times New Roman" pitchFamily="18" charset="0"/>
              <a:cs typeface="Times New Roman" pitchFamily="18" charset="0"/>
            </a:rPr>
            <a:t>старонормандского</a:t>
          </a: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300" kern="1200" dirty="0" err="1" smtClean="0">
              <a:latin typeface="Times New Roman" pitchFamily="18" charset="0"/>
              <a:cs typeface="Times New Roman" pitchFamily="18" charset="0"/>
            </a:rPr>
            <a:t>bougette</a:t>
          </a:r>
          <a:r>
            <a:rPr lang="en-US" sz="1300" kern="1200" dirty="0" smtClean="0">
              <a:latin typeface="Times New Roman" pitchFamily="18" charset="0"/>
              <a:cs typeface="Times New Roman" pitchFamily="18" charset="0"/>
            </a:rPr>
            <a:t> – </a:t>
          </a: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кошель, сумка, кожаный мешок)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</a:r>
          <a:endParaRPr lang="ru-RU" sz="1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55" y="110833"/>
        <a:ext cx="3227132" cy="12973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AC562A-77B5-49EE-AEE8-B8E32EC30009}">
      <dsp:nvSpPr>
        <dsp:cNvPr id="0" name=""/>
        <dsp:cNvSpPr/>
      </dsp:nvSpPr>
      <dsp:spPr>
        <a:xfrm>
          <a:off x="1" y="1106824"/>
          <a:ext cx="8895892" cy="2610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Планирование </a:t>
          </a:r>
          <a:r>
            <a:rPr lang="x-none" sz="1000" kern="1200" smtClean="0">
              <a:latin typeface="Times New Roman" pitchFamily="18" charset="0"/>
              <a:cs typeface="Times New Roman" pitchFamily="18" charset="0"/>
            </a:rPr>
            <a:t>бюджет</a:t>
          </a: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а</a:t>
          </a:r>
          <a:r>
            <a:rPr lang="x-none" sz="1000" kern="1200" smtClean="0">
              <a:latin typeface="Times New Roman" pitchFamily="18" charset="0"/>
              <a:cs typeface="Times New Roman" pitchFamily="18" charset="0"/>
            </a:rPr>
            <a:t> муниципального  района</a:t>
          </a: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 «Усть-Цилемский» </a:t>
          </a:r>
          <a:r>
            <a:rPr lang="x-none" sz="1000" kern="1200" smtClean="0"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очередной финансовый </a:t>
          </a:r>
          <a:r>
            <a:rPr lang="x-none" sz="1000" kern="1200" smtClean="0">
              <a:latin typeface="Times New Roman" pitchFamily="18" charset="0"/>
              <a:cs typeface="Times New Roman" pitchFamily="18" charset="0"/>
            </a:rPr>
            <a:t>год и на плановый период </a:t>
          </a: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формируется</a:t>
          </a:r>
          <a:r>
            <a:rPr lang="x-none" sz="1000" kern="1200" smtClean="0">
              <a:latin typeface="Times New Roman" pitchFamily="18" charset="0"/>
              <a:cs typeface="Times New Roman" pitchFamily="18" charset="0"/>
            </a:rPr>
            <a:t>  на основе: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646" y="1114469"/>
        <a:ext cx="8880602" cy="245741"/>
      </dsp:txXfrm>
    </dsp:sp>
    <dsp:sp modelId="{97AF4489-5CC5-4F6C-81DA-7F1A3DCBF3C1}">
      <dsp:nvSpPr>
        <dsp:cNvPr id="0" name=""/>
        <dsp:cNvSpPr/>
      </dsp:nvSpPr>
      <dsp:spPr>
        <a:xfrm>
          <a:off x="889590" y="1367855"/>
          <a:ext cx="889589" cy="3160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6095"/>
              </a:lnTo>
              <a:lnTo>
                <a:pt x="889589" y="3160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F7C131-3216-44A4-AD26-362D40AB90F4}">
      <dsp:nvSpPr>
        <dsp:cNvPr id="0" name=""/>
        <dsp:cNvSpPr/>
      </dsp:nvSpPr>
      <dsp:spPr>
        <a:xfrm rot="10800000" flipV="1">
          <a:off x="1779179" y="1535631"/>
          <a:ext cx="7080678" cy="2966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000" kern="1200" smtClean="0">
              <a:latin typeface="Times New Roman" pitchFamily="18" charset="0"/>
              <a:cs typeface="Times New Roman" pitchFamily="18" charset="0"/>
            </a:rPr>
            <a:t>стратегии социально-экономического развития муниципального образования муниципального района «Усть-Цилемский» на период до 20</a:t>
          </a: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35</a:t>
          </a:r>
          <a:r>
            <a:rPr lang="x-none" sz="1000" kern="1200" smtClean="0">
              <a:latin typeface="Times New Roman" pitchFamily="18" charset="0"/>
              <a:cs typeface="Times New Roman" pitchFamily="18" charset="0"/>
            </a:rPr>
            <a:t> года;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 rot="-10800000">
        <a:off x="1787867" y="1544319"/>
        <a:ext cx="7063302" cy="279264"/>
      </dsp:txXfrm>
    </dsp:sp>
    <dsp:sp modelId="{46D06ACE-AB88-43DD-9F20-9C95B9D44108}">
      <dsp:nvSpPr>
        <dsp:cNvPr id="0" name=""/>
        <dsp:cNvSpPr/>
      </dsp:nvSpPr>
      <dsp:spPr>
        <a:xfrm>
          <a:off x="889590" y="1367855"/>
          <a:ext cx="889589" cy="7798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9863"/>
              </a:lnTo>
              <a:lnTo>
                <a:pt x="889589" y="7798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A433AE-EADE-45C9-B1F5-50CDB37C87AD}">
      <dsp:nvSpPr>
        <dsp:cNvPr id="0" name=""/>
        <dsp:cNvSpPr/>
      </dsp:nvSpPr>
      <dsp:spPr>
        <a:xfrm>
          <a:off x="1779179" y="2000046"/>
          <a:ext cx="7086230" cy="2953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000" kern="1200" smtClean="0">
              <a:latin typeface="Times New Roman" pitchFamily="18" charset="0"/>
              <a:cs typeface="Times New Roman" pitchFamily="18" charset="0"/>
            </a:rPr>
            <a:t>прогноза социально-экономического развития </a:t>
          </a: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муниципального образования муниципального района «Усть-Цилемский» на 2023 год и на период до 2025 года</a:t>
          </a:r>
          <a:r>
            <a:rPr lang="x-none" sz="1000" kern="1200" smtClean="0">
              <a:latin typeface="Times New Roman" pitchFamily="18" charset="0"/>
              <a:cs typeface="Times New Roman" pitchFamily="18" charset="0"/>
            </a:rPr>
            <a:t>;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87829" y="2008696"/>
        <a:ext cx="7068930" cy="278045"/>
      </dsp:txXfrm>
    </dsp:sp>
    <dsp:sp modelId="{9678CCDF-B767-46CF-973C-CC126CCC2C84}">
      <dsp:nvSpPr>
        <dsp:cNvPr id="0" name=""/>
        <dsp:cNvSpPr/>
      </dsp:nvSpPr>
      <dsp:spPr>
        <a:xfrm>
          <a:off x="889590" y="1367855"/>
          <a:ext cx="889589" cy="12372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7269"/>
              </a:lnTo>
              <a:lnTo>
                <a:pt x="889589" y="12372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B5FE57-67BF-4AAF-BC19-5239CD433CAB}">
      <dsp:nvSpPr>
        <dsp:cNvPr id="0" name=""/>
        <dsp:cNvSpPr/>
      </dsp:nvSpPr>
      <dsp:spPr>
        <a:xfrm>
          <a:off x="1779179" y="2463167"/>
          <a:ext cx="7073097" cy="2839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000" kern="1200" smtClean="0">
              <a:latin typeface="Times New Roman" pitchFamily="18" charset="0"/>
              <a:cs typeface="Times New Roman" pitchFamily="18" charset="0"/>
            </a:rPr>
            <a:t>основных направлений бюджетной и налоговой политики </a:t>
          </a: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муниципального района «</a:t>
          </a:r>
          <a:r>
            <a:rPr lang="ru-RU" sz="1000" kern="1200" dirty="0" err="1" smtClean="0">
              <a:latin typeface="Times New Roman" pitchFamily="18" charset="0"/>
              <a:cs typeface="Times New Roman" pitchFamily="18" charset="0"/>
            </a:rPr>
            <a:t>Усть-Цилемский</a:t>
          </a: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» на 2023-2025 </a:t>
          </a:r>
          <a:r>
            <a:rPr lang="ru-RU" sz="1000" kern="1200" dirty="0" err="1" smtClean="0">
              <a:latin typeface="Times New Roman" pitchFamily="18" charset="0"/>
              <a:cs typeface="Times New Roman" pitchFamily="18" charset="0"/>
            </a:rPr>
            <a:t>гг</a:t>
          </a:r>
          <a:r>
            <a:rPr lang="x-none" sz="1000" kern="1200" smtClean="0">
              <a:latin typeface="Times New Roman" pitchFamily="18" charset="0"/>
              <a:cs typeface="Times New Roman" pitchFamily="18" charset="0"/>
            </a:rPr>
            <a:t>;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87495" y="2471483"/>
        <a:ext cx="7056465" cy="267284"/>
      </dsp:txXfrm>
    </dsp:sp>
    <dsp:sp modelId="{10C6F78D-ED14-46F9-AB1B-1EB2B82CA59E}">
      <dsp:nvSpPr>
        <dsp:cNvPr id="0" name=""/>
        <dsp:cNvSpPr/>
      </dsp:nvSpPr>
      <dsp:spPr>
        <a:xfrm>
          <a:off x="889590" y="1367855"/>
          <a:ext cx="889589" cy="17029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2973"/>
              </a:lnTo>
              <a:lnTo>
                <a:pt x="889589" y="17029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D0972B-954D-451D-9C96-6176D3723AE2}">
      <dsp:nvSpPr>
        <dsp:cNvPr id="0" name=""/>
        <dsp:cNvSpPr/>
      </dsp:nvSpPr>
      <dsp:spPr>
        <a:xfrm>
          <a:off x="1779179" y="2914858"/>
          <a:ext cx="7077972" cy="3119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000" kern="1200" smtClean="0">
              <a:latin typeface="Times New Roman" pitchFamily="18" charset="0"/>
              <a:cs typeface="Times New Roman" pitchFamily="18" charset="0"/>
            </a:rPr>
            <a:t>программы оздоровления </a:t>
          </a: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муниципальных </a:t>
          </a:r>
          <a:r>
            <a:rPr lang="x-none" sz="1000" kern="1200" smtClean="0">
              <a:latin typeface="Times New Roman" pitchFamily="18" charset="0"/>
              <a:cs typeface="Times New Roman" pitchFamily="18" charset="0"/>
            </a:rPr>
            <a:t> финансов (оптимизации расходов) </a:t>
          </a: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муниципального района «Усть-Цилемский» на период </a:t>
          </a:r>
          <a:r>
            <a:rPr lang="x-none" sz="1000" kern="1200" smtClean="0">
              <a:latin typeface="Times New Roman" pitchFamily="18" charset="0"/>
              <a:cs typeface="Times New Roman" pitchFamily="18" charset="0"/>
            </a:rPr>
            <a:t>2017 - 20</a:t>
          </a: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24</a:t>
          </a:r>
          <a:r>
            <a:rPr lang="x-none" sz="1000" kern="1200" smtClean="0">
              <a:latin typeface="Times New Roman" pitchFamily="18" charset="0"/>
              <a:cs typeface="Times New Roman" pitchFamily="18" charset="0"/>
            </a:rPr>
            <a:t> годов;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88315" y="2923994"/>
        <a:ext cx="7059700" cy="293669"/>
      </dsp:txXfrm>
    </dsp:sp>
    <dsp:sp modelId="{D3300847-A2E2-4311-84BB-06C400513771}">
      <dsp:nvSpPr>
        <dsp:cNvPr id="0" name=""/>
        <dsp:cNvSpPr/>
      </dsp:nvSpPr>
      <dsp:spPr>
        <a:xfrm>
          <a:off x="889590" y="1367855"/>
          <a:ext cx="889589" cy="21943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4350"/>
              </a:lnTo>
              <a:lnTo>
                <a:pt x="889589" y="21943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2F0FAB-3260-4204-ABFE-FF4591B20293}">
      <dsp:nvSpPr>
        <dsp:cNvPr id="0" name=""/>
        <dsp:cNvSpPr/>
      </dsp:nvSpPr>
      <dsp:spPr>
        <a:xfrm>
          <a:off x="1779179" y="3394575"/>
          <a:ext cx="7092200" cy="3352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муниципальных  программ муниципального района «Усть-Цилемский».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88998" y="3404394"/>
        <a:ext cx="7072562" cy="3156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98242A-6F2C-4DAF-B66D-EB710D092798}">
      <dsp:nvSpPr>
        <dsp:cNvPr id="0" name=""/>
        <dsp:cNvSpPr/>
      </dsp:nvSpPr>
      <dsp:spPr>
        <a:xfrm>
          <a:off x="0" y="143890"/>
          <a:ext cx="5090469" cy="38988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Доходы бюджета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– поступающие в бюджет денежные средства;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032" y="162922"/>
        <a:ext cx="5052405" cy="351818"/>
      </dsp:txXfrm>
    </dsp:sp>
    <dsp:sp modelId="{915E981E-65CA-4CFC-A381-AEA7C19813AC}">
      <dsp:nvSpPr>
        <dsp:cNvPr id="0" name=""/>
        <dsp:cNvSpPr/>
      </dsp:nvSpPr>
      <dsp:spPr>
        <a:xfrm>
          <a:off x="0" y="574093"/>
          <a:ext cx="5090469" cy="25367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Расходы бюджета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– выплачиваемые из бюджета денежные средства;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383" y="586476"/>
        <a:ext cx="5065703" cy="228906"/>
      </dsp:txXfrm>
    </dsp:sp>
    <dsp:sp modelId="{63D03C90-E81D-416F-8820-6FE74FBAE12B}">
      <dsp:nvSpPr>
        <dsp:cNvPr id="0" name=""/>
        <dsp:cNvSpPr/>
      </dsp:nvSpPr>
      <dsp:spPr>
        <a:xfrm>
          <a:off x="0" y="868085"/>
          <a:ext cx="5090469" cy="48436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Дефицит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– </a:t>
          </a:r>
          <a:r>
            <a:rPr lang="ru-RU" sz="1100" b="0" kern="1200" dirty="0" smtClean="0">
              <a:effectLst/>
              <a:latin typeface="Times New Roman" pitchFamily="18" charset="0"/>
              <a:cs typeface="Times New Roman" pitchFamily="18" charset="0"/>
            </a:rPr>
            <a:t>превышение расходов бюджета над его доходами;</a:t>
          </a:r>
        </a:p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err="1" smtClean="0">
              <a:latin typeface="Times New Roman" pitchFamily="18" charset="0"/>
              <a:cs typeface="Times New Roman" pitchFamily="18" charset="0"/>
            </a:rPr>
            <a:t>Профицит</a:t>
          </a: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 – </a:t>
          </a:r>
          <a:r>
            <a:rPr lang="ru-RU" sz="1100" b="0" kern="1200" dirty="0" smtClean="0">
              <a:effectLst/>
              <a:latin typeface="Times New Roman" pitchFamily="18" charset="0"/>
              <a:cs typeface="Times New Roman" pitchFamily="18" charset="0"/>
            </a:rPr>
            <a:t>превышение доходов бюджета над его расходами.</a:t>
          </a:r>
          <a:endParaRPr lang="ru-RU" sz="1100" b="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23645" y="891730"/>
        <a:ext cx="5043179" cy="43707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0.73182</cdr:x>
      <cdr:y>0</cdr:y>
    </cdr:from>
    <cdr:to>
      <cdr:x>0.82461</cdr:x>
      <cdr:y>0.0979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309874" y="0"/>
          <a:ext cx="800056" cy="29501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dirty="0" err="1" smtClean="0">
              <a:latin typeface="Times New Roman" pitchFamily="18" charset="0"/>
              <a:cs typeface="Times New Roman" pitchFamily="18" charset="0"/>
            </a:rPr>
            <a:t>тыс.руб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0.33974</cdr:x>
      <cdr:y>0.82932</cdr:y>
    </cdr:from>
    <cdr:to>
      <cdr:x>0.48887</cdr:x>
      <cdr:y>0.99052</cdr:y>
    </cdr:to>
    <cdr:sp macro="" textlink="">
      <cdr:nvSpPr>
        <cdr:cNvPr id="4" name="Стрелка вверх 3"/>
        <cdr:cNvSpPr/>
      </cdr:nvSpPr>
      <cdr:spPr>
        <a:xfrm xmlns:a="http://schemas.openxmlformats.org/drawingml/2006/main">
          <a:off x="2929286" y="2499114"/>
          <a:ext cx="1285875" cy="485774"/>
        </a:xfrm>
        <a:prstGeom xmlns:a="http://schemas.openxmlformats.org/drawingml/2006/main" prst="upArrow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4BACC6">
              <a:lumMod val="75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0.32851</cdr:x>
      <cdr:y>0.79851</cdr:y>
    </cdr:from>
    <cdr:to>
      <cdr:x>0.49589</cdr:x>
      <cdr:y>0.95972</cdr:y>
    </cdr:to>
    <cdr:sp macro="" textlink="">
      <cdr:nvSpPr>
        <cdr:cNvPr id="4" name="Стрелка вверх 3"/>
        <cdr:cNvSpPr/>
      </cdr:nvSpPr>
      <cdr:spPr>
        <a:xfrm xmlns:a="http://schemas.openxmlformats.org/drawingml/2006/main">
          <a:off x="2803842" y="2203161"/>
          <a:ext cx="1428643" cy="444789"/>
        </a:xfrm>
        <a:prstGeom xmlns:a="http://schemas.openxmlformats.org/drawingml/2006/main" prst="upArrow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4BACC6">
              <a:lumMod val="75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0.78485</cdr:x>
      <cdr:y>0.13978</cdr:y>
    </cdr:from>
    <cdr:to>
      <cdr:x>0.97943</cdr:x>
      <cdr:y>0.81989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300621" y="330200"/>
          <a:ext cx="1562100" cy="1606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0.39595</cdr:x>
      <cdr:y>0.14575</cdr:y>
    </cdr:from>
    <cdr:to>
      <cdr:x>0.62101</cdr:x>
      <cdr:y>0.24293</cdr:y>
    </cdr:to>
    <cdr:sp macro="" textlink="">
      <cdr:nvSpPr>
        <cdr:cNvPr id="2" name="Стрелка вниз 1"/>
        <cdr:cNvSpPr/>
      </cdr:nvSpPr>
      <cdr:spPr>
        <a:xfrm xmlns:a="http://schemas.openxmlformats.org/drawingml/2006/main">
          <a:off x="1306526" y="702724"/>
          <a:ext cx="742635" cy="468558"/>
        </a:xfrm>
        <a:prstGeom xmlns:a="http://schemas.openxmlformats.org/drawingml/2006/main" prst="downArrow">
          <a:avLst/>
        </a:prstGeom>
        <a:effectLst xmlns:a="http://schemas.openxmlformats.org/drawingml/2006/main">
          <a:outerShdw blurRad="50800" dist="38100" dir="16200000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0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3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0.3995</cdr:x>
      <cdr:y>0.03721</cdr:y>
    </cdr:from>
    <cdr:to>
      <cdr:x>0.62456</cdr:x>
      <cdr:y>0.13689</cdr:y>
    </cdr:to>
    <cdr:sp macro="" textlink="">
      <cdr:nvSpPr>
        <cdr:cNvPr id="2" name="Стрелка вниз 1"/>
        <cdr:cNvSpPr/>
      </cdr:nvSpPr>
      <cdr:spPr>
        <a:xfrm xmlns:a="http://schemas.openxmlformats.org/drawingml/2006/main">
          <a:off x="1318225" y="174929"/>
          <a:ext cx="742636" cy="468561"/>
        </a:xfrm>
        <a:prstGeom xmlns:a="http://schemas.openxmlformats.org/drawingml/2006/main" prst="downArrow">
          <a:avLst/>
        </a:prstGeom>
        <a:gradFill xmlns:a="http://schemas.openxmlformats.org/drawingml/2006/main" rotWithShape="1">
          <a:gsLst>
            <a:gs pos="0">
              <a:srgbClr val="4F81BD">
                <a:shade val="51000"/>
                <a:satMod val="130000"/>
              </a:srgbClr>
            </a:gs>
            <a:gs pos="80000">
              <a:srgbClr val="4F81BD">
                <a:shade val="93000"/>
                <a:satMod val="130000"/>
              </a:srgbClr>
            </a:gs>
            <a:gs pos="100000">
              <a:srgbClr val="4F81BD">
                <a:shade val="94000"/>
                <a:satMod val="135000"/>
              </a:srgbClr>
            </a:gs>
          </a:gsLst>
          <a:lin ang="16200000" scaled="0"/>
        </a:gradFill>
        <a:ln xmlns:a="http://schemas.openxmlformats.org/drawingml/2006/main">
          <a:noFill/>
        </a:ln>
        <a:effectLst xmlns:a="http://schemas.openxmlformats.org/drawingml/2006/main">
          <a:outerShdw blurRad="50800" dist="38100" dir="16200000" rotWithShape="0">
            <a:prstClr val="black">
              <a:alpha val="40000"/>
            </a:prstClr>
          </a:outerShdw>
        </a:effectLst>
        <a:scene3d xmlns:a="http://schemas.openxmlformats.org/drawingml/2006/main">
          <a:camera prst="orthographicFront">
            <a:rot lat="0" lon="0" rev="0"/>
          </a:camera>
          <a:lightRig rig="threePt" dir="t">
            <a:rot lat="0" lon="0" rev="1200000"/>
          </a:lightRig>
        </a:scene3d>
        <a:sp3d xmlns:a="http://schemas.openxmlformats.org/drawingml/2006/main">
          <a:bevelT w="63500" h="25400"/>
        </a:sp3d>
      </cdr:spPr>
      <cdr:style>
        <a:lnRef xmlns:a="http://schemas.openxmlformats.org/drawingml/2006/main" idx="0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3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33890" cy="4956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33678" y="2"/>
            <a:ext cx="2933890" cy="4956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57F2F9-D665-4C14-8CAC-2F3B63122C91}" type="datetimeFigureOut">
              <a:rPr lang="ru-RU" smtClean="0"/>
              <a:pPr/>
              <a:t>08.12.2022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742950"/>
            <a:ext cx="589915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7523" y="4706028"/>
            <a:ext cx="5414054" cy="4457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08671"/>
            <a:ext cx="2933890" cy="4956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33678" y="9408671"/>
            <a:ext cx="2933890" cy="4956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2C0B83-F482-480A-9720-73D274FB712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6265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38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6900" algn="l" defTabSz="10138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3801" algn="l" defTabSz="10138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0701" algn="l" defTabSz="10138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27603" algn="l" defTabSz="10138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34504" algn="l" defTabSz="10138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41404" algn="l" defTabSz="10138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48305" algn="l" defTabSz="10138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55205" algn="l" defTabSz="10138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9142" y="1901608"/>
            <a:ext cx="8263573" cy="131213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58281" y="3468793"/>
            <a:ext cx="6805295" cy="15643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6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3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0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27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4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1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48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55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12/8/2022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12/8/2022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48341" y="245141"/>
            <a:ext cx="2187416" cy="52230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86092" y="245141"/>
            <a:ext cx="6400218" cy="522302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12/8/2022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12/8/2022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960" y="3933571"/>
            <a:ext cx="8263573" cy="1215778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7960" y="2594512"/>
            <a:ext cx="8263573" cy="133905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69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380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070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276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345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414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48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552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12/8/2022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86096" y="1428332"/>
            <a:ext cx="4293817" cy="4039841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41943" y="1428332"/>
            <a:ext cx="4293817" cy="4039841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12/8/2022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6096" y="1370232"/>
            <a:ext cx="4295505" cy="57104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6900" indent="0">
              <a:buNone/>
              <a:defRPr sz="2200" b="1"/>
            </a:lvl2pPr>
            <a:lvl3pPr marL="1013801" indent="0">
              <a:buNone/>
              <a:defRPr sz="2000" b="1"/>
            </a:lvl3pPr>
            <a:lvl4pPr marL="1520701" indent="0">
              <a:buNone/>
              <a:defRPr sz="1800" b="1"/>
            </a:lvl4pPr>
            <a:lvl5pPr marL="2027603" indent="0">
              <a:buNone/>
              <a:defRPr sz="1800" b="1"/>
            </a:lvl5pPr>
            <a:lvl6pPr marL="2534504" indent="0">
              <a:buNone/>
              <a:defRPr sz="1800" b="1"/>
            </a:lvl6pPr>
            <a:lvl7pPr marL="3041404" indent="0">
              <a:buNone/>
              <a:defRPr sz="1800" b="1"/>
            </a:lvl7pPr>
            <a:lvl8pPr marL="3548305" indent="0">
              <a:buNone/>
              <a:defRPr sz="1800" b="1"/>
            </a:lvl8pPr>
            <a:lvl9pPr marL="4055205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6096" y="1941278"/>
            <a:ext cx="4295505" cy="3526890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38577" y="1370232"/>
            <a:ext cx="4297193" cy="57104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6900" indent="0">
              <a:buNone/>
              <a:defRPr sz="2200" b="1"/>
            </a:lvl2pPr>
            <a:lvl3pPr marL="1013801" indent="0">
              <a:buNone/>
              <a:defRPr sz="2000" b="1"/>
            </a:lvl3pPr>
            <a:lvl4pPr marL="1520701" indent="0">
              <a:buNone/>
              <a:defRPr sz="1800" b="1"/>
            </a:lvl4pPr>
            <a:lvl5pPr marL="2027603" indent="0">
              <a:buNone/>
              <a:defRPr sz="1800" b="1"/>
            </a:lvl5pPr>
            <a:lvl6pPr marL="2534504" indent="0">
              <a:buNone/>
              <a:defRPr sz="1800" b="1"/>
            </a:lvl6pPr>
            <a:lvl7pPr marL="3041404" indent="0">
              <a:buNone/>
              <a:defRPr sz="1800" b="1"/>
            </a:lvl7pPr>
            <a:lvl8pPr marL="3548305" indent="0">
              <a:buNone/>
              <a:defRPr sz="1800" b="1"/>
            </a:lvl8pPr>
            <a:lvl9pPr marL="4055205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38577" y="1941278"/>
            <a:ext cx="4297193" cy="3526890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12/8/2022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12/8/2022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12/8/2022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96" y="243722"/>
            <a:ext cx="3198422" cy="103723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00973" y="243728"/>
            <a:ext cx="5434784" cy="5224446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6096" y="1280965"/>
            <a:ext cx="3198422" cy="4187208"/>
          </a:xfrm>
        </p:spPr>
        <p:txBody>
          <a:bodyPr/>
          <a:lstStyle>
            <a:lvl1pPr marL="0" indent="0">
              <a:buNone/>
              <a:defRPr sz="1600"/>
            </a:lvl1pPr>
            <a:lvl2pPr marL="506900" indent="0">
              <a:buNone/>
              <a:defRPr sz="1300"/>
            </a:lvl2pPr>
            <a:lvl3pPr marL="1013801" indent="0">
              <a:buNone/>
              <a:defRPr sz="1100"/>
            </a:lvl3pPr>
            <a:lvl4pPr marL="1520701" indent="0">
              <a:buNone/>
              <a:defRPr sz="1000"/>
            </a:lvl4pPr>
            <a:lvl5pPr marL="2027603" indent="0">
              <a:buNone/>
              <a:defRPr sz="1000"/>
            </a:lvl5pPr>
            <a:lvl6pPr marL="2534504" indent="0">
              <a:buNone/>
              <a:defRPr sz="1000"/>
            </a:lvl6pPr>
            <a:lvl7pPr marL="3041404" indent="0">
              <a:buNone/>
              <a:defRPr sz="1000"/>
            </a:lvl7pPr>
            <a:lvl8pPr marL="3548305" indent="0">
              <a:buNone/>
              <a:defRPr sz="1000"/>
            </a:lvl8pPr>
            <a:lvl9pPr marL="4055205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12/8/2022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551" y="4284981"/>
            <a:ext cx="5833110" cy="505867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05551" y="546958"/>
            <a:ext cx="5833110" cy="3672840"/>
          </a:xfrm>
        </p:spPr>
        <p:txBody>
          <a:bodyPr/>
          <a:lstStyle>
            <a:lvl1pPr marL="0" indent="0">
              <a:buNone/>
              <a:defRPr sz="3500"/>
            </a:lvl1pPr>
            <a:lvl2pPr marL="506900" indent="0">
              <a:buNone/>
              <a:defRPr sz="3100"/>
            </a:lvl2pPr>
            <a:lvl3pPr marL="1013801" indent="0">
              <a:buNone/>
              <a:defRPr sz="2700"/>
            </a:lvl3pPr>
            <a:lvl4pPr marL="1520701" indent="0">
              <a:buNone/>
              <a:defRPr sz="2200"/>
            </a:lvl4pPr>
            <a:lvl5pPr marL="2027603" indent="0">
              <a:buNone/>
              <a:defRPr sz="2200"/>
            </a:lvl5pPr>
            <a:lvl6pPr marL="2534504" indent="0">
              <a:buNone/>
              <a:defRPr sz="2200"/>
            </a:lvl6pPr>
            <a:lvl7pPr marL="3041404" indent="0">
              <a:buNone/>
              <a:defRPr sz="2200"/>
            </a:lvl7pPr>
            <a:lvl8pPr marL="3548305" indent="0">
              <a:buNone/>
              <a:defRPr sz="2200"/>
            </a:lvl8pPr>
            <a:lvl9pPr marL="4055205" indent="0">
              <a:buNone/>
              <a:defRPr sz="22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05551" y="4790851"/>
            <a:ext cx="5833110" cy="718414"/>
          </a:xfrm>
        </p:spPr>
        <p:txBody>
          <a:bodyPr/>
          <a:lstStyle>
            <a:lvl1pPr marL="0" indent="0">
              <a:buNone/>
              <a:defRPr sz="1600"/>
            </a:lvl1pPr>
            <a:lvl2pPr marL="506900" indent="0">
              <a:buNone/>
              <a:defRPr sz="1300"/>
            </a:lvl2pPr>
            <a:lvl3pPr marL="1013801" indent="0">
              <a:buNone/>
              <a:defRPr sz="1100"/>
            </a:lvl3pPr>
            <a:lvl4pPr marL="1520701" indent="0">
              <a:buNone/>
              <a:defRPr sz="1000"/>
            </a:lvl4pPr>
            <a:lvl5pPr marL="2027603" indent="0">
              <a:buNone/>
              <a:defRPr sz="1000"/>
            </a:lvl5pPr>
            <a:lvl6pPr marL="2534504" indent="0">
              <a:buNone/>
              <a:defRPr sz="1000"/>
            </a:lvl6pPr>
            <a:lvl7pPr marL="3041404" indent="0">
              <a:buNone/>
              <a:defRPr sz="1000"/>
            </a:lvl7pPr>
            <a:lvl8pPr marL="3548305" indent="0">
              <a:buNone/>
              <a:defRPr sz="1000"/>
            </a:lvl8pPr>
            <a:lvl9pPr marL="4055205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12/8/2022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96" y="245141"/>
            <a:ext cx="8749665" cy="1020233"/>
          </a:xfrm>
          <a:prstGeom prst="rect">
            <a:avLst/>
          </a:prstGeom>
        </p:spPr>
        <p:txBody>
          <a:bodyPr vert="horz" lIns="101381" tIns="50690" rIns="101381" bIns="5069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6096" y="1428332"/>
            <a:ext cx="8749665" cy="4039841"/>
          </a:xfrm>
          <a:prstGeom prst="rect">
            <a:avLst/>
          </a:prstGeom>
        </p:spPr>
        <p:txBody>
          <a:bodyPr vert="horz" lIns="101381" tIns="50690" rIns="101381" bIns="5069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86092" y="5673634"/>
            <a:ext cx="2268432" cy="325908"/>
          </a:xfrm>
          <a:prstGeom prst="rect">
            <a:avLst/>
          </a:prstGeom>
        </p:spPr>
        <p:txBody>
          <a:bodyPr vert="horz" lIns="101381" tIns="50690" rIns="101381" bIns="5069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99C93-F56F-46AB-9EB8-53614A95B15F}" type="datetime1">
              <a:rPr lang="en-US" smtClean="0"/>
              <a:pPr/>
              <a:t>12/8/2022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21632" y="5673634"/>
            <a:ext cx="3078586" cy="325908"/>
          </a:xfrm>
          <a:prstGeom prst="rect">
            <a:avLst/>
          </a:prstGeom>
        </p:spPr>
        <p:txBody>
          <a:bodyPr vert="horz" lIns="101381" tIns="50690" rIns="101381" bIns="5069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67326" y="5673634"/>
            <a:ext cx="2268432" cy="325908"/>
          </a:xfrm>
          <a:prstGeom prst="rect">
            <a:avLst/>
          </a:prstGeom>
        </p:spPr>
        <p:txBody>
          <a:bodyPr vert="horz" lIns="101381" tIns="50690" rIns="101381" bIns="5069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hf sldNum="0" hdr="0" ftr="0" dt="0"/>
  <p:txStyles>
    <p:titleStyle>
      <a:lvl1pPr algn="ctr" defTabSz="1013801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0176" indent="-380176" algn="l" defTabSz="1013801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23714" indent="-316813" algn="l" defTabSz="1013801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67251" indent="-253451" algn="l" defTabSz="1013801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74153" indent="-253451" algn="l" defTabSz="1013801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1053" indent="-253451" algn="l" defTabSz="1013801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87953" indent="-253451" algn="l" defTabSz="101380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4855" indent="-253451" algn="l" defTabSz="101380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01755" indent="-253451" algn="l" defTabSz="101380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08656" indent="-253451" algn="l" defTabSz="101380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138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6900" algn="l" defTabSz="10138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3801" algn="l" defTabSz="10138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0701" algn="l" defTabSz="10138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7603" algn="l" defTabSz="10138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4504" algn="l" defTabSz="10138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1404" algn="l" defTabSz="10138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48305" algn="l" defTabSz="10138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55205" algn="l" defTabSz="10138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chart" Target="../charts/chart7.xml"/><Relationship Id="rId7" Type="http://schemas.openxmlformats.org/officeDocument/2006/relationships/chart" Target="../charts/chart1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chart" Target="../charts/chart12.xml"/><Relationship Id="rId7" Type="http://schemas.openxmlformats.org/officeDocument/2006/relationships/chart" Target="../charts/chart1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chart" Target="../charts/char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4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image" Target="../media/image4.png"/><Relationship Id="rId16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434007981.8128ulica_avvakuma_1.jpg"/>
          <p:cNvPicPr>
            <a:picLocks noChangeAspect="1"/>
          </p:cNvPicPr>
          <p:nvPr/>
        </p:nvPicPr>
        <p:blipFill>
          <a:blip r:embed="rId2" cstate="print"/>
          <a:srcRect t="24445" r="-41" b="31234"/>
          <a:stretch>
            <a:fillRect/>
          </a:stretch>
        </p:blipFill>
        <p:spPr>
          <a:xfrm>
            <a:off x="0" y="1996440"/>
            <a:ext cx="9721850" cy="2645049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1" name="Рисунок 10" descr="Памятный_знак_в_честь_основания_села_Усть-Цильма.jpg"/>
          <p:cNvPicPr>
            <a:picLocks noChangeAspect="1"/>
          </p:cNvPicPr>
          <p:nvPr/>
        </p:nvPicPr>
        <p:blipFill>
          <a:blip r:embed="rId3" cstate="print"/>
          <a:srcRect l="10330" r="879"/>
          <a:stretch>
            <a:fillRect/>
          </a:stretch>
        </p:blipFill>
        <p:spPr>
          <a:xfrm>
            <a:off x="-94518" y="3948152"/>
            <a:ext cx="2727519" cy="229416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0" name="Рисунок 9" descr="22mai2016_97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2505" y="3837891"/>
            <a:ext cx="3240617" cy="241954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703003" y="525780"/>
            <a:ext cx="8641644" cy="2183397"/>
          </a:xfrm>
        </p:spPr>
        <p:txBody>
          <a:bodyPr>
            <a:normAutofit fontScale="92500"/>
          </a:bodyPr>
          <a:lstStyle/>
          <a:p>
            <a:r>
              <a:rPr lang="ru-RU" sz="44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Бюджет для граждан</a:t>
            </a:r>
            <a:endParaRPr lang="ru-RU" sz="22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Решение Совета 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МР «Усть-Цилемский» от 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07.12.2022г</a:t>
            </a: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№06-16/149</a:t>
            </a:r>
            <a:endParaRPr lang="ru-RU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 бюджете муниципального района   «Усть-Цилемский» </a:t>
            </a:r>
          </a:p>
          <a:p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Республики Коми на 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годов </a:t>
            </a:r>
          </a:p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герб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"/>
            <a:ext cx="631920" cy="8842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8885" y="1"/>
            <a:ext cx="8641644" cy="379369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ctr"/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Финансовое управление администрации муниципального района «Усть-Цилемский»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62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907" y="98245"/>
            <a:ext cx="8749665" cy="672598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и динамика доходов бюджета муниципального района </a:t>
            </a:r>
            <a:br>
              <a:rPr lang="ru-RU" sz="2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«Усть-Цилемский»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640331"/>
              </p:ext>
            </p:extLst>
          </p:nvPr>
        </p:nvGraphicFramePr>
        <p:xfrm>
          <a:off x="555285" y="951498"/>
          <a:ext cx="9166565" cy="5199099"/>
        </p:xfrm>
        <a:graphic>
          <a:graphicData uri="http://schemas.openxmlformats.org/drawingml/2006/table">
            <a:tbl>
              <a:tblPr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119335"/>
                <a:gridCol w="1127760"/>
                <a:gridCol w="1005840"/>
                <a:gridCol w="1006224"/>
                <a:gridCol w="950450"/>
                <a:gridCol w="865965"/>
                <a:gridCol w="1071181"/>
                <a:gridCol w="1019810"/>
              </a:tblGrid>
              <a:tr h="315327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Наименование дохода бюджета</a:t>
                      </a:r>
                      <a:endParaRPr lang="ru-RU" sz="14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2021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год 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(факт)                              </a:t>
                      </a:r>
                      <a:endParaRPr lang="ru-RU" sz="1400" dirty="0">
                        <a:solidFill>
                          <a:schemeClr val="tx1"/>
                        </a:solidFill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2022 год  (оценка)</a:t>
                      </a:r>
                      <a:endParaRPr lang="ru-RU" sz="14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 2023 год (Решение о бюджете)</a:t>
                      </a:r>
                      <a:endParaRPr lang="ru-RU" sz="14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2024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год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(Решение о бюджете)</a:t>
                      </a:r>
                      <a:endParaRPr lang="ru-RU" sz="14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2025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год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(Решение о бюджете)</a:t>
                      </a:r>
                      <a:endParaRPr lang="ru-RU" sz="14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0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сумма </a:t>
                      </a:r>
                      <a:endParaRPr lang="ru-RU" sz="14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Сравнение с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2022г</a:t>
                      </a:r>
                      <a:endParaRPr lang="ru-RU" sz="14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1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+/-</a:t>
                      </a:r>
                      <a:endParaRPr lang="ru-RU" sz="14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К роста</a:t>
                      </a:r>
                      <a:endParaRPr lang="ru-RU" sz="14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25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1</a:t>
                      </a:r>
                      <a:endParaRPr lang="ru-RU" sz="140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2</a:t>
                      </a:r>
                      <a:endParaRPr lang="ru-RU" sz="1400" dirty="0">
                        <a:solidFill>
                          <a:schemeClr val="tx1"/>
                        </a:solidFill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Sylfaen"/>
                          <a:ea typeface="Times New Roman"/>
                          <a:cs typeface="Sylfaen"/>
                        </a:rPr>
                        <a:t>3</a:t>
                      </a:r>
                      <a:endParaRPr lang="ru-RU" sz="14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4</a:t>
                      </a:r>
                      <a:endParaRPr lang="ru-RU" sz="14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Sylfaen"/>
                          <a:ea typeface="Times New Roman"/>
                          <a:cs typeface="Sylfaen"/>
                        </a:rPr>
                        <a:t>5</a:t>
                      </a:r>
                      <a:endParaRPr lang="ru-RU" sz="14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Sylfaen"/>
                          <a:ea typeface="Times New Roman"/>
                          <a:cs typeface="Sylfaen"/>
                        </a:rPr>
                        <a:t>6</a:t>
                      </a:r>
                      <a:endParaRPr lang="ru-RU" sz="14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Sylfaen"/>
                          <a:ea typeface="Times New Roman"/>
                          <a:cs typeface="Sylfaen"/>
                        </a:rPr>
                        <a:t>7</a:t>
                      </a:r>
                      <a:endParaRPr lang="ru-RU" sz="14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Sylfaen"/>
                          <a:ea typeface="Times New Roman"/>
                          <a:cs typeface="Sylfaen"/>
                        </a:rPr>
                        <a:t>8</a:t>
                      </a:r>
                      <a:endParaRPr lang="ru-RU" sz="14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40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I. НАЛОГОВЫЕ И НЕНАЛОГОВЫЕ ДОХОДЫ</a:t>
                      </a:r>
                      <a:endParaRPr lang="ru-RU" sz="14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218 043,00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230 259,70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234 240,50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3 980,80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251 373,30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261 377,10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176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1.1.Налоговые </a:t>
                      </a:r>
                      <a:r>
                        <a:rPr lang="ru-RU" sz="14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доходы</a:t>
                      </a:r>
                      <a:endParaRPr lang="ru-RU" sz="14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206 174,00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219 655,70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227 236,40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7 580,70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244 536,30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254 529,90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6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1.2. Неналоговые доходы</a:t>
                      </a:r>
                      <a:endParaRPr lang="ru-RU" sz="14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11 869,00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10 604,00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7 004,10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-3 599,90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6 837,00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6 847,20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3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Sylfaen"/>
                        </a:rPr>
                        <a:t>II.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Sylfaen"/>
                        </a:rPr>
                        <a:t>БЕЗВОЗМЕЗДНЫЕ ПОСТУПЛЕНИЯ</a:t>
                      </a:r>
                      <a:endParaRPr lang="ru-RU" sz="14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851 275,00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1 074 609,37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950 116,00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-124 493,37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839 839,80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848 616,80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510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2.1. Дотации</a:t>
                      </a:r>
                      <a:endParaRPr lang="ru-RU" sz="1400" i="1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Sylfaen"/>
                      </a:endParaRPr>
                    </a:p>
                  </a:txBody>
                  <a:tcPr marL="69441" marR="6944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223 923,90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219 667,80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216 472,90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-3 194,90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156 920,70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193 820,40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0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2.2. Субсидии</a:t>
                      </a:r>
                      <a:endParaRPr lang="ru-RU" sz="1400" i="1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Sylfaen"/>
                      </a:endParaRPr>
                    </a:p>
                  </a:txBody>
                  <a:tcPr marL="69441" marR="6944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226 975,10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349 707,90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276 297,70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-73 410,20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195 425,50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197 307,00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0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2.3. Субвенции</a:t>
                      </a:r>
                      <a:endParaRPr lang="ru-RU" sz="1400" i="1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Sylfaen"/>
                      </a:endParaRPr>
                    </a:p>
                  </a:txBody>
                  <a:tcPr marL="69441" marR="6944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376 098,20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427 868,40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432 771,30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4 902,90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432 769,30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432 765,10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1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2.4. Иные межбюджетные трансферты</a:t>
                      </a:r>
                      <a:endParaRPr lang="ru-RU" sz="1400" i="1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Sylfaen"/>
                      </a:endParaRPr>
                    </a:p>
                  </a:txBody>
                  <a:tcPr marL="69441" marR="6944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24 706,00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74 801,20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24 574,10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-50 227,10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24 724,30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24 724,30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5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2.5.Прочие</a:t>
                      </a:r>
                      <a:endParaRPr lang="ru-RU" sz="1400" i="1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Sylfaen"/>
                      </a:endParaRPr>
                    </a:p>
                  </a:txBody>
                  <a:tcPr marL="69441" marR="6944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2 500,00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-2 500,00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30 000,00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5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2.6. Доходы от возврата</a:t>
                      </a:r>
                      <a:endParaRPr lang="ru-RU" sz="1400" i="1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Sylfaen"/>
                      </a:endParaRPr>
                    </a:p>
                  </a:txBody>
                  <a:tcPr marL="69441" marR="6944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347,4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64,07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-64,07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5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2.7.Возвраты</a:t>
                      </a:r>
                      <a:endParaRPr lang="ru-RU" sz="1400" i="1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Sylfaen"/>
                      </a:endParaRPr>
                    </a:p>
                  </a:txBody>
                  <a:tcPr marL="69441" marR="6944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-1 283,60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5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  <a:cs typeface="Sylfae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Sylfaen"/>
                        </a:rPr>
                        <a:t>ВСЕГО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Sylfaen"/>
                        </a:rPr>
                        <a:t>ДОХОДОВ</a:t>
                      </a:r>
                      <a:endParaRPr lang="ru-RU" sz="14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9441" marR="6944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1 069 318,00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1 304 869,07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1 184 356,50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-120 512,57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1 091 213,10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1 109 993,90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749672" y="561977"/>
            <a:ext cx="800027" cy="271647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907" y="98245"/>
            <a:ext cx="8749665" cy="672598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Изменение параметров безвозмездных поступлений по Решению о  бюджете на  2023 год по сравнению с безвозмездными поступлениями по первоначальному решению о бюджете района на 2022-2024 годов и по состоянию на 11.10.2022 года 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266410"/>
              </p:ext>
            </p:extLst>
          </p:nvPr>
        </p:nvGraphicFramePr>
        <p:xfrm>
          <a:off x="1028700" y="1005841"/>
          <a:ext cx="8168639" cy="4796220"/>
        </p:xfrm>
        <a:graphic>
          <a:graphicData uri="http://schemas.openxmlformats.org/drawingml/2006/table">
            <a:tbl>
              <a:tblPr/>
              <a:tblGrid>
                <a:gridCol w="2472491"/>
                <a:gridCol w="1244509"/>
                <a:gridCol w="1054444"/>
                <a:gridCol w="1054444"/>
                <a:gridCol w="1170962"/>
                <a:gridCol w="1171789"/>
              </a:tblGrid>
              <a:tr h="5009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Наименование</a:t>
                      </a:r>
                      <a:endParaRPr lang="ru-RU" sz="9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4463" marR="644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01.01.2022</a:t>
                      </a:r>
                      <a:endParaRPr lang="ru-RU" sz="9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4463" marR="644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Sylfae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на 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11.10.2022.</a:t>
                      </a:r>
                      <a:endParaRPr lang="ru-RU" sz="9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4463" marR="644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2023 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год 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(Решение)</a:t>
                      </a:r>
                      <a:endParaRPr lang="ru-RU" sz="9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4463" marR="644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отклонение к 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01.01.2022 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году</a:t>
                      </a:r>
                      <a:endParaRPr lang="ru-RU" sz="9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4463" marR="644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отклонение к 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11.10.2022 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году</a:t>
                      </a:r>
                      <a:endParaRPr lang="ru-RU" sz="9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4463" marR="644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9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1</a:t>
                      </a:r>
                      <a:endParaRPr lang="ru-RU" sz="9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4463" marR="644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2</a:t>
                      </a:r>
                      <a:endParaRPr lang="ru-RU" sz="90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4463" marR="644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3</a:t>
                      </a:r>
                      <a:endParaRPr lang="ru-RU" sz="90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4463" marR="644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4</a:t>
                      </a:r>
                      <a:endParaRPr lang="ru-RU" sz="9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4463" marR="644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5</a:t>
                      </a:r>
                      <a:endParaRPr lang="ru-RU" sz="90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4463" marR="644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6</a:t>
                      </a:r>
                      <a:endParaRPr lang="ru-RU" sz="9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4463" marR="644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2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Sylfaen"/>
                        </a:rPr>
                        <a:t>БЕЗВОЗМЕЗДНЫЕ ПОСТУПЛЕНИЯ</a:t>
                      </a:r>
                      <a:endParaRPr lang="ru-RU" sz="1000" dirty="0">
                        <a:effectLst/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822 645,20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1 028 807,50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950 116,00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127 470,80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-78 691,50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7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Sylfaen"/>
                        </a:rPr>
                        <a:t>Дотации бюджетам субъектов Российской Федерации и муниципальных образований</a:t>
                      </a:r>
                      <a:endParaRPr lang="ru-RU" sz="1000">
                        <a:effectLst/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203 727,10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219 667,80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216 472,90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12 745,80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-3 194,90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2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Sylfaen"/>
                        </a:rPr>
                        <a:t>Дотации бюджетам муниципальных районов на выравнивание бюджетной обеспеченности</a:t>
                      </a:r>
                      <a:endParaRPr lang="ru-RU" sz="1000">
                        <a:effectLst/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159 675,10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159 675,10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190 647,80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30 972,70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30 972,70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92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Sylfaen"/>
                        </a:rPr>
                        <a:t>Дотации бюджетам муниципальных районов на поддержку мер по обеспечению сбалансированности бюджетов</a:t>
                      </a:r>
                      <a:endParaRPr lang="ru-RU" sz="1000">
                        <a:effectLst/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44 052,00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44 052,00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25 825,10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-18 226,90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-18 226,90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23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Sylfaen"/>
                        </a:rPr>
                        <a:t>Прочие дотации бюджетам муниципальных районов</a:t>
                      </a:r>
                      <a:endParaRPr lang="ru-RU" sz="1000" dirty="0">
                        <a:effectLst/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15 940,70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-15 940,70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34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Sylfaen"/>
                        </a:rPr>
                        <a:t>Субсидии бюджетам бюджетной системы Российской Федерации (межбюджетные субсидии)</a:t>
                      </a:r>
                      <a:endParaRPr lang="ru-RU" sz="1000">
                        <a:effectLst/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191 208,50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343 013,30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276 297,70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85 089,20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-66 715,60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5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Sylfaen"/>
                        </a:rPr>
                        <a:t>Субвенции бюджетам субъектов Российской Федерации и муниципальных образований</a:t>
                      </a:r>
                      <a:endParaRPr lang="ru-RU" sz="1000">
                        <a:effectLst/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404 170,70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427 759,10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432 771,30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28 600,60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5 012,20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5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Sylfaen"/>
                        </a:rPr>
                        <a:t>Иные межбюджетные трансферты</a:t>
                      </a:r>
                      <a:endParaRPr lang="ru-RU" sz="1000">
                        <a:effectLst/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23 538,90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38 367,30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24 574,10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1 035,20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ylfaen"/>
                        </a:rPr>
                        <a:t>-13 793,20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96" y="1"/>
            <a:ext cx="8749665" cy="49529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МЕЖБЮДЖЕТНЫЕ ОТНОШЕНИЯ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4746" y="677847"/>
            <a:ext cx="2212866" cy="520617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11140" y="554022"/>
            <a:ext cx="2212866" cy="520617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920565" y="554022"/>
            <a:ext cx="2212866" cy="520617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52425" y="1239150"/>
            <a:ext cx="2667001" cy="1015655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851 703,3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79,0 </a:t>
            </a: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межбюджетных поступлений </a:t>
            </a:r>
            <a:r>
              <a:rPr lang="ru-RU" sz="12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из других бюджетов бюджетной </a:t>
            </a:r>
            <a:r>
              <a:rPr lang="ru-RU" sz="12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системы в </a:t>
            </a:r>
            <a:r>
              <a:rPr lang="ru-RU" sz="12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общем объеме </a:t>
            </a:r>
            <a:r>
              <a:rPr lang="ru-RU" sz="12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доходов</a:t>
            </a:r>
            <a:endParaRPr lang="ru-RU" sz="1200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38688" y="554020"/>
            <a:ext cx="2543175" cy="613459"/>
          </a:xfrm>
          <a:prstGeom prst="downArrow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3" tIns="45716" rIns="91433" bIns="45716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1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3578501340"/>
              </p:ext>
            </p:extLst>
          </p:nvPr>
        </p:nvGraphicFramePr>
        <p:xfrm>
          <a:off x="391027" y="2111411"/>
          <a:ext cx="2498478" cy="1910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72" name="Группа 71"/>
          <p:cNvGrpSpPr/>
          <p:nvPr/>
        </p:nvGrpSpPr>
        <p:grpSpPr>
          <a:xfrm>
            <a:off x="531595" y="3732992"/>
            <a:ext cx="2560980" cy="1739726"/>
            <a:chOff x="477978" y="4268684"/>
            <a:chExt cx="2134950" cy="1195579"/>
          </a:xfrm>
        </p:grpSpPr>
        <p:grpSp>
          <p:nvGrpSpPr>
            <p:cNvPr id="69" name="Группа 68"/>
            <p:cNvGrpSpPr/>
            <p:nvPr/>
          </p:nvGrpSpPr>
          <p:grpSpPr>
            <a:xfrm>
              <a:off x="477978" y="4268684"/>
              <a:ext cx="2134950" cy="398861"/>
              <a:chOff x="477978" y="4268684"/>
              <a:chExt cx="2134950" cy="398861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481877" y="4281902"/>
                <a:ext cx="1911929" cy="38564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" name="Нашивка 21"/>
              <p:cNvSpPr/>
              <p:nvPr/>
            </p:nvSpPr>
            <p:spPr>
              <a:xfrm>
                <a:off x="477978" y="4334614"/>
                <a:ext cx="134846" cy="265078"/>
              </a:xfrm>
              <a:prstGeom prst="chevron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5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65198" y="4268684"/>
                <a:ext cx="723470" cy="3680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ru-RU" sz="12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376098,2</a:t>
                </a:r>
                <a:endParaRPr lang="ru-RU" sz="1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ru-RU" sz="12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тыс. </a:t>
                </a:r>
                <a:r>
                  <a:rPr lang="ru-RU" sz="12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руб.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369553" y="4328781"/>
                <a:ext cx="1243375" cy="291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ru-RU" sz="1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Субвенции</a:t>
                </a:r>
              </a:p>
            </p:txBody>
          </p:sp>
        </p:grpSp>
        <p:grpSp>
          <p:nvGrpSpPr>
            <p:cNvPr id="70" name="Группа 69"/>
            <p:cNvGrpSpPr/>
            <p:nvPr/>
          </p:nvGrpSpPr>
          <p:grpSpPr>
            <a:xfrm>
              <a:off x="481877" y="4691085"/>
              <a:ext cx="2070070" cy="458638"/>
              <a:chOff x="481877" y="4691085"/>
              <a:chExt cx="2070070" cy="458638"/>
            </a:xfrm>
          </p:grpSpPr>
          <p:sp>
            <p:nvSpPr>
              <p:cNvPr id="25" name="Прямоугольник 24"/>
              <p:cNvSpPr/>
              <p:nvPr/>
            </p:nvSpPr>
            <p:spPr>
              <a:xfrm>
                <a:off x="481877" y="4764080"/>
                <a:ext cx="1911929" cy="38564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665198" y="4691085"/>
                <a:ext cx="704355" cy="3680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ru-RU" sz="12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223923,9</a:t>
                </a:r>
                <a:endParaRPr lang="ru-RU" sz="1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ru-RU" sz="12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тыс. </a:t>
                </a:r>
                <a:r>
                  <a:rPr lang="ru-RU" sz="12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руб.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118000" y="4693364"/>
                <a:ext cx="1433947" cy="424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ru-RU" sz="1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Дотации</a:t>
                </a:r>
              </a:p>
            </p:txBody>
          </p:sp>
        </p:grpSp>
        <p:grpSp>
          <p:nvGrpSpPr>
            <p:cNvPr id="71" name="Группа 70"/>
            <p:cNvGrpSpPr/>
            <p:nvPr/>
          </p:nvGrpSpPr>
          <p:grpSpPr>
            <a:xfrm>
              <a:off x="587172" y="5039531"/>
              <a:ext cx="1968668" cy="424732"/>
              <a:chOff x="587172" y="5039531"/>
              <a:chExt cx="1968668" cy="424732"/>
            </a:xfrm>
          </p:grpSpPr>
          <p:sp>
            <p:nvSpPr>
              <p:cNvPr id="29" name="Прямоугольник 28"/>
              <p:cNvSpPr/>
              <p:nvPr/>
            </p:nvSpPr>
            <p:spPr>
              <a:xfrm>
                <a:off x="587172" y="5064747"/>
                <a:ext cx="1911929" cy="38564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674755" y="5057700"/>
                <a:ext cx="704355" cy="365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ru-RU" sz="12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226975,1</a:t>
                </a:r>
                <a:endParaRPr lang="ru-RU" sz="1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ru-RU" sz="12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тыс. </a:t>
                </a:r>
                <a:r>
                  <a:rPr lang="ru-RU" sz="12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руб.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1121893" y="5039531"/>
                <a:ext cx="1433947" cy="424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ru-RU" sz="1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Субсидии</a:t>
                </a:r>
              </a:p>
            </p:txBody>
          </p:sp>
        </p:grpSp>
      </p:grpSp>
      <p:graphicFrame>
        <p:nvGraphicFramePr>
          <p:cNvPr id="33" name="Диаграмма 32"/>
          <p:cNvGraphicFramePr/>
          <p:nvPr>
            <p:extLst>
              <p:ext uri="{D42A27DB-BD31-4B8C-83A1-F6EECF244321}">
                <p14:modId xmlns:p14="http://schemas.microsoft.com/office/powerpoint/2010/main" val="1189139425"/>
              </p:ext>
            </p:extLst>
          </p:nvPr>
        </p:nvGraphicFramePr>
        <p:xfrm>
          <a:off x="3387867" y="2058472"/>
          <a:ext cx="2721617" cy="1942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6" name="Диаграмма 45"/>
          <p:cNvGraphicFramePr/>
          <p:nvPr>
            <p:extLst>
              <p:ext uri="{D42A27DB-BD31-4B8C-83A1-F6EECF244321}">
                <p14:modId xmlns:p14="http://schemas.microsoft.com/office/powerpoint/2010/main" val="3177731861"/>
              </p:ext>
            </p:extLst>
          </p:nvPr>
        </p:nvGraphicFramePr>
        <p:xfrm>
          <a:off x="6409468" y="2038350"/>
          <a:ext cx="2789526" cy="1962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62" name="Группа 61"/>
          <p:cNvGrpSpPr/>
          <p:nvPr/>
        </p:nvGrpSpPr>
        <p:grpSpPr>
          <a:xfrm>
            <a:off x="6494255" y="3828929"/>
            <a:ext cx="2545541" cy="1539773"/>
            <a:chOff x="7008190" y="4239814"/>
            <a:chExt cx="2003113" cy="1539773"/>
          </a:xfrm>
        </p:grpSpPr>
        <p:grpSp>
          <p:nvGrpSpPr>
            <p:cNvPr id="59" name="Группа 58"/>
            <p:cNvGrpSpPr/>
            <p:nvPr/>
          </p:nvGrpSpPr>
          <p:grpSpPr>
            <a:xfrm>
              <a:off x="7017715" y="4239814"/>
              <a:ext cx="1993588" cy="535531"/>
              <a:chOff x="5046040" y="4277914"/>
              <a:chExt cx="1993588" cy="535531"/>
            </a:xfrm>
          </p:grpSpPr>
          <p:sp>
            <p:nvSpPr>
              <p:cNvPr id="47" name="Прямоугольник 46"/>
              <p:cNvSpPr/>
              <p:nvPr/>
            </p:nvSpPr>
            <p:spPr>
              <a:xfrm>
                <a:off x="5127699" y="4291132"/>
                <a:ext cx="1911929" cy="38564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8" name="Нашивка 47"/>
              <p:cNvSpPr/>
              <p:nvPr/>
            </p:nvSpPr>
            <p:spPr>
              <a:xfrm>
                <a:off x="5046040" y="4291132"/>
                <a:ext cx="140382" cy="385643"/>
              </a:xfrm>
              <a:prstGeom prst="chevron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5199388" y="4277914"/>
                <a:ext cx="955963" cy="535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ru-RU" sz="12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432771,3</a:t>
                </a:r>
              </a:p>
              <a:p>
                <a:pPr>
                  <a:lnSpc>
                    <a:spcPct val="120000"/>
                  </a:lnSpc>
                </a:pPr>
                <a:r>
                  <a:rPr lang="ru-RU" sz="12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тыс. </a:t>
                </a:r>
                <a:r>
                  <a:rPr lang="ru-RU" sz="12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руб.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5838223" y="4286326"/>
                <a:ext cx="1104153" cy="424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ru-RU" sz="18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Субвенции</a:t>
                </a:r>
                <a:endParaRPr lang="ru-RU" sz="1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0" name="Группа 59"/>
            <p:cNvGrpSpPr/>
            <p:nvPr/>
          </p:nvGrpSpPr>
          <p:grpSpPr>
            <a:xfrm>
              <a:off x="7017715" y="4679408"/>
              <a:ext cx="1993588" cy="555611"/>
              <a:chOff x="5046040" y="4717508"/>
              <a:chExt cx="1993588" cy="555611"/>
            </a:xfrm>
          </p:grpSpPr>
          <p:sp>
            <p:nvSpPr>
              <p:cNvPr id="51" name="Прямоугольник 50"/>
              <p:cNvSpPr/>
              <p:nvPr/>
            </p:nvSpPr>
            <p:spPr>
              <a:xfrm>
                <a:off x="5127699" y="4773309"/>
                <a:ext cx="1911929" cy="38564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2" name="Нашивка 51"/>
              <p:cNvSpPr/>
              <p:nvPr/>
            </p:nvSpPr>
            <p:spPr>
              <a:xfrm>
                <a:off x="5046040" y="4773309"/>
                <a:ext cx="147877" cy="385643"/>
              </a:xfrm>
              <a:prstGeom prst="chevron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5224217" y="4737588"/>
                <a:ext cx="955963" cy="535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ru-RU" sz="12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216472,9</a:t>
                </a:r>
                <a:endParaRPr lang="ru-RU" sz="1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ru-RU" sz="12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тыс. </a:t>
                </a:r>
                <a:r>
                  <a:rPr lang="ru-RU" sz="12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руб.</a:t>
                </a: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5756067" y="4717508"/>
                <a:ext cx="1105891" cy="424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ru-RU" sz="1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Дотации</a:t>
                </a:r>
              </a:p>
            </p:txBody>
          </p:sp>
        </p:grpSp>
        <p:grpSp>
          <p:nvGrpSpPr>
            <p:cNvPr id="61" name="Группа 60"/>
            <p:cNvGrpSpPr/>
            <p:nvPr/>
          </p:nvGrpSpPr>
          <p:grpSpPr>
            <a:xfrm>
              <a:off x="7008190" y="5208020"/>
              <a:ext cx="2003113" cy="571567"/>
              <a:chOff x="5046040" y="5217545"/>
              <a:chExt cx="2003113" cy="571567"/>
            </a:xfrm>
          </p:grpSpPr>
          <p:sp>
            <p:nvSpPr>
              <p:cNvPr id="55" name="Прямоугольник 54"/>
              <p:cNvSpPr/>
              <p:nvPr/>
            </p:nvSpPr>
            <p:spPr>
              <a:xfrm>
                <a:off x="5127699" y="5266799"/>
                <a:ext cx="1911929" cy="38564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6" name="Нашивка 55"/>
              <p:cNvSpPr/>
              <p:nvPr/>
            </p:nvSpPr>
            <p:spPr>
              <a:xfrm>
                <a:off x="5046040" y="5266799"/>
                <a:ext cx="142411" cy="385643"/>
              </a:xfrm>
              <a:prstGeom prst="chevron">
                <a:avLst/>
              </a:prstGeom>
              <a:solidFill>
                <a:srgbClr val="FF99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5215938" y="5253581"/>
                <a:ext cx="955963" cy="535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ru-RU" sz="12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276297,7</a:t>
                </a:r>
                <a:endParaRPr lang="ru-RU" sz="1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ru-RU" sz="12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тыс. </a:t>
                </a:r>
                <a:r>
                  <a:rPr lang="ru-RU" sz="12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руб.</a:t>
                </a: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5615207" y="5217545"/>
                <a:ext cx="1433946" cy="424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ru-RU" sz="1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Субсидии</a:t>
                </a:r>
              </a:p>
            </p:txBody>
          </p:sp>
        </p:grpSp>
      </p:grpSp>
      <p:sp>
        <p:nvSpPr>
          <p:cNvPr id="63" name="TextBox 62"/>
          <p:cNvSpPr txBox="1"/>
          <p:nvPr/>
        </p:nvSpPr>
        <p:spPr>
          <a:xfrm>
            <a:off x="3442483" y="554022"/>
            <a:ext cx="2543175" cy="613459"/>
          </a:xfrm>
          <a:prstGeom prst="downArrow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3" tIns="45716" rIns="91433" bIns="45716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1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68679" y="554022"/>
            <a:ext cx="2543175" cy="613459"/>
          </a:xfrm>
          <a:prstGeom prst="downArrow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3" tIns="45716" rIns="91433" bIns="45716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1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Нашивка 73"/>
          <p:cNvSpPr/>
          <p:nvPr/>
        </p:nvSpPr>
        <p:spPr>
          <a:xfrm>
            <a:off x="531594" y="4392571"/>
            <a:ext cx="161755" cy="385723"/>
          </a:xfrm>
          <a:prstGeom prst="chevron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Нашивка 74"/>
          <p:cNvSpPr/>
          <p:nvPr/>
        </p:nvSpPr>
        <p:spPr>
          <a:xfrm>
            <a:off x="548669" y="4887530"/>
            <a:ext cx="161755" cy="385723"/>
          </a:xfrm>
          <a:prstGeom prst="chevr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25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Нашивка 75"/>
          <p:cNvSpPr/>
          <p:nvPr/>
        </p:nvSpPr>
        <p:spPr>
          <a:xfrm>
            <a:off x="551540" y="5451432"/>
            <a:ext cx="161755" cy="385723"/>
          </a:xfrm>
          <a:prstGeom prst="chevron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67638" y="5406788"/>
            <a:ext cx="844909" cy="532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24706,0</a:t>
            </a:r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404110" y="5401208"/>
            <a:ext cx="1720091" cy="395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Иные МБТ</a:t>
            </a: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442483" y="1244074"/>
            <a:ext cx="2667001" cy="1015655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1 072 045,0 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82,0 </a:t>
            </a: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межбюджетных поступлений</a:t>
            </a:r>
            <a:r>
              <a:rPr lang="ru-RU" sz="12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из других бюджетов бюджетной системы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2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общем объеме </a:t>
            </a:r>
            <a:r>
              <a:rPr lang="ru-RU" sz="12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доходов</a:t>
            </a:r>
            <a:endParaRPr lang="ru-RU" sz="1200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531993" y="1259423"/>
            <a:ext cx="2667001" cy="1015655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950 116,0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2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ил</a:t>
            </a:r>
            <a:r>
              <a:rPr lang="ru-RU" sz="11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и 80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,0 </a:t>
            </a: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межбюджетных поступлений </a:t>
            </a:r>
            <a:r>
              <a:rPr lang="ru-RU" sz="12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12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других бюджетов бюджетной </a:t>
            </a:r>
            <a:r>
              <a:rPr lang="ru-RU" sz="12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системы в </a:t>
            </a:r>
            <a:r>
              <a:rPr lang="ru-RU" sz="12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общем объеме </a:t>
            </a:r>
            <a:r>
              <a:rPr lang="ru-RU" sz="12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доходов</a:t>
            </a:r>
            <a:endParaRPr lang="ru-RU" sz="1200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5" name="Группа 94"/>
          <p:cNvGrpSpPr/>
          <p:nvPr/>
        </p:nvGrpSpPr>
        <p:grpSpPr>
          <a:xfrm>
            <a:off x="3424678" y="3745543"/>
            <a:ext cx="2560980" cy="1739726"/>
            <a:chOff x="477978" y="4268684"/>
            <a:chExt cx="2134950" cy="1195579"/>
          </a:xfrm>
        </p:grpSpPr>
        <p:grpSp>
          <p:nvGrpSpPr>
            <p:cNvPr id="96" name="Группа 95"/>
            <p:cNvGrpSpPr/>
            <p:nvPr/>
          </p:nvGrpSpPr>
          <p:grpSpPr>
            <a:xfrm>
              <a:off x="477978" y="4268684"/>
              <a:ext cx="2134950" cy="398861"/>
              <a:chOff x="477978" y="4268684"/>
              <a:chExt cx="2134950" cy="398861"/>
            </a:xfrm>
          </p:grpSpPr>
          <p:sp>
            <p:nvSpPr>
              <p:cNvPr id="105" name="Прямоугольник 104"/>
              <p:cNvSpPr/>
              <p:nvPr/>
            </p:nvSpPr>
            <p:spPr>
              <a:xfrm>
                <a:off x="481877" y="4281902"/>
                <a:ext cx="1911929" cy="38564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6" name="Нашивка 105"/>
              <p:cNvSpPr/>
              <p:nvPr/>
            </p:nvSpPr>
            <p:spPr>
              <a:xfrm>
                <a:off x="477978" y="4334614"/>
                <a:ext cx="134846" cy="265078"/>
              </a:xfrm>
              <a:prstGeom prst="chevron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5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665198" y="4268684"/>
                <a:ext cx="723470" cy="3680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ru-RU" sz="12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427868,4</a:t>
                </a:r>
                <a:endParaRPr lang="ru-RU" sz="1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ru-RU" sz="12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тыс. </a:t>
                </a:r>
                <a:r>
                  <a:rPr lang="ru-RU" sz="12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руб.</a:t>
                </a: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1369553" y="4328781"/>
                <a:ext cx="1243375" cy="291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ru-RU" sz="1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Субвенции</a:t>
                </a:r>
              </a:p>
            </p:txBody>
          </p:sp>
        </p:grpSp>
        <p:grpSp>
          <p:nvGrpSpPr>
            <p:cNvPr id="97" name="Группа 96"/>
            <p:cNvGrpSpPr/>
            <p:nvPr/>
          </p:nvGrpSpPr>
          <p:grpSpPr>
            <a:xfrm>
              <a:off x="481877" y="4691085"/>
              <a:ext cx="2070070" cy="458638"/>
              <a:chOff x="481877" y="4691085"/>
              <a:chExt cx="2070070" cy="458638"/>
            </a:xfrm>
          </p:grpSpPr>
          <p:sp>
            <p:nvSpPr>
              <p:cNvPr id="102" name="Прямоугольник 101"/>
              <p:cNvSpPr/>
              <p:nvPr/>
            </p:nvSpPr>
            <p:spPr>
              <a:xfrm>
                <a:off x="481877" y="4764080"/>
                <a:ext cx="1911929" cy="38564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665198" y="4691085"/>
                <a:ext cx="704355" cy="3680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ru-RU" sz="12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219667,8</a:t>
                </a:r>
                <a:endParaRPr lang="ru-RU" sz="1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ru-RU" sz="12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тыс. </a:t>
                </a:r>
                <a:r>
                  <a:rPr lang="ru-RU" sz="12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руб.</a:t>
                </a: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1118000" y="4693364"/>
                <a:ext cx="1433947" cy="424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ru-RU" sz="1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Дотации</a:t>
                </a:r>
              </a:p>
            </p:txBody>
          </p:sp>
        </p:grpSp>
        <p:grpSp>
          <p:nvGrpSpPr>
            <p:cNvPr id="98" name="Группа 97"/>
            <p:cNvGrpSpPr/>
            <p:nvPr/>
          </p:nvGrpSpPr>
          <p:grpSpPr>
            <a:xfrm>
              <a:off x="587172" y="5039531"/>
              <a:ext cx="1968668" cy="424732"/>
              <a:chOff x="587172" y="5039531"/>
              <a:chExt cx="1968668" cy="424732"/>
            </a:xfrm>
          </p:grpSpPr>
          <p:sp>
            <p:nvSpPr>
              <p:cNvPr id="99" name="Прямоугольник 98"/>
              <p:cNvSpPr/>
              <p:nvPr/>
            </p:nvSpPr>
            <p:spPr>
              <a:xfrm>
                <a:off x="587172" y="5064747"/>
                <a:ext cx="1911929" cy="38564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674755" y="5057700"/>
                <a:ext cx="704355" cy="365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ru-RU" sz="12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349707,9</a:t>
                </a:r>
                <a:endParaRPr lang="ru-RU" sz="1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ru-RU" sz="12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тыс. </a:t>
                </a:r>
                <a:r>
                  <a:rPr lang="ru-RU" sz="12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руб.</a:t>
                </a:r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1121893" y="5039531"/>
                <a:ext cx="1433947" cy="424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ru-RU" sz="1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Субсидии</a:t>
                </a:r>
              </a:p>
            </p:txBody>
          </p:sp>
        </p:grpSp>
      </p:grpSp>
      <p:sp>
        <p:nvSpPr>
          <p:cNvPr id="109" name="Нашивка 108"/>
          <p:cNvSpPr/>
          <p:nvPr/>
        </p:nvSpPr>
        <p:spPr>
          <a:xfrm>
            <a:off x="3437990" y="4363508"/>
            <a:ext cx="161755" cy="385723"/>
          </a:xfrm>
          <a:prstGeom prst="chevron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Нашивка 109"/>
          <p:cNvSpPr/>
          <p:nvPr/>
        </p:nvSpPr>
        <p:spPr>
          <a:xfrm>
            <a:off x="3445319" y="4893666"/>
            <a:ext cx="161755" cy="385723"/>
          </a:xfrm>
          <a:prstGeom prst="chevr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25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Нашивка 110"/>
          <p:cNvSpPr/>
          <p:nvPr/>
        </p:nvSpPr>
        <p:spPr>
          <a:xfrm>
            <a:off x="3483011" y="5432196"/>
            <a:ext cx="161755" cy="385723"/>
          </a:xfrm>
          <a:prstGeom prst="chevron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3660722" y="5396457"/>
            <a:ext cx="844909" cy="532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74801,2</a:t>
            </a:r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4265567" y="5396180"/>
            <a:ext cx="1720091" cy="395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Иные МБТ</a:t>
            </a: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Нашивка 113"/>
          <p:cNvSpPr/>
          <p:nvPr/>
        </p:nvSpPr>
        <p:spPr>
          <a:xfrm>
            <a:off x="6513475" y="5402286"/>
            <a:ext cx="161755" cy="385723"/>
          </a:xfrm>
          <a:prstGeom prst="chevron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6735758" y="5358874"/>
            <a:ext cx="844909" cy="532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24574,1</a:t>
            </a:r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7308648" y="5368702"/>
            <a:ext cx="1720091" cy="395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Иные МБТ</a:t>
            </a: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04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907" y="0"/>
            <a:ext cx="8749665" cy="672598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и динамика доходов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434507769"/>
              </p:ext>
            </p:extLst>
          </p:nvPr>
        </p:nvGraphicFramePr>
        <p:xfrm>
          <a:off x="718789" y="442107"/>
          <a:ext cx="8622216" cy="3013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942150112"/>
              </p:ext>
            </p:extLst>
          </p:nvPr>
        </p:nvGraphicFramePr>
        <p:xfrm>
          <a:off x="768139" y="3362325"/>
          <a:ext cx="8535135" cy="2759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304892" y="2221846"/>
            <a:ext cx="2329193" cy="1476196"/>
          </a:xfrm>
          <a:prstGeom prst="flowChartMultidocumen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01381" tIns="50690" rIns="101381" bIns="50690" rtlCol="0">
            <a:spAutoFit/>
          </a:bodyPr>
          <a:lstStyle/>
          <a:p>
            <a:pPr algn="just"/>
            <a:r>
              <a:rPr lang="ru-RU" sz="1000" b="1" dirty="0" smtClean="0">
                <a:solidFill>
                  <a:srgbClr val="002060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Прогнозные показатели поступления налоговых и налоговых доходов </a:t>
            </a:r>
            <a:r>
              <a:rPr lang="ru-RU" sz="1000" dirty="0" smtClean="0">
                <a:solidFill>
                  <a:srgbClr val="002060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сформированы на основании сведений, предоставленных главными администраторами доходов</a:t>
            </a:r>
            <a:endParaRPr lang="ru-RU" sz="1000" dirty="0">
              <a:solidFill>
                <a:srgbClr val="002060"/>
              </a:solidFill>
              <a:effectLst>
                <a:innerShdw blurRad="114300">
                  <a:prstClr val="black"/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98140" y="3838576"/>
            <a:ext cx="2329193" cy="2053947"/>
          </a:xfrm>
          <a:prstGeom prst="flowChartMultidocumen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01381" tIns="50690" rIns="101381" bIns="50690" rtlCol="0">
            <a:spAutoFit/>
          </a:bodyPr>
          <a:lstStyle/>
          <a:p>
            <a:pPr algn="just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Объем безвозмездных поступлений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от других бюджетов бюджетной системы Российской Федерации сформирован с учетом межбюджетных трансфертов из республиканского бюджета РК согласно проекту Закона о республиканском бюджете РК на 2022-2024 годы</a:t>
            </a:r>
            <a:endParaRPr lang="ru-RU" sz="1000" dirty="0">
              <a:solidFill>
                <a:srgbClr val="002060"/>
              </a:solidFill>
              <a:effectLst>
                <a:innerShdw blurRad="114300">
                  <a:prstClr val="black"/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2280041"/>
              </p:ext>
            </p:extLst>
          </p:nvPr>
        </p:nvGraphicFramePr>
        <p:xfrm>
          <a:off x="570484" y="687260"/>
          <a:ext cx="4820666" cy="4883904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753616"/>
                <a:gridCol w="1943100"/>
                <a:gridCol w="1123950"/>
              </a:tblGrid>
              <a:tr h="503365"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налога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Категории налогоплательщиков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Распределение по уровням бюджетов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solidFill>
                      <a:schemeClr val="bg1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l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</a:t>
                      </a:r>
                      <a:r>
                        <a:rPr lang="ru-RU" sz="105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 доходы физических лиц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5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Физические лица</a:t>
                      </a:r>
                      <a:endParaRPr lang="ru-RU" sz="1050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8609" marR="48609" marT="54412" marB="54412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РБ</a:t>
                      </a:r>
                      <a:r>
                        <a:rPr lang="ru-RU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85</a:t>
                      </a:r>
                      <a:r>
                        <a:rPr lang="en-US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  <a:p>
                      <a:pPr algn="l"/>
                      <a:r>
                        <a:rPr lang="ru-RU" sz="105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Б-т</a:t>
                      </a:r>
                      <a:r>
                        <a:rPr lang="ru-RU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МР – 13%</a:t>
                      </a:r>
                    </a:p>
                    <a:p>
                      <a:pPr algn="l"/>
                      <a:r>
                        <a:rPr lang="ru-RU" sz="105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Б-т</a:t>
                      </a:r>
                      <a:r>
                        <a:rPr lang="ru-RU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СП – 2%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solidFill>
                      <a:srgbClr val="FFFFCC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Акцизы</a:t>
                      </a:r>
                    </a:p>
                  </a:txBody>
                  <a:tcPr marL="48609" marR="48609" marT="54412" marB="54412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baseline="0" noProof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Юридические лица</a:t>
                      </a:r>
                      <a:endParaRPr lang="ru-RU" sz="1050" kern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20000"/>
                        </a:lnSpc>
                      </a:pPr>
                      <a:endParaRPr lang="ru-RU" sz="1050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8609" marR="48609" marT="54412" marB="54412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ФБ</a:t>
                      </a:r>
                      <a:r>
                        <a:rPr lang="ru-RU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12%</a:t>
                      </a:r>
                      <a:endParaRPr lang="ru-RU" sz="105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РБ – 88%</a:t>
                      </a:r>
                    </a:p>
                    <a:p>
                      <a:pPr algn="l"/>
                      <a:r>
                        <a:rPr lang="ru-RU" sz="1050" smtClean="0">
                          <a:latin typeface="Times New Roman" pitchFamily="18" charset="0"/>
                          <a:cs typeface="Times New Roman" pitchFamily="18" charset="0"/>
                        </a:rPr>
                        <a:t>(0,6688%</a:t>
                      </a:r>
                      <a:r>
                        <a:rPr lang="ru-RU" sz="1050" baseline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 в бюджет МР)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solidFill>
                      <a:srgbClr val="FFFFCC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Упрощенная система налогообложения</a:t>
                      </a:r>
                      <a:endParaRPr lang="ru-RU" sz="105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8609" marR="48609" marT="54412" marB="54412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5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Субъекты малого и среднего предпринимательства</a:t>
                      </a:r>
                      <a:endParaRPr lang="ru-RU" sz="1050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8609" marR="48609" marT="54412" marB="54412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Б-т МР – 100%</a:t>
                      </a:r>
                    </a:p>
                  </a:txBody>
                  <a:tcPr marL="97219" marR="97219" marT="54412" marB="54412">
                    <a:solidFill>
                      <a:srgbClr val="FFFFCC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Налог,</a:t>
                      </a:r>
                      <a:r>
                        <a:rPr lang="ru-RU" sz="105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взимаемый в связи с применением патента</a:t>
                      </a:r>
                      <a:endParaRPr lang="ru-RU" sz="105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8609" marR="48609" marT="54412" marB="54412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5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Субъекты малого и среднего предпринимательства</a:t>
                      </a:r>
                      <a:endParaRPr lang="ru-RU" sz="1050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8609" marR="48609" marT="54412" marB="54412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Б-т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 МР –</a:t>
                      </a:r>
                      <a:r>
                        <a:rPr lang="ru-RU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100%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solidFill>
                      <a:srgbClr val="FFFFCC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Единый </a:t>
                      </a:r>
                      <a:r>
                        <a:rPr lang="ru-RU" sz="105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сельско</a:t>
                      </a:r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хозяйственный налог</a:t>
                      </a:r>
                      <a:endParaRPr lang="ru-RU" sz="105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8609" marR="48609" marT="54412" marB="54412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5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Субъекты малого и среднего предпринимательства</a:t>
                      </a:r>
                      <a:endParaRPr lang="ru-RU" sz="1050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8609" marR="48609" marT="54412" marB="54412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Б-т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 МР –</a:t>
                      </a:r>
                      <a:r>
                        <a:rPr lang="ru-RU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100%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solidFill>
                      <a:srgbClr val="FFFFCC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Налог на имущество физических лиц</a:t>
                      </a:r>
                      <a:endParaRPr lang="ru-RU" sz="105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8609" marR="48609" marT="54412" marB="54412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baseline="0" noProof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Физические лица</a:t>
                      </a:r>
                      <a:endParaRPr lang="ru-RU" sz="1050" kern="1200" baseline="0" noProof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8609" marR="48609" marT="54412" marB="54412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Б-т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 МР –</a:t>
                      </a:r>
                      <a:r>
                        <a:rPr lang="ru-RU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100%</a:t>
                      </a:r>
                      <a:endParaRPr lang="ru-RU" sz="105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solidFill>
                      <a:srgbClr val="FFFFCC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Земельный налог</a:t>
                      </a:r>
                      <a:endParaRPr lang="ru-RU" sz="105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8609" marR="48609" marT="54412" marB="54412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baseline="0" noProof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Физические и юридические лица</a:t>
                      </a:r>
                    </a:p>
                  </a:txBody>
                  <a:tcPr marL="48609" marR="48609" marT="54412" marB="54412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Б-т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 МР –</a:t>
                      </a:r>
                      <a:r>
                        <a:rPr lang="ru-RU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100%</a:t>
                      </a:r>
                      <a:endParaRPr lang="ru-RU" sz="105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solidFill>
                      <a:srgbClr val="FFFFCC"/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Госпошлина</a:t>
                      </a:r>
                    </a:p>
                  </a:txBody>
                  <a:tcPr marL="97219" marR="97219" marT="54412" marB="54412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baseline="0" noProof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Физические и юридические лица</a:t>
                      </a:r>
                      <a:endParaRPr lang="ru-RU" sz="1050" kern="1200" baseline="0" noProof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Б-т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 МР –</a:t>
                      </a:r>
                      <a:r>
                        <a:rPr lang="ru-RU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100%</a:t>
                      </a:r>
                      <a:endParaRPr lang="ru-RU" sz="105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905" y="0"/>
            <a:ext cx="8749665" cy="408093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Нормативы зачислений налоговых доходов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3"/>
          <p:cNvGrpSpPr/>
          <p:nvPr/>
        </p:nvGrpSpPr>
        <p:grpSpPr>
          <a:xfrm>
            <a:off x="0" y="4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581650" y="687713"/>
          <a:ext cx="4022051" cy="4476759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808722"/>
                <a:gridCol w="1252359"/>
                <a:gridCol w="960970"/>
              </a:tblGrid>
              <a:tr h="598537"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дохода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Категории</a:t>
                      </a:r>
                      <a:r>
                        <a:rPr lang="ru-RU" sz="105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</a:t>
                      </a:r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лательщиков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Распределение по уровням бюджетов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solidFill>
                      <a:schemeClr val="bg1"/>
                    </a:solidFill>
                  </a:tcPr>
                </a:tc>
              </a:tr>
              <a:tr h="892364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Аренда</a:t>
                      </a:r>
                      <a:r>
                        <a:rPr lang="ru-RU" sz="105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земли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Юридические лица, индивидуальные предприниматели</a:t>
                      </a:r>
                    </a:p>
                    <a:p>
                      <a:pPr algn="l">
                        <a:lnSpc>
                          <a:spcPct val="120000"/>
                        </a:lnSpc>
                      </a:pP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05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Бюджет МР – 100%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96479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Аренда имущества</a:t>
                      </a:r>
                    </a:p>
                  </a:txBody>
                  <a:tcPr marL="48609" marR="48609" marT="54412" marB="54412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Юридические лица, индивидуальные предприниматели</a:t>
                      </a:r>
                    </a:p>
                  </a:txBody>
                  <a:tcPr marL="48609" marR="48609" marT="54412" marB="54412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00594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Продажа имущества</a:t>
                      </a:r>
                    </a:p>
                  </a:txBody>
                  <a:tcPr marL="48609" marR="48609" marT="54412" marB="54412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Физические и юридические лица</a:t>
                      </a:r>
                      <a:endParaRPr kumimoji="0" lang="ru-RU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00594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Продажа земельных</a:t>
                      </a:r>
                      <a:r>
                        <a:rPr lang="ru-RU" sz="105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участков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Физические и юридические лица</a:t>
                      </a:r>
                      <a:endParaRPr kumimoji="0" lang="ru-RU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41345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Плата за</a:t>
                      </a:r>
                      <a:r>
                        <a:rPr lang="ru-RU" sz="105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наем жилья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50" b="0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Физические лица</a:t>
                      </a:r>
                      <a:endParaRPr lang="ru-RU" sz="105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96479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Плата за негативное</a:t>
                      </a:r>
                      <a:r>
                        <a:rPr lang="ru-RU" sz="105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воздействие на окружающую среду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Юридические лица, индивидуальные предприниматели</a:t>
                      </a:r>
                    </a:p>
                  </a:txBody>
                  <a:tcPr marL="48609" marR="48609" marT="54412" marB="54412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85800" y="305882"/>
            <a:ext cx="4567196" cy="317822"/>
          </a:xfrm>
          <a:prstGeom prst="rect">
            <a:avLst/>
          </a:prstGeom>
          <a:noFill/>
        </p:spPr>
        <p:txBody>
          <a:bodyPr wrap="square" lIns="101389" tIns="50694" rIns="101389" bIns="50694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Нормативы зачисления НАЛОГОВЫХ доходов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626" y="309692"/>
            <a:ext cx="4902200" cy="317822"/>
          </a:xfrm>
          <a:prstGeom prst="rect">
            <a:avLst/>
          </a:prstGeom>
          <a:noFill/>
        </p:spPr>
        <p:txBody>
          <a:bodyPr wrap="square" lIns="101389" tIns="50694" rIns="101389" bIns="50694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Нормативы зачисления НЕНАЛОГОВЫХ доходов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60356" y="365026"/>
            <a:ext cx="8942894" cy="658090"/>
          </a:xfrm>
          <a:prstGeom prst="round2Diag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ctr"/>
            <a:r>
              <a:rPr lang="ru-RU" altLang="zh-CN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Администратором налоговых доходов является Федеральная налоговая служба</a:t>
            </a:r>
            <a:r>
              <a:rPr lang="ru-RU" altLang="zh-CN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</a:p>
          <a:p>
            <a:pPr algn="ctr"/>
            <a:r>
              <a:rPr lang="ru-RU" altLang="zh-CN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УФК по РК (в части доходов от уплаты акцизов)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784233" y="5698197"/>
            <a:ext cx="519849" cy="3249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1381" tIns="50690" rIns="101381" bIns="50690"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833923" y="5698197"/>
            <a:ext cx="519849" cy="3249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1381" tIns="50690" rIns="101381" bIns="50690"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696468" y="3279863"/>
            <a:ext cx="519849" cy="3249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1381" tIns="50690" rIns="101381" bIns="50690"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06918" y="3264749"/>
            <a:ext cx="519849" cy="3249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1381" tIns="50690" rIns="101381" bIns="50690"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3658" y="-98245"/>
            <a:ext cx="8749665" cy="672598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налоговых доходов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387433866"/>
              </p:ext>
            </p:extLst>
          </p:nvPr>
        </p:nvGraphicFramePr>
        <p:xfrm>
          <a:off x="259987" y="801075"/>
          <a:ext cx="3299722" cy="4821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Заголовок 2"/>
          <p:cNvSpPr txBox="1">
            <a:spLocks/>
          </p:cNvSpPr>
          <p:nvPr/>
        </p:nvSpPr>
        <p:spPr>
          <a:xfrm>
            <a:off x="415173" y="332494"/>
            <a:ext cx="9038346" cy="1255628"/>
          </a:xfrm>
          <a:prstGeom prst="rect">
            <a:avLst/>
          </a:prstGeom>
        </p:spPr>
        <p:txBody>
          <a:bodyPr lIns="101381" tIns="50690" rIns="101381" bIns="50690">
            <a:noAutofit/>
          </a:bodyPr>
          <a:lstStyle/>
          <a:p>
            <a:pPr algn="ctr">
              <a:spcBef>
                <a:spcPct val="0"/>
              </a:spcBef>
              <a:defRPr/>
            </a:pPr>
            <a:endParaRPr lang="ru-RU" sz="13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464398799"/>
              </p:ext>
            </p:extLst>
          </p:nvPr>
        </p:nvGraphicFramePr>
        <p:xfrm>
          <a:off x="3546082" y="1216705"/>
          <a:ext cx="3232209" cy="2471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034149054"/>
              </p:ext>
            </p:extLst>
          </p:nvPr>
        </p:nvGraphicFramePr>
        <p:xfrm>
          <a:off x="6366463" y="1194034"/>
          <a:ext cx="3355389" cy="2509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79108568"/>
              </p:ext>
            </p:extLst>
          </p:nvPr>
        </p:nvGraphicFramePr>
        <p:xfrm>
          <a:off x="3532578" y="3325205"/>
          <a:ext cx="3333478" cy="2796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612345417"/>
              </p:ext>
            </p:extLst>
          </p:nvPr>
        </p:nvGraphicFramePr>
        <p:xfrm>
          <a:off x="6555497" y="3431009"/>
          <a:ext cx="3166353" cy="2690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5" name="Рисунок 14" descr="anime-dengi-97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77250" y="5380786"/>
            <a:ext cx="759520" cy="54412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876293" y="988464"/>
            <a:ext cx="800027" cy="271647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4611127" y="5698194"/>
            <a:ext cx="513098" cy="3325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1381" tIns="50690" rIns="101381" bIns="50690"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735080" y="5698194"/>
            <a:ext cx="513098" cy="3325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1381" tIns="50690" rIns="101381" bIns="50690"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563868" y="3249634"/>
            <a:ext cx="513098" cy="3325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1381" tIns="50690" rIns="101381" bIns="50690"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708075" y="3226962"/>
            <a:ext cx="513098" cy="3325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1381" tIns="50690" rIns="101381" bIns="50690"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3658" y="-98245"/>
            <a:ext cx="8749665" cy="672598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неналоговых доходов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902633268"/>
              </p:ext>
            </p:extLst>
          </p:nvPr>
        </p:nvGraphicFramePr>
        <p:xfrm>
          <a:off x="6314108" y="1420751"/>
          <a:ext cx="3299722" cy="4700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Заголовок 2"/>
          <p:cNvSpPr txBox="1">
            <a:spLocks/>
          </p:cNvSpPr>
          <p:nvPr/>
        </p:nvSpPr>
        <p:spPr>
          <a:xfrm>
            <a:off x="455681" y="340052"/>
            <a:ext cx="9038346" cy="1255628"/>
          </a:xfrm>
          <a:prstGeom prst="rect">
            <a:avLst/>
          </a:prstGeom>
        </p:spPr>
        <p:txBody>
          <a:bodyPr lIns="101381" tIns="50690" rIns="101381" bIns="50690">
            <a:noAutofit/>
          </a:bodyPr>
          <a:lstStyle/>
          <a:p>
            <a:pPr algn="ctr">
              <a:spcBef>
                <a:spcPct val="0"/>
              </a:spcBef>
              <a:defRPr/>
            </a:pPr>
            <a:endParaRPr lang="ru-RU" sz="13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4018369639"/>
              </p:ext>
            </p:extLst>
          </p:nvPr>
        </p:nvGraphicFramePr>
        <p:xfrm>
          <a:off x="433741" y="1186478"/>
          <a:ext cx="3232209" cy="2471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971213339"/>
              </p:ext>
            </p:extLst>
          </p:nvPr>
        </p:nvGraphicFramePr>
        <p:xfrm>
          <a:off x="3233867" y="1156249"/>
          <a:ext cx="3355389" cy="2509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966663923"/>
              </p:ext>
            </p:extLst>
          </p:nvPr>
        </p:nvGraphicFramePr>
        <p:xfrm>
          <a:off x="440490" y="3325205"/>
          <a:ext cx="3299722" cy="2796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715749437"/>
              </p:ext>
            </p:extLst>
          </p:nvPr>
        </p:nvGraphicFramePr>
        <p:xfrm>
          <a:off x="3284499" y="3393222"/>
          <a:ext cx="3166353" cy="2690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837159" y="460997"/>
            <a:ext cx="8364842" cy="777272"/>
          </a:xfrm>
          <a:prstGeom prst="round2DiagRect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01381" tIns="50690" rIns="101381" bIns="50690" rtlCol="0">
            <a:spAutoFit/>
          </a:bodyPr>
          <a:lstStyle/>
          <a:p>
            <a:pPr algn="just"/>
            <a:r>
              <a:rPr lang="ru-RU" altLang="zh-CN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Администраторами неналоговых доходов являются администрация муниципального района «Усть-Цилемский», управление образования администрации муниципального района «Усть-Цилемский» и иные администраторы доходов.</a:t>
            </a:r>
            <a:endParaRPr lang="ru-RU" dirty="0"/>
          </a:p>
        </p:txBody>
      </p:sp>
      <p:pic>
        <p:nvPicPr>
          <p:cNvPr id="14" name="Рисунок 13" descr="10516ccb8cb9def476595b9e79fad5ef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830683" y="5462029"/>
            <a:ext cx="688631" cy="48744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44537" y="1322529"/>
            <a:ext cx="2518229" cy="502480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неналоговых доходов на 202</a:t>
            </a:r>
            <a:r>
              <a:rPr lang="en-US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год</a:t>
            </a:r>
            <a:endParaRPr lang="ru-RU" sz="13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094021" y="1165527"/>
            <a:ext cx="800027" cy="271647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907" y="9525"/>
            <a:ext cx="8749665" cy="491223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725660321"/>
              </p:ext>
            </p:extLst>
          </p:nvPr>
        </p:nvGraphicFramePr>
        <p:xfrm>
          <a:off x="592678" y="1204025"/>
          <a:ext cx="5902346" cy="4335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013322" y="671475"/>
            <a:ext cx="2089165" cy="381419"/>
          </a:xfrm>
          <a:prstGeom prst="downArrow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01381" tIns="50690" rIns="101381" bIns="50690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тыс. руб.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84731" y="613590"/>
            <a:ext cx="2016768" cy="381419"/>
          </a:xfrm>
          <a:prstGeom prst="downArrow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01381" tIns="50690" rIns="101381" bIns="50690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процентах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2427019" y="517112"/>
            <a:ext cx="5474573" cy="23155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32415" y="5070215"/>
            <a:ext cx="8850934" cy="555935"/>
          </a:xfrm>
          <a:prstGeom prst="round2DiagRect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01381" tIns="50690" rIns="101381" bIns="50690" rtlCol="0">
            <a:spAutoFit/>
          </a:bodyPr>
          <a:lstStyle/>
          <a:p>
            <a:pPr algn="just"/>
            <a:r>
              <a:rPr lang="ru-RU" sz="1300" dirty="0" smtClean="0">
                <a:solidFill>
                  <a:srgbClr val="002060"/>
                </a:solidFill>
              </a:rPr>
              <a:t>Объем безвозмездных поступлений 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lang="ru-RU" sz="1300" dirty="0" smtClean="0">
                <a:solidFill>
                  <a:srgbClr val="002060"/>
                </a:solidFill>
              </a:rPr>
              <a:t> района запланирован в соответствии с проектом закона Республики Коми «О республиканском бюджете Республики Коми на 2023 год и на плановый период 2024 и 2025 годов»</a:t>
            </a:r>
            <a:endParaRPr lang="ru-RU" sz="1300" dirty="0">
              <a:solidFill>
                <a:srgbClr val="002060"/>
              </a:solidFill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2811836359"/>
              </p:ext>
            </p:extLst>
          </p:nvPr>
        </p:nvGraphicFramePr>
        <p:xfrm>
          <a:off x="4779979" y="1202255"/>
          <a:ext cx="5902346" cy="4322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3" name="Рисунок 12" descr="anime-dengi-97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53045" y="279621"/>
            <a:ext cx="759520" cy="544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907" y="1"/>
            <a:ext cx="8749665" cy="324963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695382" y="347637"/>
            <a:ext cx="8938701" cy="1747750"/>
          </a:xfrm>
          <a:prstGeom prst="round2Diag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101381" tIns="50690" rIns="101381" bIns="50690" rtlCol="0">
            <a:spAutoFit/>
          </a:bodyPr>
          <a:lstStyle/>
          <a:p>
            <a:r>
              <a:rPr lang="ru-RU" sz="1600" dirty="0"/>
              <a:t>Определение общего объема расходов бюджета муниципального района «</a:t>
            </a:r>
            <a:r>
              <a:rPr lang="ru-RU" sz="1600" dirty="0" err="1"/>
              <a:t>Усть-Цилемский</a:t>
            </a:r>
            <a:r>
              <a:rPr lang="ru-RU" sz="1600" dirty="0"/>
              <a:t>» на 2023-2025 годы производилось по Методике, утвержденной приказом по финансовому управлению администрации муниципального образования муниципального района «</a:t>
            </a:r>
            <a:r>
              <a:rPr lang="ru-RU" sz="1600" dirty="0" err="1"/>
              <a:t>Усть-Цилемский</a:t>
            </a:r>
            <a:r>
              <a:rPr lang="ru-RU" sz="1600" dirty="0"/>
              <a:t>» от 20 декабря  2016 г.  №11-о «Об утверждении Порядка и Методики планирования бюджетных ассигнований бюджета муниципального образования муниципального района "</a:t>
            </a:r>
            <a:r>
              <a:rPr lang="ru-RU" sz="1600" dirty="0" err="1"/>
              <a:t>Усть-Цилемский</a:t>
            </a:r>
            <a:r>
              <a:rPr lang="ru-RU" sz="1600" dirty="0"/>
              <a:t>" на очередной финансовый год и плановый период».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6237" y="2197359"/>
            <a:ext cx="8942741" cy="1475335"/>
          </a:xfrm>
          <a:prstGeom prst="round2DiagRect">
            <a:avLst/>
          </a:prstGeom>
          <a:solidFill>
            <a:schemeClr val="bg2">
              <a:lumMod val="9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101381" tIns="50690" rIns="101381" bIns="50690" rtlCol="0">
            <a:spAutoFit/>
          </a:bodyPr>
          <a:lstStyle/>
          <a:p>
            <a:r>
              <a:rPr lang="ru-RU" sz="1600" dirty="0"/>
              <a:t>В 2023-2025 годах бюджетные ресурсы сконцентрированы на ключевых моментах бюджетной политики, направленных на решение важнейших социальных задач и, как и в предыдущие годы, ориентированы, прежде всего, на неукоснительное выполнение действующих расходных обязательств с учетом их оптимизации и повышения эффективности использования финансовых ресурсов и обеспечения объема и качества муниципальных услуг.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6457" y="3727711"/>
            <a:ext cx="8962995" cy="930505"/>
          </a:xfrm>
          <a:prstGeom prst="round2Diag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101381" tIns="50690" rIns="101381" bIns="50690" rtlCol="0">
            <a:spAutoFit/>
          </a:bodyPr>
          <a:lstStyle/>
          <a:p>
            <a:r>
              <a:rPr lang="ru-RU" sz="1600" dirty="0"/>
              <a:t>Проектируемый объем расходов бюджета определен исходя из расчетных доходов бюджета, поступлений из источников финансирования его дефицита и задач бюджетной политики муниципального района  на очередную трехлетку.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7616" y="4757469"/>
            <a:ext cx="9006214" cy="1202920"/>
          </a:xfrm>
          <a:prstGeom prst="round2Diag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101381" tIns="50690" rIns="101381" bIns="50690" rtlCol="0">
            <a:spAutoFit/>
          </a:bodyPr>
          <a:lstStyle/>
          <a:p>
            <a:r>
              <a:rPr lang="ru-RU" sz="1600" dirty="0" smtClean="0"/>
              <a:t>В соответствии с пунктом 5 ст. 179.4 Бюджетного Кодекса Российской Федерации проектом решения утвержден объем бюджетных ассигнований дорожного фонда муниципального образования муниципального района «Усть-Цилемский» на 2023 год в сумме 43484,1 тыс. руб., на  2024 год   в сумме 36574,8  тыс. рублей, на 2025 год в сумме  37911,4 тыс. руб.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907" y="1"/>
            <a:ext cx="8749665" cy="324963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4101299636"/>
              </p:ext>
            </p:extLst>
          </p:nvPr>
        </p:nvGraphicFramePr>
        <p:xfrm>
          <a:off x="739466" y="442107"/>
          <a:ext cx="8670469" cy="3162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Рисунок 11" descr="rezerv-po-dolgam.jpg"/>
          <p:cNvPicPr>
            <a:picLocks noChangeAspect="1"/>
          </p:cNvPicPr>
          <p:nvPr/>
        </p:nvPicPr>
        <p:blipFill>
          <a:blip r:embed="rId8" cstate="print"/>
          <a:srcRect l="26367" r="24925"/>
          <a:stretch>
            <a:fillRect/>
          </a:stretch>
        </p:blipFill>
        <p:spPr>
          <a:xfrm>
            <a:off x="8534401" y="105935"/>
            <a:ext cx="1019175" cy="136318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5" name="TextBox 14"/>
          <p:cNvSpPr txBox="1"/>
          <p:nvPr/>
        </p:nvSpPr>
        <p:spPr>
          <a:xfrm>
            <a:off x="631920" y="3914375"/>
            <a:ext cx="8778015" cy="1543439"/>
          </a:xfrm>
          <a:prstGeom prst="round2DiagRect">
            <a:avLst/>
          </a:prstGeom>
          <a:solidFill>
            <a:schemeClr val="bg2">
              <a:lumMod val="9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101381" tIns="50690" rIns="101381" bIns="50690" rtlCol="0">
            <a:spAutoFit/>
          </a:bodyPr>
          <a:lstStyle/>
          <a:p>
            <a:pPr algn="just"/>
            <a:r>
              <a:rPr lang="ru-RU" sz="1400" dirty="0" smtClean="0"/>
              <a:t>	С </a:t>
            </a:r>
            <a:r>
              <a:rPr lang="ru-RU" sz="1400" dirty="0"/>
              <a:t>учетом вышеперечисленных подходов структура расходов бюджета муниципального района «</a:t>
            </a:r>
            <a:r>
              <a:rPr lang="ru-RU" sz="1400" dirty="0" err="1"/>
              <a:t>Усть-Цилемский</a:t>
            </a:r>
            <a:r>
              <a:rPr lang="ru-RU" sz="1400" dirty="0"/>
              <a:t>» характеризуется следующими данными</a:t>
            </a:r>
            <a:r>
              <a:rPr lang="ru-RU" sz="1400" dirty="0" smtClean="0"/>
              <a:t>. </a:t>
            </a:r>
          </a:p>
          <a:p>
            <a:pPr algn="just"/>
            <a:r>
              <a:rPr lang="ru-RU" sz="1400" dirty="0"/>
              <a:t>	</a:t>
            </a:r>
            <a:r>
              <a:rPr lang="x-none" sz="1400" smtClean="0"/>
              <a:t>Общий </a:t>
            </a:r>
            <a:r>
              <a:rPr lang="x-none" sz="1400"/>
              <a:t>объем расходов на 20</a:t>
            </a:r>
            <a:r>
              <a:rPr lang="ru-RU" sz="1400" dirty="0"/>
              <a:t>23</a:t>
            </a:r>
            <a:r>
              <a:rPr lang="x-none" sz="1400"/>
              <a:t> год определен в сумме </a:t>
            </a:r>
            <a:r>
              <a:rPr lang="ru-RU" sz="1400" dirty="0" smtClean="0"/>
              <a:t>1178608,5 </a:t>
            </a:r>
            <a:r>
              <a:rPr lang="x-none" sz="1400" smtClean="0"/>
              <a:t>тыс</a:t>
            </a:r>
            <a:r>
              <a:rPr lang="x-none" sz="1400"/>
              <a:t>. рублей</a:t>
            </a:r>
            <a:r>
              <a:rPr lang="ru-RU" sz="1400" dirty="0"/>
              <a:t>.</a:t>
            </a:r>
            <a:r>
              <a:rPr lang="x-none" sz="1400"/>
              <a:t> Общий объем расходов на 20</a:t>
            </a:r>
            <a:r>
              <a:rPr lang="ru-RU" sz="1400" dirty="0"/>
              <a:t>24</a:t>
            </a:r>
            <a:r>
              <a:rPr lang="x-none" sz="1400"/>
              <a:t> и 20</a:t>
            </a:r>
            <a:r>
              <a:rPr lang="ru-RU" sz="1400" dirty="0"/>
              <a:t>25</a:t>
            </a:r>
            <a:r>
              <a:rPr lang="x-none" sz="1400"/>
              <a:t> годы составляет </a:t>
            </a:r>
            <a:r>
              <a:rPr lang="ru-RU" sz="1400" dirty="0" smtClean="0"/>
              <a:t>1087358,1 </a:t>
            </a:r>
            <a:r>
              <a:rPr lang="x-none" sz="1400" smtClean="0"/>
              <a:t>тыс</a:t>
            </a:r>
            <a:r>
              <a:rPr lang="x-none" sz="1400"/>
              <a:t>. рублей и  </a:t>
            </a:r>
            <a:r>
              <a:rPr lang="ru-RU" sz="1400" smtClean="0"/>
              <a:t>1106138,9 </a:t>
            </a:r>
            <a:r>
              <a:rPr lang="x-none" sz="1400" smtClean="0"/>
              <a:t>тыс</a:t>
            </a:r>
            <a:r>
              <a:rPr lang="x-none" sz="1400"/>
              <a:t>. рублей соответственно</a:t>
            </a:r>
            <a:r>
              <a:rPr lang="x-none" sz="1400" smtClean="0"/>
              <a:t>.</a:t>
            </a:r>
            <a:endParaRPr lang="ru-RU" sz="1400" dirty="0" smtClean="0"/>
          </a:p>
          <a:p>
            <a:pPr algn="just"/>
            <a:r>
              <a:rPr lang="ru-RU" sz="1400" dirty="0"/>
              <a:t>	</a:t>
            </a:r>
            <a:r>
              <a:rPr lang="ru-RU" sz="1400" dirty="0" smtClean="0"/>
              <a:t>Общий </a:t>
            </a:r>
            <a:r>
              <a:rPr lang="ru-RU" sz="1400" dirty="0"/>
              <a:t>объем межбюджетных трансфертов, предусмотренный бюджетам сельских поселений  в 2023 году составляет  </a:t>
            </a:r>
            <a:r>
              <a:rPr lang="ru-RU" sz="1400" dirty="0" smtClean="0"/>
              <a:t>70211,6  </a:t>
            </a:r>
            <a:r>
              <a:rPr lang="ru-RU" sz="1400" dirty="0"/>
              <a:t>тыс. руб., в 2024 году 62762,2 тыс. руб., в 2025 году 63895,5 тыс.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31920" y="1872615"/>
            <a:ext cx="4071430" cy="2849880"/>
          </a:xfrm>
        </p:spPr>
        <p:txBody>
          <a:bodyPr>
            <a:normAutofit/>
          </a:bodyPr>
          <a:lstStyle/>
          <a:p>
            <a:pPr marL="0" indent="394256" algn="just">
              <a:buNone/>
            </a:pPr>
            <a:r>
              <a:rPr lang="ru-RU" sz="1800" b="1" i="1" dirty="0" smtClean="0">
                <a:solidFill>
                  <a:schemeClr val="tx2">
                    <a:lumMod val="50000"/>
                  </a:schemeClr>
                </a:solidFill>
              </a:rPr>
              <a:t>Управление муниципальными финансами осуществляется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на принципах законности, демократии, информационной открытости, учета общественного мнения и носит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государственно-общественный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 характер.</a:t>
            </a:r>
            <a:endParaRPr lang="ru-RU" dirty="0"/>
          </a:p>
        </p:txBody>
      </p:sp>
      <p:pic>
        <p:nvPicPr>
          <p:cNvPr id="5" name="Рисунок 4" descr="1558164959_a0b583d5c91eceab9d14f288f2c4bbe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7353" y="1495425"/>
            <a:ext cx="4980682" cy="4181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796655" y="219162"/>
            <a:ext cx="8652145" cy="1495338"/>
          </a:xfrm>
          <a:prstGeom prst="rect">
            <a:avLst/>
          </a:prstGeom>
        </p:spPr>
        <p:txBody>
          <a:bodyPr vert="horz" lIns="101381" tIns="50690" rIns="101381" bIns="50690" rtlCol="0"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dirty="0" smtClean="0">
                <a:solidFill>
                  <a:srgbClr val="002060"/>
                </a:solidFill>
              </a:rPr>
              <a:t>Финансовое управление администрации муниципального района 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dirty="0" smtClean="0">
                <a:solidFill>
                  <a:srgbClr val="002060"/>
                </a:solidFill>
              </a:rPr>
              <a:t>«Усть-Цилемский» представляет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b="1" i="1" dirty="0" smtClean="0">
                <a:solidFill>
                  <a:srgbClr val="002060"/>
                </a:solidFill>
              </a:rPr>
              <a:t> бюджет  муниципального района   «Усть-Цилемский» Республики Коми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b="1" i="1" dirty="0" smtClean="0">
                <a:solidFill>
                  <a:srgbClr val="002060"/>
                </a:solidFill>
              </a:rPr>
              <a:t> на 2023 год и плановый период 2024 и 2025 годов.</a:t>
            </a:r>
          </a:p>
        </p:txBody>
      </p:sp>
      <p:pic>
        <p:nvPicPr>
          <p:cNvPr id="8" name="Рисунок 7" descr="герб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631920" cy="884202"/>
          </a:xfrm>
          <a:prstGeom prst="rect">
            <a:avLst/>
          </a:prstGeom>
        </p:spPr>
      </p:pic>
      <p:sp>
        <p:nvSpPr>
          <p:cNvPr id="9" name="Вертикальный свиток 8"/>
          <p:cNvSpPr/>
          <p:nvPr/>
        </p:nvSpPr>
        <p:spPr>
          <a:xfrm>
            <a:off x="1" y="891761"/>
            <a:ext cx="560357" cy="5229640"/>
          </a:xfrm>
          <a:prstGeom prst="verticalScroll">
            <a:avLst/>
          </a:prstGeom>
          <a:solidFill>
            <a:srgbClr val="0099CC"/>
          </a:solidFill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1381" tIns="50690" rIns="101381" bIns="50690"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a6fefd67c1a7bdb174c29a2ccb2063d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48524" y="1235233"/>
            <a:ext cx="952476" cy="672992"/>
          </a:xfrm>
          <a:prstGeom prst="rect">
            <a:avLst/>
          </a:prstGeom>
        </p:spPr>
      </p:pic>
      <p:pic>
        <p:nvPicPr>
          <p:cNvPr id="15" name="Рисунок 14" descr="96403_2912bbfaa5b9a060ee1bd37e6f00139dfe342bc9.jpg"/>
          <p:cNvPicPr>
            <a:picLocks noChangeAspect="1"/>
          </p:cNvPicPr>
          <p:nvPr/>
        </p:nvPicPr>
        <p:blipFill>
          <a:blip r:embed="rId3" cstate="print"/>
          <a:srcRect t="6296" b="4198"/>
          <a:stretch>
            <a:fillRect/>
          </a:stretch>
        </p:blipFill>
        <p:spPr>
          <a:xfrm>
            <a:off x="2809875" y="1400176"/>
            <a:ext cx="1304926" cy="5810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907" y="0"/>
            <a:ext cx="8749665" cy="54412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Дорожный фонд</a:t>
            </a:r>
          </a:p>
        </p:txBody>
      </p:sp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grpSp>
        <p:nvGrpSpPr>
          <p:cNvPr id="11" name="Группа 10"/>
          <p:cNvGrpSpPr/>
          <p:nvPr/>
        </p:nvGrpSpPr>
        <p:grpSpPr>
          <a:xfrm>
            <a:off x="4270188" y="1478321"/>
            <a:ext cx="1694572" cy="493355"/>
            <a:chOff x="4083050" y="1028700"/>
            <a:chExt cx="1593850" cy="590550"/>
          </a:xfrm>
        </p:grpSpPr>
        <p:sp>
          <p:nvSpPr>
            <p:cNvPr id="10" name="Блок-схема: объединение 9"/>
            <p:cNvSpPr/>
            <p:nvPr/>
          </p:nvSpPr>
          <p:spPr>
            <a:xfrm>
              <a:off x="4387850" y="1352550"/>
              <a:ext cx="977900" cy="266700"/>
            </a:xfrm>
            <a:prstGeom prst="flowChartMerg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Блок-схема: объединение 8"/>
            <p:cNvSpPr/>
            <p:nvPr/>
          </p:nvSpPr>
          <p:spPr>
            <a:xfrm>
              <a:off x="4159250" y="1149350"/>
              <a:ext cx="1422400" cy="361950"/>
            </a:xfrm>
            <a:prstGeom prst="flowChartMerg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Блок-схема: объединение 7"/>
            <p:cNvSpPr/>
            <p:nvPr/>
          </p:nvSpPr>
          <p:spPr>
            <a:xfrm>
              <a:off x="4083050" y="1028700"/>
              <a:ext cx="1593850" cy="374650"/>
            </a:xfrm>
            <a:prstGeom prst="flowChartMerg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650955"/>
              </p:ext>
            </p:extLst>
          </p:nvPr>
        </p:nvGraphicFramePr>
        <p:xfrm>
          <a:off x="480665" y="2052553"/>
          <a:ext cx="9168160" cy="3953441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{C083E6E3-FA7D-4D7B-A595-EF9225AFEA82}</a:tableStyleId>
              </a:tblPr>
              <a:tblGrid>
                <a:gridCol w="4519960"/>
                <a:gridCol w="895350"/>
                <a:gridCol w="941673"/>
                <a:gridCol w="956367"/>
                <a:gridCol w="911835"/>
                <a:gridCol w="942975"/>
              </a:tblGrid>
              <a:tr h="587777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Дорожный фонд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 (факт)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 (оценка)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 (план)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 (план)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 (план)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52319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Всего,(тыс. руб.)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в том числе: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49 356,6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131 100,9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43 484,1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36 574,8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37 911,4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</a:tr>
              <a:tr h="31475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за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счет доходов от уплаты акцизов</a:t>
                      </a:r>
                      <a:endParaRPr lang="ru-RU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19 388,5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22 065,7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18 468,4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19 344,3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20 680,9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</a:tr>
              <a:tr h="64229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 на   оборудование и содержание ледовых переправ и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зимних автомобильных дорог общего пользования местного значения</a:t>
                      </a:r>
                      <a:endParaRPr lang="ru-RU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28 668,2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79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828,2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16 319,8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16 319,8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16 319,8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</a:tr>
              <a:tr h="52319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 на содержание автомобильных дорог общего пользования местного значения</a:t>
                      </a:r>
                      <a:endParaRPr lang="ru-RU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932,6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910,7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910,7              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910,7</a:t>
                      </a:r>
                    </a:p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910,7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</a:tr>
              <a:tr h="642299">
                <a:tc>
                  <a:txBody>
                    <a:bodyPr/>
                    <a:lstStyle/>
                    <a:p>
                      <a:pPr marL="0" marR="0" indent="0" algn="l" defTabSz="10138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 на реализацию народных проектов в сфере дорожной деятельности, прошедших отбор в рамках проекта "Народный бюджет»</a:t>
                      </a: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2 367,3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5 838,2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7 785,2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</a:tr>
              <a:tr h="64229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effectLst/>
                        </a:rPr>
                        <a:t>Субсидия на приведение в нормативное состояние автомобильных дорог общего пользования местного значения, задействованных в маршрутах движения школьных автобусов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22 458,1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88631" y="408097"/>
            <a:ext cx="8850934" cy="1087255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Дорожный фонд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часть средств бюджета, подлежащая использованию в целях финансового обеспечения дорожной деятельности в отношении автомобильных дорог  общего пользования, а также капитального ремонта и ремонта дворовых территорий многоквартирных домов, проездов к дворовым территориям многоквартирных домов населенных пунктов.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739546" y="1685927"/>
            <a:ext cx="800027" cy="271647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r"/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9900" y="-181375"/>
            <a:ext cx="8749665" cy="672598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в разрезе разделов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1644602"/>
              </p:ext>
            </p:extLst>
          </p:nvPr>
        </p:nvGraphicFramePr>
        <p:xfrm>
          <a:off x="438151" y="1247270"/>
          <a:ext cx="9283699" cy="461117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5582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7369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220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077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1534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5344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7724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7597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535810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</a:p>
                  </a:txBody>
                  <a:tcPr marL="48609" marR="48609" marT="54412" marB="54412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раздела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Динамика </a:t>
                      </a:r>
                    </a:p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609" marR="48609" marT="54412" marB="54412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3742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0100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</a:p>
                  </a:txBody>
                  <a:tcPr marL="8102" marR="8102" marT="9069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98 806,00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137 410,56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117 972,10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-19 438,46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103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356,00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107 357,70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5486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0300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БЕЗОПАСНОСТЬ И ПРАВООХРАНИТЕЛЬНАЯ ДЕЯТЕЛЬНОСТЬ 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02" marR="8102" marT="9069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87,8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124,66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105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-19,66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105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105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5486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0400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</a:p>
                  </a:txBody>
                  <a:tcPr marL="8102" marR="8102" marT="9069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106 925,50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182 693,77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82 689,70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-100 004,07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74 578,60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74 482,00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9080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0500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 marL="8102" marR="8102" marT="9069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26 320,20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58 347,88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68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942,30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10 594,52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21 961,40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23 961,40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9080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0700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 marL="8102" marR="8102" marT="9069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595 349,70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673 516,93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652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567,90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-20 949,23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625 337,80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625 284,10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9080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0800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</a:p>
                  </a:txBody>
                  <a:tcPr marL="8102" marR="8102" marT="9069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146 891,80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160 897,96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165 519,90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4 621,94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161 987,20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161 987,20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9080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0900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ЗДРАВООХРАНЕНИЕ</a:t>
                      </a:r>
                    </a:p>
                  </a:txBody>
                  <a:tcPr marL="8102" marR="8102" marT="9069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9080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 marL="8102" marR="8102" marT="9069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36 646,60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38 836,04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35 266,80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-3 569,24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35 266,80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35 266,80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69080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marL="8102" marR="8102" marT="9069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1 430,88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-1 330,88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05486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1300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8102" marR="8102" marT="9069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216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51,42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10,7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-40,72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05486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1400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</a:p>
                  </a:txBody>
                  <a:tcPr marL="8102" marR="8102" marT="9069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51 526,60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54 833,19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55 359,10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525,91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53 584,40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54 717,70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05486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9900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УСЛОВНО УТВЕРЖДАЕМЫЕ (УТВЕРЖДЁННЫЕ) РАСХОДЫ</a:t>
                      </a:r>
                    </a:p>
                  </a:txBody>
                  <a:tcPr marL="8102" marR="8102" marT="9069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11 000,00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22 800,00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7859"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1 062 915,20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1 308 218,29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1 178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608,50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-129 609,89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1 087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358,10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1 106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</a:rPr>
                        <a:t>138,90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04908" y="333548"/>
            <a:ext cx="9016943" cy="841034"/>
          </a:xfrm>
          <a:prstGeom prst="wedgeRect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01381" tIns="50690" rIns="101381" bIns="50690" rtlCol="0" anchor="ctr">
            <a:spAutoFit/>
          </a:bodyPr>
          <a:lstStyle/>
          <a:p>
            <a:r>
              <a:rPr lang="ru-RU" sz="1200" dirty="0" smtClean="0"/>
              <a:t>В 2023-2025 годах бюджетные ресурсы сконцентрированы на ключевых моментах бюджетной политики, направленных на решение важнейших социальных задач и, как и в предыдущие годы, ориентированы, прежде всего, на неукоснительное выполнение действующих расходных обязательств с учетом их оптимизации и повышения эффективности использования финансовых ресурсов и обеспечения объема и качества муниципальных услуг.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8921824" y="142876"/>
            <a:ext cx="800027" cy="271647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r"/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338740507"/>
              </p:ext>
            </p:extLst>
          </p:nvPr>
        </p:nvGraphicFramePr>
        <p:xfrm>
          <a:off x="845820" y="438322"/>
          <a:ext cx="8680244" cy="5497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907" y="1"/>
            <a:ext cx="8749665" cy="483666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расходов бюджета на 2023 год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f800347b33fee58698ed874b49fd9641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32227" y="5353050"/>
            <a:ext cx="1044973" cy="768351"/>
          </a:xfrm>
          <a:prstGeom prst="rect">
            <a:avLst/>
          </a:prstGeom>
        </p:spPr>
      </p:pic>
      <p:pic>
        <p:nvPicPr>
          <p:cNvPr id="10" name="Рисунок 9" descr="e153a894a57eb2cb8971cf9f68fcebd5.jpg"/>
          <p:cNvPicPr>
            <a:picLocks noChangeAspect="1"/>
          </p:cNvPicPr>
          <p:nvPr/>
        </p:nvPicPr>
        <p:blipFill>
          <a:blip r:embed="rId3" cstate="print"/>
          <a:srcRect b="8570"/>
          <a:stretch>
            <a:fillRect/>
          </a:stretch>
        </p:blipFill>
        <p:spPr>
          <a:xfrm>
            <a:off x="4038757" y="5180519"/>
            <a:ext cx="1660816" cy="94088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159" y="130445"/>
            <a:ext cx="8749665" cy="888732"/>
          </a:xfrm>
          <a:prstGeom prst="downArrowCallou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формировании проекта бюджета на 2023 год предусмотрено финансовое обеспечение исполнения в полном объеме законодательно установленных публичных нормативных обязательств</a:t>
            </a:r>
            <a:endParaRPr lang="ru-RU" sz="1600" dirty="0"/>
          </a:p>
        </p:txBody>
      </p:sp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190044"/>
              </p:ext>
            </p:extLst>
          </p:nvPr>
        </p:nvGraphicFramePr>
        <p:xfrm>
          <a:off x="607618" y="1061017"/>
          <a:ext cx="9114233" cy="424347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4631986"/>
                <a:gridCol w="908428"/>
                <a:gridCol w="788636"/>
                <a:gridCol w="868498"/>
                <a:gridCol w="858515"/>
                <a:gridCol w="1058170"/>
              </a:tblGrid>
              <a:tr h="98164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публичного обязательства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 (факт)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 (оценка)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  <a:p>
                      <a:pPr algn="ctr"/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19985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Единовременная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ежегодная стипендии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руководителя администрации муниципального района «Усть-Цилемский»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одаренным детям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особые успехи в интеллектуальной, творческой и физкультурно-спортивной деятельности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60 ,0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</a:tr>
              <a:tr h="54523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Премия </a:t>
                      </a: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заслуги в развитии культуры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Усть-Цилемского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района: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«Признание»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30 ,0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</a:tr>
              <a:tr h="769139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Премия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за заслуги в развитии культуры Усть-Цилемского района: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«За вклад в сохранение и развитие традиционной народной культуры»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20 ,0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</a:tr>
              <a:tr h="40072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Почетный гражданин Усть-Цилемского района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164,4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164,4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171,3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185,1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198,85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</a:tr>
              <a:tr h="346879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274,4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274,4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281,3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295,1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308,85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</a:tr>
            </a:tbl>
          </a:graphicData>
        </a:graphic>
      </p:graphicFrame>
      <p:grpSp>
        <p:nvGrpSpPr>
          <p:cNvPr id="12" name="Группа 11"/>
          <p:cNvGrpSpPr/>
          <p:nvPr/>
        </p:nvGrpSpPr>
        <p:grpSpPr>
          <a:xfrm>
            <a:off x="1828800" y="4962526"/>
            <a:ext cx="975978" cy="1158877"/>
            <a:chOff x="2336800" y="4067751"/>
            <a:chExt cx="1077641" cy="1075749"/>
          </a:xfrm>
        </p:grpSpPr>
        <p:pic>
          <p:nvPicPr>
            <p:cNvPr id="8" name="Рисунок 7" descr="Diplom-o-vysshem-obrazovanii-korochki.jpg"/>
            <p:cNvPicPr>
              <a:picLocks noChangeAspect="1"/>
            </p:cNvPicPr>
            <p:nvPr/>
          </p:nvPicPr>
          <p:blipFill>
            <a:blip r:embed="rId5" cstate="print"/>
            <a:srcRect l="12673" t="6410" r="5146" b="3077"/>
            <a:stretch>
              <a:fillRect/>
            </a:stretch>
          </p:blipFill>
          <p:spPr>
            <a:xfrm>
              <a:off x="2336800" y="4067751"/>
              <a:ext cx="815192" cy="1075749"/>
            </a:xfrm>
            <a:prstGeom prst="rect">
              <a:avLst/>
            </a:prstGeom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</p:pic>
        <p:sp>
          <p:nvSpPr>
            <p:cNvPr id="9" name="TextBox 8"/>
            <p:cNvSpPr txBox="1"/>
            <p:nvPr/>
          </p:nvSpPr>
          <p:spPr>
            <a:xfrm rot="20103380">
              <a:off x="2560381" y="4447089"/>
              <a:ext cx="854060" cy="385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1800" dirty="0" smtClean="0">
                <a:solidFill>
                  <a:schemeClr val="accent6">
                    <a:lumMod val="40000"/>
                    <a:lumOff val="60000"/>
                  </a:schemeClr>
                </a:solidFill>
              </a:endParaRPr>
            </a:p>
            <a:p>
              <a:r>
                <a:rPr lang="ru-RU" sz="3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ПОЧЕТНОГО ГРАЖДАНИНА</a:t>
              </a:r>
              <a:endParaRPr lang="ru-RU" sz="300" dirty="0">
                <a:solidFill>
                  <a:schemeClr val="accent6">
                    <a:lumMod val="40000"/>
                    <a:lumOff val="60000"/>
                  </a:schemeClr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921823" y="775560"/>
            <a:ext cx="800027" cy="271647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r"/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907" y="1"/>
            <a:ext cx="8749665" cy="483666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Программный бюджет</a:t>
            </a:r>
            <a:endParaRPr lang="ru-RU" sz="27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2443" y="830726"/>
            <a:ext cx="8245377" cy="1610475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Муниципальная </a:t>
            </a:r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программа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это документ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стратегического планирования, содержащий комплекс планируемых мероприятий, взаимоувязанных по задачам, срокам осуществления, исполнителям и ресурсам и обеспечивающих наиболее эффективное достижение целей и решение задач социально-экономического развития муниципального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образования.</a:t>
            </a:r>
          </a:p>
          <a:p>
            <a:pPr algn="ctr"/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параметры 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муниципальной </a:t>
            </a:r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программы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цели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задачи, основные мероприятия, конечные результаты реализации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муниципальной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программы, непосредственные результаты реализации основных мероприятий, сроки их достижения, объем ресурсов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698" y="2728106"/>
            <a:ext cx="8522702" cy="1918252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В 2023 году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предусмотрены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на реализацию 9  муниципальных программ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объемом финансирования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1 091 850,2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руб.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92,6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% к общему объему расходов), в 2024 году с объемом финансирования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999 569,5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руб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(91,9 % к общему объему расходов) и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2025 году с объемом финансирования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1 006 549,7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руб. (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91,0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% к общему объему расходов)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907" y="1"/>
            <a:ext cx="8749665" cy="483666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Программный бюджет</a:t>
            </a:r>
            <a:endParaRPr lang="ru-RU" sz="27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745148891"/>
              </p:ext>
            </p:extLst>
          </p:nvPr>
        </p:nvGraphicFramePr>
        <p:xfrm>
          <a:off x="349829" y="774438"/>
          <a:ext cx="2848371" cy="2816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491231" y="1002469"/>
            <a:ext cx="3645694" cy="302425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Программные расходы бюджета на 2023 год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36925" y="577810"/>
            <a:ext cx="3655821" cy="302425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Непрограммные расходы бюджета на 2023 год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8474808"/>
              </p:ext>
            </p:extLst>
          </p:nvPr>
        </p:nvGraphicFramePr>
        <p:xfrm>
          <a:off x="2480309" y="1369148"/>
          <a:ext cx="3741421" cy="3709569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925382"/>
                <a:gridCol w="2816039"/>
              </a:tblGrid>
              <a:tr h="30190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630 436,10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 "Образование"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0190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177 845,80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"Культура"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9677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27 098,40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"Развитие физической культуры и спорта"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9677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12 224,20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"Создание условий для развития социальной сферы"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0190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9 835,20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"Развитие экономики"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0190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134065,2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"Содержание и развитие муниципального хозяйства"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9677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400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"Профилактика правонарушений и обеспечение общественной безопасности"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0190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97 945,30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"Муниципальное управление"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9677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2 000,00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"Управление муниципальным имуществом"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160975"/>
              </p:ext>
            </p:extLst>
          </p:nvPr>
        </p:nvGraphicFramePr>
        <p:xfrm>
          <a:off x="6476920" y="1002469"/>
          <a:ext cx="3068459" cy="3140664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956995"/>
                <a:gridCol w="2111464"/>
              </a:tblGrid>
              <a:tr h="78516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1 600,7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Содержание Контрольно-счетной палаты</a:t>
                      </a:r>
                    </a:p>
                  </a:txBody>
                  <a:tcPr marL="97219" marR="97219" marT="54412" marB="544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8516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735,0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Содержание Совета</a:t>
                      </a:r>
                    </a:p>
                  </a:txBody>
                  <a:tcPr marL="97219" marR="97219" marT="54412" marB="544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8516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73 190,3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Содержание администрации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8516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11 273,7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Финансовый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орган</a:t>
                      </a:r>
                      <a:endParaRPr lang="ru-RU" sz="13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7219" marR="97219" marT="54412" marB="544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8759906" y="170460"/>
            <a:ext cx="800027" cy="271647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950" y="6"/>
            <a:ext cx="8767791" cy="990694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Times New Roman"/>
              </a:rPr>
              <a:t>Муниципальная программа муниципального района "</a:t>
            </a:r>
            <a:r>
              <a:rPr lang="ru-RU" sz="2000" b="1" dirty="0" err="1">
                <a:solidFill>
                  <a:srgbClr val="000000"/>
                </a:solidFill>
                <a:latin typeface="Times New Roman"/>
              </a:rPr>
              <a:t>Усть-Цилемский</a:t>
            </a:r>
            <a:r>
              <a:rPr lang="ru-RU" sz="2000" b="1" dirty="0">
                <a:solidFill>
                  <a:srgbClr val="000000"/>
                </a:solidFill>
                <a:latin typeface="Times New Roman"/>
              </a:rPr>
              <a:t>" 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</a:rPr>
              <a:t>«Образование"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31920" y="800300"/>
            <a:ext cx="8878821" cy="372059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-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Повышение доступности и качества образовательных услуг в районе</a:t>
            </a:r>
            <a:endParaRPr lang="ru-RU" sz="1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811629466"/>
              </p:ext>
            </p:extLst>
          </p:nvPr>
        </p:nvGraphicFramePr>
        <p:xfrm>
          <a:off x="699134" y="1397749"/>
          <a:ext cx="5434965" cy="4217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166973" y="1179572"/>
            <a:ext cx="800027" cy="271647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r"/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881" y="1647789"/>
            <a:ext cx="3823970" cy="3617631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495425" y="5513486"/>
            <a:ext cx="10724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 11.10.22.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55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_vxoMJThIBY.jpg"/>
          <p:cNvPicPr>
            <a:picLocks noChangeAspect="1"/>
          </p:cNvPicPr>
          <p:nvPr/>
        </p:nvPicPr>
        <p:blipFill>
          <a:blip r:embed="rId2" cstate="print"/>
          <a:srcRect l="5631" r="5405"/>
          <a:stretch>
            <a:fillRect/>
          </a:stretch>
        </p:blipFill>
        <p:spPr>
          <a:xfrm>
            <a:off x="5244851" y="3125606"/>
            <a:ext cx="4476999" cy="2490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6300" y="6"/>
            <a:ext cx="8743383" cy="651593"/>
          </a:xfrm>
        </p:spPr>
        <p:txBody>
          <a:bodyPr>
            <a:noAutofit/>
          </a:bodyPr>
          <a:lstStyle/>
          <a:p>
            <a:pPr fontAlgn="ctr"/>
            <a:r>
              <a:rPr lang="ru-RU" sz="2000" b="1" dirty="0">
                <a:solidFill>
                  <a:srgbClr val="000000"/>
                </a:solidFill>
                <a:latin typeface="Times New Roman"/>
              </a:rPr>
              <a:t>Муниципальная программа муниципального района "Усть-Цилемский" 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</a:rPr>
              <a:t>"</a:t>
            </a:r>
            <a:r>
              <a:rPr lang="ru-RU" sz="2000" b="1" dirty="0">
                <a:solidFill>
                  <a:srgbClr val="000000"/>
                </a:solidFill>
                <a:latin typeface="Times New Roman"/>
              </a:rPr>
              <a:t>Культура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</a:rPr>
              <a:t>"</a:t>
            </a:r>
            <a:endParaRPr lang="ru-RU" sz="20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7887" y="651599"/>
            <a:ext cx="8878821" cy="988767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-Развитие культурного потенциала Усть-Цилемского района как духовно-нравственного основания для формирования гармонично развитой личности, единства социокультурного пространства и приобщение граждан к культурному наследию 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176024602"/>
              </p:ext>
            </p:extLst>
          </p:nvPr>
        </p:nvGraphicFramePr>
        <p:xfrm>
          <a:off x="637884" y="1706880"/>
          <a:ext cx="4536096" cy="4232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208758" y="1504543"/>
            <a:ext cx="800027" cy="271647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7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907" y="1"/>
            <a:ext cx="8749665" cy="483666"/>
          </a:xfrm>
        </p:spPr>
        <p:txBody>
          <a:bodyPr>
            <a:noAutofit/>
          </a:bodyPr>
          <a:lstStyle/>
          <a:p>
            <a:pPr fontAlgn="ctr"/>
            <a:r>
              <a:rPr lang="ru-RU" sz="2000" b="1" dirty="0">
                <a:solidFill>
                  <a:srgbClr val="000000"/>
                </a:solidFill>
                <a:latin typeface="Times New Roman"/>
              </a:rPr>
              <a:t>Муниципальная программа муниципального района "Усть-Цилемский" 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</a:rPr>
              <a:t>"</a:t>
            </a:r>
            <a:r>
              <a:rPr lang="ru-RU" sz="2000" b="1" dirty="0">
                <a:solidFill>
                  <a:srgbClr val="000000"/>
                </a:solidFill>
                <a:latin typeface="Times New Roman"/>
              </a:rPr>
              <a:t>Развитие физической культуры и спорта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</a:rPr>
              <a:t>"</a:t>
            </a:r>
            <a:endParaRPr lang="ru-RU" sz="20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9797" y="528102"/>
            <a:ext cx="8878821" cy="619435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- Создание благоприятных условий для развития массовой физической культуры и спорта, повышение мотивации граждан к регулярным занятиям физической культурой и спортом и ведению здорового образа жизни</a:t>
            </a:r>
            <a:endParaRPr lang="ru-RU" sz="1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221630644"/>
              </p:ext>
            </p:extLst>
          </p:nvPr>
        </p:nvGraphicFramePr>
        <p:xfrm>
          <a:off x="660744" y="1447506"/>
          <a:ext cx="4909476" cy="4366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754286" y="1283850"/>
            <a:ext cx="800027" cy="271647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r"/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415" y="1612126"/>
            <a:ext cx="3732116" cy="378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79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907" y="1"/>
            <a:ext cx="8749665" cy="483666"/>
          </a:xfrm>
        </p:spPr>
        <p:txBody>
          <a:bodyPr>
            <a:noAutofit/>
          </a:bodyPr>
          <a:lstStyle/>
          <a:p>
            <a:pPr fontAlgn="ctr"/>
            <a:r>
              <a:rPr lang="ru-RU" sz="2000" b="1" dirty="0">
                <a:solidFill>
                  <a:srgbClr val="000000"/>
                </a:solidFill>
                <a:latin typeface="Times New Roman"/>
              </a:rPr>
              <a:t>Муниципальная программа муниципального района "Усть-Цилемский" 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</a:rPr>
              <a:t>«Создание условий для развития социальной сферы"</a:t>
            </a:r>
            <a:endParaRPr lang="ru-RU" sz="20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0747" y="528104"/>
            <a:ext cx="8878821" cy="372059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- Создание условий для повышения качества и уровня жизни отдельных категорий граждан</a:t>
            </a:r>
            <a:endParaRPr lang="ru-RU" sz="16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703837128"/>
              </p:ext>
            </p:extLst>
          </p:nvPr>
        </p:nvGraphicFramePr>
        <p:xfrm>
          <a:off x="660744" y="1447506"/>
          <a:ext cx="4505616" cy="4145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216378" y="1253083"/>
            <a:ext cx="800027" cy="271647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r"/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49" y="1524034"/>
            <a:ext cx="4188963" cy="3756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994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331" y="1"/>
            <a:ext cx="9296519" cy="1020233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Бюджетная и налоговая политика МР «Усть-Цилемский» на 2023-2025 гг.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graphicFrame>
        <p:nvGraphicFramePr>
          <p:cNvPr id="7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5159336"/>
              </p:ext>
            </p:extLst>
          </p:nvPr>
        </p:nvGraphicFramePr>
        <p:xfrm>
          <a:off x="686913" y="982449"/>
          <a:ext cx="8920165" cy="5768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907" y="3"/>
            <a:ext cx="8749665" cy="612139"/>
          </a:xfrm>
        </p:spPr>
        <p:txBody>
          <a:bodyPr>
            <a:noAutofit/>
          </a:bodyPr>
          <a:lstStyle/>
          <a:p>
            <a:pPr fontAlgn="ctr"/>
            <a:r>
              <a:rPr lang="ru-RU" sz="2000" b="1" dirty="0">
                <a:solidFill>
                  <a:srgbClr val="000000"/>
                </a:solidFill>
                <a:latin typeface="Times New Roman"/>
              </a:rPr>
              <a:t>Муниципальная программа муниципального района "Усть-Цилемский" "Развитие экономики"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0747" y="623354"/>
            <a:ext cx="8878821" cy="397836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- Повышение уровня экономической активности в муниципальном районе «Усть-Цилемский»</a:t>
            </a:r>
            <a:endParaRPr lang="ru-RU" sz="16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663688865"/>
              </p:ext>
            </p:extLst>
          </p:nvPr>
        </p:nvGraphicFramePr>
        <p:xfrm>
          <a:off x="1013460" y="1501140"/>
          <a:ext cx="4945380" cy="3741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206978" y="1481683"/>
            <a:ext cx="800027" cy="271647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r"/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9" y="1805940"/>
            <a:ext cx="3588413" cy="2903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907" y="1"/>
            <a:ext cx="8749665" cy="782178"/>
          </a:xfrm>
        </p:spPr>
        <p:txBody>
          <a:bodyPr>
            <a:noAutofit/>
          </a:bodyPr>
          <a:lstStyle/>
          <a:p>
            <a:pPr fontAlgn="ctr"/>
            <a:r>
              <a:rPr lang="ru-RU" sz="2000" b="1" dirty="0">
                <a:solidFill>
                  <a:srgbClr val="000000"/>
                </a:solidFill>
                <a:latin typeface="Times New Roman"/>
              </a:rPr>
              <a:t>Муниципальная программа муниципального района "Усть-Цилемский" 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</a:rPr>
              <a:t>"</a:t>
            </a:r>
            <a:r>
              <a:rPr lang="ru-RU" sz="2000" b="1" dirty="0">
                <a:solidFill>
                  <a:srgbClr val="000000"/>
                </a:solidFill>
                <a:latin typeface="Times New Roman"/>
              </a:rPr>
              <a:t>Содержание и развитие муниципального хозяйства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</a:rPr>
              <a:t>"</a:t>
            </a:r>
            <a:endParaRPr lang="ru-RU" sz="20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0747" y="707174"/>
            <a:ext cx="8878821" cy="693301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- Повышение уровня комфортности проживания населения на территории муниципального района «Усть-Цилемский»</a:t>
            </a:r>
            <a:endParaRPr lang="ru-RU" sz="16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692009667"/>
              </p:ext>
            </p:extLst>
          </p:nvPr>
        </p:nvGraphicFramePr>
        <p:xfrm>
          <a:off x="851244" y="1676106"/>
          <a:ext cx="4437036" cy="4168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330678" y="1527403"/>
            <a:ext cx="800027" cy="271647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r"/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129" y="3976604"/>
            <a:ext cx="2329950" cy="1304056"/>
          </a:xfrm>
          <a:prstGeom prst="ellipse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058" y="2334506"/>
            <a:ext cx="3057352" cy="19250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150" y="1538680"/>
            <a:ext cx="1836618" cy="20503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2445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2147" y="342901"/>
            <a:ext cx="8749665" cy="483666"/>
          </a:xfrm>
        </p:spPr>
        <p:txBody>
          <a:bodyPr>
            <a:noAutofit/>
          </a:bodyPr>
          <a:lstStyle/>
          <a:p>
            <a:pPr fontAlgn="ctr"/>
            <a:r>
              <a:rPr lang="ru-RU" sz="2000" b="1" dirty="0">
                <a:solidFill>
                  <a:srgbClr val="000000"/>
                </a:solidFill>
                <a:latin typeface="Times New Roman"/>
              </a:rPr>
              <a:t>Муниципальная программа муниципального района "Усть-Цилемский" 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</a:rPr>
              <a:t>«Профилактика правонарушений и обеспечение общественной безопасности на территории муниципального района"</a:t>
            </a:r>
            <a:endParaRPr lang="ru-RU" sz="20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6467" y="1123622"/>
            <a:ext cx="8878821" cy="693301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- Обеспечение безопасности лиц, проживающих на территории муниципального района "Усть-Цилемский»</a:t>
            </a:r>
            <a:endParaRPr lang="ru-RU" sz="16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078067895"/>
              </p:ext>
            </p:extLst>
          </p:nvPr>
        </p:nvGraphicFramePr>
        <p:xfrm>
          <a:off x="4973664" y="1980906"/>
          <a:ext cx="4581816" cy="3650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635978" y="1584822"/>
            <a:ext cx="800027" cy="271647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r"/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59" y="2141340"/>
            <a:ext cx="4420068" cy="371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22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907" y="1"/>
            <a:ext cx="8749665" cy="483666"/>
          </a:xfrm>
        </p:spPr>
        <p:txBody>
          <a:bodyPr>
            <a:noAutofit/>
          </a:bodyPr>
          <a:lstStyle/>
          <a:p>
            <a:pPr fontAlgn="ctr"/>
            <a:r>
              <a:rPr lang="ru-RU" sz="2000" b="1" dirty="0">
                <a:solidFill>
                  <a:srgbClr val="000000"/>
                </a:solidFill>
                <a:latin typeface="Times New Roman"/>
              </a:rPr>
              <a:t>Муниципальная программа муниципального района "Усть-Цилемский" 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</a:rPr>
              <a:t>"</a:t>
            </a:r>
            <a:r>
              <a:rPr lang="ru-RU" sz="2000" b="1" dirty="0">
                <a:solidFill>
                  <a:srgbClr val="000000"/>
                </a:solidFill>
                <a:latin typeface="Times New Roman"/>
              </a:rPr>
              <a:t>Муниципальное управление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</a:rPr>
              <a:t>"</a:t>
            </a:r>
            <a:endParaRPr lang="ru-RU" sz="20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1222" y="509054"/>
            <a:ext cx="8878821" cy="397836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- Развитие системы муниципального управления в муниципальном районе «Усть-Цилемский»</a:t>
            </a:r>
            <a:endParaRPr lang="ru-RU" sz="16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212870211"/>
              </p:ext>
            </p:extLst>
          </p:nvPr>
        </p:nvGraphicFramePr>
        <p:xfrm>
          <a:off x="775044" y="1371306"/>
          <a:ext cx="5275236" cy="2834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046958" y="1062583"/>
            <a:ext cx="800027" cy="271647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r"/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701" y="2914681"/>
            <a:ext cx="3985742" cy="3069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9340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2147" y="403861"/>
            <a:ext cx="8749665" cy="483666"/>
          </a:xfrm>
        </p:spPr>
        <p:txBody>
          <a:bodyPr>
            <a:noAutofit/>
          </a:bodyPr>
          <a:lstStyle/>
          <a:p>
            <a:pPr fontAlgn="ctr"/>
            <a:r>
              <a:rPr lang="ru-RU" sz="2000" b="1" dirty="0">
                <a:solidFill>
                  <a:srgbClr val="000000"/>
                </a:solidFill>
                <a:latin typeface="Times New Roman"/>
              </a:rPr>
              <a:t>Муниципальная программа муниципального района "Усть-Цилемский" 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</a:rPr>
              <a:t>«Управление муниципальным имуществом "</a:t>
            </a:r>
            <a:endParaRPr lang="ru-RU" sz="20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3029" y="1036738"/>
            <a:ext cx="8878821" cy="397836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-Повышение эффективности управления муниципальным имуществом</a:t>
            </a:r>
            <a:endParaRPr lang="ru-RU" sz="16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048452353"/>
              </p:ext>
            </p:extLst>
          </p:nvPr>
        </p:nvGraphicFramePr>
        <p:xfrm>
          <a:off x="675984" y="1874226"/>
          <a:ext cx="4924716" cy="3871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353539" y="1653591"/>
            <a:ext cx="1154466" cy="271647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r"/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4" name="AutoShape 2" descr="https://solnechniyadm.khabkrai.ru/photos/4449_x9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6" name="Picture 4" descr="https://solnechniyadm.khabkrai.ru/photos/4449_x9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14315" y="2514601"/>
            <a:ext cx="4116030" cy="30937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654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876" y="390525"/>
            <a:ext cx="9197975" cy="847724"/>
          </a:xfrm>
        </p:spPr>
        <p:txBody>
          <a:bodyPr>
            <a:no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2023 году из бюджета МО МР «Усть-Цилемский» бюджетные учреждения района  получат финансирование в виде  субсидии на выполнение муниципального задания </a:t>
            </a:r>
            <a:b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33425" y="0"/>
            <a:ext cx="8553450" cy="461657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Учреждения культуры и прочие (Муниципальное задание)</a:t>
            </a:r>
            <a:endParaRPr lang="ru-RU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940267"/>
              </p:ext>
            </p:extLst>
          </p:nvPr>
        </p:nvGraphicFramePr>
        <p:xfrm>
          <a:off x="647702" y="1114425"/>
          <a:ext cx="8924926" cy="4594542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904026"/>
                <a:gridCol w="1056508"/>
                <a:gridCol w="1028814"/>
                <a:gridCol w="1173833"/>
                <a:gridCol w="590077"/>
                <a:gridCol w="885117"/>
                <a:gridCol w="958876"/>
                <a:gridCol w="590077"/>
                <a:gridCol w="737598"/>
              </a:tblGrid>
              <a:tr h="26178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МБУ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en-US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год ( 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руб.)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(тыс. руб.)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9464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</a:t>
                      </a: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18.11.20</a:t>
                      </a:r>
                      <a:r>
                        <a:rPr lang="en-US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Отклонение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en-US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отклонение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en-US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996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МБУ "РЦКД и К"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63 906,50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68 639,90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4 733,40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74 550,80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5 910,90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117</a:t>
                      </a:r>
                    </a:p>
                  </a:txBody>
                  <a:tcPr marL="9525" marR="9525" marT="9525" marB="0" anchor="ctr"/>
                </a:tc>
              </a:tr>
              <a:tr h="4828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МБУ "ЦБС"</a:t>
                      </a:r>
                      <a:endParaRPr lang="ru-RU" sz="12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29 419,60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32 584,20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3 164,60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32 016,90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-567,30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109</a:t>
                      </a:r>
                    </a:p>
                  </a:txBody>
                  <a:tcPr marL="9525" marR="9525" marT="9525" marB="0" anchor="ctr"/>
                </a:tc>
              </a:tr>
              <a:tr h="4828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latin typeface="Times New Roman" pitchFamily="18" charset="0"/>
                          <a:cs typeface="Times New Roman" pitchFamily="18" charset="0"/>
                        </a:rPr>
                        <a:t>МБУ "ЦЖРЛ и С"</a:t>
                      </a:r>
                      <a:endParaRPr lang="ru-RU" sz="12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6 437,59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6 623,30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185,71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7 350,00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726,70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114</a:t>
                      </a:r>
                    </a:p>
                  </a:txBody>
                  <a:tcPr marL="9525" marR="9525" marT="9525" marB="0" anchor="ctr"/>
                </a:tc>
              </a:tr>
              <a:tr h="6265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МБУ "Центр обслуживания муниципальных бюджетных учреждений"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30 305,91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32 343,70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2 037,79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33 649,40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1 305,70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111</a:t>
                      </a:r>
                    </a:p>
                  </a:txBody>
                  <a:tcPr marL="9525" marR="9525" marT="9525" marB="0" anchor="ctr"/>
                </a:tc>
              </a:tr>
              <a:tr h="6265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МБУ"Усть-Цилемский историко-мемориальный </a:t>
                      </a:r>
                      <a:r>
                        <a:rPr lang="ru-RU" sz="12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музейА.В.Журавского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20 304,10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19 905,20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-398,90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20 719,10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813,90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102</a:t>
                      </a:r>
                    </a:p>
                  </a:txBody>
                  <a:tcPr marL="9525" marR="9525" marT="9525" marB="0" anchor="ctr"/>
                </a:tc>
              </a:tr>
              <a:tr h="56772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150 373,70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160 096,30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9 722,60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168 286,20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8 189,90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112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907" y="133351"/>
            <a:ext cx="8749665" cy="483666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Учреждения образования  (Муниципальное задание)</a:t>
            </a:r>
            <a:endParaRPr lang="ru-RU" sz="2000" b="1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107017"/>
              </p:ext>
            </p:extLst>
          </p:nvPr>
        </p:nvGraphicFramePr>
        <p:xfrm>
          <a:off x="638176" y="876302"/>
          <a:ext cx="8934450" cy="411479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2207106"/>
                <a:gridCol w="944527"/>
                <a:gridCol w="909090"/>
                <a:gridCol w="1124534"/>
                <a:gridCol w="616834"/>
                <a:gridCol w="799956"/>
                <a:gridCol w="980974"/>
                <a:gridCol w="724957"/>
                <a:gridCol w="626472"/>
              </a:tblGrid>
              <a:tr h="29868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МБУ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en-US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год ( 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руб.)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(тыс. руб.)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0252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</a:t>
                      </a:r>
                      <a:r>
                        <a:rPr lang="en-US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8.11.20</a:t>
                      </a:r>
                      <a:r>
                        <a:rPr lang="en-US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отклонение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en-US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отклонение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en-US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Детские сады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119 792,10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130 503,80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10 711,70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108,9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128 142,80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-2 361,00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98,2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107,0</a:t>
                      </a:r>
                    </a:p>
                  </a:txBody>
                  <a:tcPr marL="9525" marR="9525" marT="9525" marB="0" anchor="ctr"/>
                </a:tc>
              </a:tr>
              <a:tr h="361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Школы, НШ-ДС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323 103,70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355 096,60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31 992,90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109,9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359 126,80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4 030,20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101,1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111,1</a:t>
                      </a:r>
                    </a:p>
                  </a:txBody>
                  <a:tcPr marL="9525" marR="9525" marT="9525" marB="0" anchor="ctr"/>
                </a:tc>
              </a:tr>
              <a:tr h="428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МБУ ДО "РЦДТ "Гудвин"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16 402,00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15 562,80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-839,20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94,9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13 789,00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-1 773,80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88,6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84,1</a:t>
                      </a:r>
                    </a:p>
                  </a:txBody>
                  <a:tcPr marL="9525" marR="9525" marT="9525" marB="0" anchor="ctr"/>
                </a:tc>
              </a:tr>
              <a:tr h="5524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МБУ ДО «Усть-Цилемская ДМШ"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11 768,44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12 283,90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515,46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104,4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12 376,00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92,10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100,7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105,2</a:t>
                      </a:r>
                    </a:p>
                  </a:txBody>
                  <a:tcPr marL="9525" marR="9525" marT="9525" marB="0" anchor="ctr"/>
                </a:tc>
              </a:tr>
              <a:tr h="4572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МБУ ДО "</a:t>
                      </a:r>
                      <a:r>
                        <a:rPr lang="ru-RU" sz="11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ЦФСиТ</a:t>
                      </a:r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" </a:t>
                      </a:r>
                      <a:r>
                        <a:rPr lang="ru-RU" sz="11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Усть-Цилемского</a:t>
                      </a:r>
                      <a:r>
                        <a:rPr lang="ru-RU" sz="11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района</a:t>
                      </a:r>
                      <a:endParaRPr lang="ru-RU" sz="11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28 444,74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24 933,40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-3 511,34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87,7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26 998,40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2 065,00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94,9</a:t>
                      </a:r>
                    </a:p>
                  </a:txBody>
                  <a:tcPr marL="9525" marR="9525" marT="9525" marB="0" anchor="ctr"/>
                </a:tc>
              </a:tr>
              <a:tr h="5905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499 510,98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538 380,50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38 869,52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107,8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540 433,00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2 052,50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108,2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87352" y="1"/>
            <a:ext cx="8251900" cy="533257"/>
          </a:xfrm>
          <a:prstGeom prst="rect">
            <a:avLst/>
          </a:prstGeom>
        </p:spPr>
        <p:txBody>
          <a:bodyPr wrap="square" lIns="101381" tIns="50690" rIns="101381" bIns="5069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муниципального долга</a:t>
            </a:r>
            <a:endParaRPr lang="ru-RU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767288"/>
              </p:ext>
            </p:extLst>
          </p:nvPr>
        </p:nvGraphicFramePr>
        <p:xfrm>
          <a:off x="647700" y="782096"/>
          <a:ext cx="8924925" cy="4875754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2321029"/>
                <a:gridCol w="1808399"/>
                <a:gridCol w="1438650"/>
                <a:gridCol w="1518574"/>
                <a:gridCol w="1838273"/>
              </a:tblGrid>
              <a:tr h="136177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кредиты, привлеченные в бюджет МО МР «Усть-Цилемский» от других бюджетов бюджетной системы РФ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40809" marB="408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Дата возникновения обязательств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40809" marB="408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Объём основного долга по соглашению (договору)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40809" marB="408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Дата исполнения обязательств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40809" marB="408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Задолженность на 01 января  2023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года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40809" marB="408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037975">
                <a:tc>
                  <a:txBody>
                    <a:bodyPr/>
                    <a:lstStyle/>
                    <a:p>
                      <a:pPr marL="85725" lvl="0" indent="0" algn="ctr"/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Бюджетный кредит (Соглашение № 11 от 15.07.2015 года)</a:t>
                      </a:r>
                    </a:p>
                  </a:txBody>
                  <a:tcPr marL="10127" marR="10127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15.07.2015 г.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40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000</a:t>
                      </a:r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25.12.2023.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1 250,0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037975">
                <a:tc>
                  <a:txBody>
                    <a:bodyPr/>
                    <a:lstStyle/>
                    <a:p>
                      <a:pPr marL="8572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Бюджетный кредит (Соглашение № 2 от 19.04.2016 года)</a:t>
                      </a:r>
                    </a:p>
                  </a:txBody>
                  <a:tcPr marL="10127" marR="10127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19.04.2016 г.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r>
                        <a:rPr lang="ru-RU" sz="140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000,</a:t>
                      </a:r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25.12.2025.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2 850,0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037975">
                <a:tc>
                  <a:txBody>
                    <a:bodyPr/>
                    <a:lstStyle/>
                    <a:p>
                      <a:pPr marL="8572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Бюджетный кредит (Соглашение № 6 от 25.07.2017 года)</a:t>
                      </a:r>
                    </a:p>
                  </a:txBody>
                  <a:tcPr marL="10127" marR="10127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25.07.2017 г.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9 850,0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25.12.2025.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9 358,0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lvl="0"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864000" fontAlgn="ctr"/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52 850,00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864000" fontAlgn="ctr"/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13 458,00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250954" y="437604"/>
            <a:ext cx="1215240" cy="318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381" tIns="50690" rIns="101381" bIns="50690"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13" name="Вертикальный свиток 12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4" name="Рисунок 13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nalog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9678" y="6"/>
            <a:ext cx="2202721" cy="148142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87352" y="1"/>
            <a:ext cx="8251900" cy="533257"/>
          </a:xfrm>
          <a:prstGeom prst="rect">
            <a:avLst/>
          </a:prstGeom>
        </p:spPr>
        <p:txBody>
          <a:bodyPr wrap="square" lIns="101381" tIns="50690" rIns="101381" bIns="5069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Муниципальный долг</a:t>
            </a:r>
            <a:endParaRPr lang="ru-RU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13" name="Вертикальный свиток 12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4" name="Рисунок 13" descr="герб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733550" y="642058"/>
            <a:ext cx="7854672" cy="379369"/>
          </a:xfrm>
          <a:prstGeom prst="rect">
            <a:avLst/>
          </a:prstGeom>
        </p:spPr>
        <p:txBody>
          <a:bodyPr wrap="square" lIns="101381" tIns="50690" rIns="101381" bIns="50690">
            <a:spAutoFit/>
          </a:bodyPr>
          <a:lstStyle/>
          <a:p>
            <a:pPr algn="ctr"/>
            <a:r>
              <a:rPr lang="ru-RU" alt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Верхний предел  муниципального внутреннего долга  </a:t>
            </a:r>
            <a:endParaRPr lang="ru-RU" alt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553450" y="959897"/>
            <a:ext cx="885825" cy="276991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99789440"/>
              </p:ext>
            </p:extLst>
          </p:nvPr>
        </p:nvGraphicFramePr>
        <p:xfrm>
          <a:off x="1620308" y="900289"/>
          <a:ext cx="6481233" cy="4320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nalog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047" y="533258"/>
            <a:ext cx="2646536" cy="177990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87352" y="1"/>
            <a:ext cx="8251900" cy="533257"/>
          </a:xfrm>
          <a:prstGeom prst="rect">
            <a:avLst/>
          </a:prstGeom>
        </p:spPr>
        <p:txBody>
          <a:bodyPr wrap="square" lIns="101381" tIns="50690" rIns="101381" bIns="5069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Муниципальный долг</a:t>
            </a:r>
            <a:endParaRPr lang="ru-RU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13" name="Вертикальный свиток 12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4" name="Рисунок 13" descr="герб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grpSp>
        <p:nvGrpSpPr>
          <p:cNvPr id="10" name="Группа 9"/>
          <p:cNvGrpSpPr/>
          <p:nvPr/>
        </p:nvGrpSpPr>
        <p:grpSpPr>
          <a:xfrm>
            <a:off x="4514217" y="1811622"/>
            <a:ext cx="4344665" cy="1907998"/>
            <a:chOff x="830989" y="3025954"/>
            <a:chExt cx="4923376" cy="1429008"/>
          </a:xfrm>
          <a:solidFill>
            <a:schemeClr val="accent4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1" name="AutoShape 10" descr="827664279"/>
            <p:cNvSpPr>
              <a:spLocks noChangeArrowheads="1"/>
            </p:cNvSpPr>
            <p:nvPr/>
          </p:nvSpPr>
          <p:spPr bwMode="auto">
            <a:xfrm>
              <a:off x="830989" y="3025954"/>
              <a:ext cx="4901433" cy="416004"/>
            </a:xfrm>
            <a:prstGeom prst="flowChartOffpageConnector">
              <a:avLst/>
            </a:prstGeom>
            <a:grpFill/>
            <a:ln>
              <a:noFill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matte">
              <a:bevelT w="127000" h="635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101389" tIns="50694" rIns="101389" bIns="50694" anchor="ctr"/>
            <a:lstStyle>
              <a:lvl1pPr algn="l" defTabSz="1006475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661988" indent="-255588" algn="l" defTabSz="1006475" eaLnBrk="0" hangingPunct="0">
                <a:spcBef>
                  <a:spcPct val="20000"/>
                </a:spcBef>
                <a:buChar char="–"/>
                <a:defRPr sz="2500">
                  <a:solidFill>
                    <a:schemeClr val="tx1"/>
                  </a:solidFill>
                  <a:latin typeface="Arial" charset="0"/>
                </a:defRPr>
              </a:lvl2pPr>
              <a:lvl3pPr marL="1020763" indent="-204788" algn="l" defTabSz="1006475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427163" indent="-203200" algn="l" defTabSz="1006475" eaLnBrk="0" hangingPunct="0">
                <a:spcBef>
                  <a:spcPct val="20000"/>
                </a:spcBef>
                <a:buChar char="–"/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1835150" indent="-203200" algn="l" defTabSz="1006475" eaLnBrk="0" hangingPunct="0">
                <a:spcBef>
                  <a:spcPct val="20000"/>
                </a:spcBef>
                <a:buChar char="»"/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292350" indent="-203200" defTabSz="10064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749550" indent="-203200" defTabSz="10064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206750" indent="-203200" defTabSz="10064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663950" indent="-203200" defTabSz="10064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ru-RU" altLang="ru-RU" sz="1600" i="1" dirty="0" smtClean="0">
                  <a:latin typeface="Times New Roman" pitchFamily="18" charset="0"/>
                  <a:cs typeface="Times New Roman" pitchFamily="18" charset="0"/>
                </a:rPr>
                <a:t>в 2023 году  – 5 748 тыс. рублей</a:t>
              </a:r>
              <a:endParaRPr lang="ru-RU" altLang="ru-RU" sz="16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AutoShape 38" descr="827664279"/>
            <p:cNvSpPr>
              <a:spLocks noChangeArrowheads="1"/>
            </p:cNvSpPr>
            <p:nvPr/>
          </p:nvSpPr>
          <p:spPr bwMode="auto">
            <a:xfrm>
              <a:off x="830989" y="3540316"/>
              <a:ext cx="4901433" cy="429546"/>
            </a:xfrm>
            <a:prstGeom prst="flowChartOffpageConnector">
              <a:avLst/>
            </a:prstGeom>
            <a:grpFill/>
            <a:ln>
              <a:noFill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matte">
              <a:bevelT w="127000" h="635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101389" tIns="50694" rIns="101389" bIns="50694" anchor="ctr"/>
            <a:lstStyle>
              <a:lvl1pPr algn="l" defTabSz="1006475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661988" indent="-255588" algn="l" defTabSz="1006475" eaLnBrk="0" hangingPunct="0">
                <a:spcBef>
                  <a:spcPct val="20000"/>
                </a:spcBef>
                <a:buChar char="–"/>
                <a:defRPr sz="2500">
                  <a:solidFill>
                    <a:schemeClr val="tx1"/>
                  </a:solidFill>
                  <a:latin typeface="Arial" charset="0"/>
                </a:defRPr>
              </a:lvl2pPr>
              <a:lvl3pPr marL="1020763" indent="-204788" algn="l" defTabSz="1006475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427163" indent="-203200" algn="l" defTabSz="1006475" eaLnBrk="0" hangingPunct="0">
                <a:spcBef>
                  <a:spcPct val="20000"/>
                </a:spcBef>
                <a:buChar char="–"/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1835150" indent="-203200" algn="l" defTabSz="1006475" eaLnBrk="0" hangingPunct="0">
                <a:spcBef>
                  <a:spcPct val="20000"/>
                </a:spcBef>
                <a:buChar char="»"/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292350" indent="-203200" defTabSz="10064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749550" indent="-203200" defTabSz="10064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206750" indent="-203200" defTabSz="10064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663950" indent="-203200" defTabSz="10064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ru-RU" altLang="ru-RU" sz="1600" i="1" dirty="0" smtClean="0">
                  <a:latin typeface="Times New Roman" pitchFamily="18" charset="0"/>
                  <a:cs typeface="Times New Roman" pitchFamily="18" charset="0"/>
                </a:rPr>
                <a:t>в 2024 </a:t>
              </a:r>
              <a:r>
                <a:rPr lang="ru-RU" altLang="ru-RU" sz="1600" i="1" dirty="0">
                  <a:latin typeface="Times New Roman" pitchFamily="18" charset="0"/>
                  <a:cs typeface="Times New Roman" pitchFamily="18" charset="0"/>
                </a:rPr>
                <a:t>году  – </a:t>
              </a:r>
              <a:r>
                <a:rPr lang="ru-RU" altLang="ru-RU" sz="1600" i="1" dirty="0" smtClean="0">
                  <a:latin typeface="Times New Roman" pitchFamily="18" charset="0"/>
                  <a:cs typeface="Times New Roman" pitchFamily="18" charset="0"/>
                </a:rPr>
                <a:t>3 855 тыс. рублей</a:t>
              </a:r>
              <a:endParaRPr lang="ru-RU" altLang="ru-RU" sz="16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AutoShape 40" descr="827664279"/>
            <p:cNvSpPr>
              <a:spLocks noChangeArrowheads="1"/>
            </p:cNvSpPr>
            <p:nvPr/>
          </p:nvSpPr>
          <p:spPr bwMode="auto">
            <a:xfrm>
              <a:off x="852932" y="4053268"/>
              <a:ext cx="4901433" cy="401694"/>
            </a:xfrm>
            <a:prstGeom prst="flowChartOffpageConnector">
              <a:avLst/>
            </a:prstGeom>
            <a:grpFill/>
            <a:ln>
              <a:noFill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matte">
              <a:bevelT w="127000" h="635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101389" tIns="50694" rIns="101389" bIns="50694" anchor="ctr"/>
            <a:lstStyle>
              <a:lvl1pPr algn="l" defTabSz="1006475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661988" indent="-255588" algn="l" defTabSz="1006475" eaLnBrk="0" hangingPunct="0">
                <a:spcBef>
                  <a:spcPct val="20000"/>
                </a:spcBef>
                <a:buChar char="–"/>
                <a:defRPr sz="2500">
                  <a:solidFill>
                    <a:schemeClr val="tx1"/>
                  </a:solidFill>
                  <a:latin typeface="Arial" charset="0"/>
                </a:defRPr>
              </a:lvl2pPr>
              <a:lvl3pPr marL="1020763" indent="-204788" algn="l" defTabSz="1006475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427163" indent="-203200" algn="l" defTabSz="1006475" eaLnBrk="0" hangingPunct="0">
                <a:spcBef>
                  <a:spcPct val="20000"/>
                </a:spcBef>
                <a:buChar char="–"/>
                <a:defRPr sz="1700">
                  <a:solidFill>
                    <a:schemeClr val="tx1"/>
                  </a:solidFill>
                  <a:latin typeface="Arial" charset="0"/>
                </a:defRPr>
              </a:lvl4pPr>
              <a:lvl5pPr marL="1835150" indent="-203200" algn="l" defTabSz="1006475" eaLnBrk="0" hangingPunct="0">
                <a:spcBef>
                  <a:spcPct val="20000"/>
                </a:spcBef>
                <a:buChar char="»"/>
                <a:defRPr sz="1700">
                  <a:solidFill>
                    <a:schemeClr val="tx1"/>
                  </a:solidFill>
                  <a:latin typeface="Arial" charset="0"/>
                </a:defRPr>
              </a:lvl5pPr>
              <a:lvl6pPr marL="2292350" indent="-203200" defTabSz="10064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charset="0"/>
                </a:defRPr>
              </a:lvl6pPr>
              <a:lvl7pPr marL="2749550" indent="-203200" defTabSz="10064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charset="0"/>
                </a:defRPr>
              </a:lvl7pPr>
              <a:lvl8pPr marL="3206750" indent="-203200" defTabSz="10064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charset="0"/>
                </a:defRPr>
              </a:lvl8pPr>
              <a:lvl9pPr marL="3663950" indent="-203200" defTabSz="10064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ru-RU" altLang="ru-RU" sz="1600" i="1" dirty="0" smtClean="0">
                  <a:latin typeface="Times New Roman" pitchFamily="18" charset="0"/>
                  <a:cs typeface="Times New Roman" pitchFamily="18" charset="0"/>
                </a:rPr>
                <a:t>в 2025 </a:t>
              </a:r>
              <a:r>
                <a:rPr lang="ru-RU" altLang="ru-RU" sz="1600" i="1" dirty="0">
                  <a:latin typeface="Times New Roman" pitchFamily="18" charset="0"/>
                  <a:cs typeface="Times New Roman" pitchFamily="18" charset="0"/>
                </a:rPr>
                <a:t>году  – </a:t>
              </a:r>
              <a:r>
                <a:rPr lang="ru-RU" altLang="ru-RU" sz="1600" i="1" dirty="0" smtClean="0">
                  <a:latin typeface="Times New Roman" pitchFamily="18" charset="0"/>
                  <a:cs typeface="Times New Roman" pitchFamily="18" charset="0"/>
                </a:rPr>
                <a:t>3 855 тыс. </a:t>
              </a:r>
              <a:r>
                <a:rPr lang="ru-RU" altLang="ru-RU" sz="1600" i="1" dirty="0">
                  <a:latin typeface="Times New Roman" pitchFamily="18" charset="0"/>
                  <a:cs typeface="Times New Roman" pitchFamily="18" charset="0"/>
                </a:rPr>
                <a:t>рублей</a:t>
              </a:r>
            </a:p>
          </p:txBody>
        </p:sp>
      </p:grpSp>
      <p:sp>
        <p:nvSpPr>
          <p:cNvPr id="16" name="Прямоугольник 1"/>
          <p:cNvSpPr/>
          <p:nvPr/>
        </p:nvSpPr>
        <p:spPr bwMode="auto">
          <a:xfrm>
            <a:off x="821827" y="3333410"/>
            <a:ext cx="3397429" cy="258161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101381" tIns="50690" rIns="101381" bIns="50690"/>
          <a:lstStyle/>
          <a:p>
            <a:pPr algn="ctr">
              <a:defRPr/>
            </a:pPr>
            <a:endParaRPr lang="ru-RU" altLang="ru-RU" sz="2200" dirty="0" smtClean="0">
              <a:solidFill>
                <a:srgbClr val="D6ECFF">
                  <a:lumMod val="2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Проценты </a:t>
            </a: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за пользование кредитом</a:t>
            </a: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1064102" y="4624217"/>
            <a:ext cx="2912878" cy="87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70" tIns="45235" rIns="90470" bIns="45235">
            <a:spAutoFit/>
          </a:bodyPr>
          <a:lstStyle>
            <a:lvl1pPr defTabSz="1006475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1006475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1006475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1006475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1006475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700" b="1" dirty="0" smtClean="0">
                <a:latin typeface="Times New Roman" pitchFamily="18" charset="0"/>
              </a:rPr>
              <a:t>2023 г</a:t>
            </a:r>
            <a:r>
              <a:rPr lang="ru-RU" altLang="ru-RU" sz="1700" b="1" dirty="0">
                <a:latin typeface="Times New Roman" pitchFamily="18" charset="0"/>
              </a:rPr>
              <a:t>. – </a:t>
            </a:r>
            <a:r>
              <a:rPr lang="ru-RU" altLang="ru-RU" sz="1700" b="1" dirty="0" smtClean="0">
                <a:latin typeface="Times New Roman" pitchFamily="18" charset="0"/>
              </a:rPr>
              <a:t>10,677 тыс</a:t>
            </a:r>
            <a:r>
              <a:rPr lang="ru-RU" altLang="ru-RU" sz="1700" b="1" dirty="0">
                <a:latin typeface="Times New Roman" pitchFamily="18" charset="0"/>
              </a:rPr>
              <a:t>. рублей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700" b="1" dirty="0" smtClean="0">
                <a:latin typeface="Times New Roman" pitchFamily="18" charset="0"/>
              </a:rPr>
              <a:t>2024 г</a:t>
            </a:r>
            <a:r>
              <a:rPr lang="ru-RU" altLang="ru-RU" sz="1700" b="1" dirty="0">
                <a:latin typeface="Times New Roman" pitchFamily="18" charset="0"/>
              </a:rPr>
              <a:t>. – </a:t>
            </a:r>
            <a:r>
              <a:rPr lang="ru-RU" altLang="ru-RU" sz="1700" b="1" dirty="0" smtClean="0">
                <a:latin typeface="Times New Roman" pitchFamily="18" charset="0"/>
              </a:rPr>
              <a:t>5,875 тыс</a:t>
            </a:r>
            <a:r>
              <a:rPr lang="ru-RU" altLang="ru-RU" sz="1700" b="1" dirty="0">
                <a:latin typeface="Times New Roman" pitchFamily="18" charset="0"/>
              </a:rPr>
              <a:t>. рублей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700" b="1" dirty="0" smtClean="0">
                <a:latin typeface="Times New Roman" pitchFamily="18" charset="0"/>
              </a:rPr>
              <a:t>2025 г</a:t>
            </a:r>
            <a:r>
              <a:rPr lang="ru-RU" altLang="ru-RU" sz="1700" b="1" dirty="0">
                <a:latin typeface="Times New Roman" pitchFamily="18" charset="0"/>
              </a:rPr>
              <a:t>. – </a:t>
            </a:r>
            <a:r>
              <a:rPr lang="ru-RU" altLang="ru-RU" sz="1700" b="1" dirty="0" smtClean="0">
                <a:latin typeface="Times New Roman" pitchFamily="18" charset="0"/>
              </a:rPr>
              <a:t>2,019 </a:t>
            </a:r>
            <a:r>
              <a:rPr lang="ru-RU" altLang="ru-RU" sz="1700" b="1" dirty="0">
                <a:latin typeface="Times New Roman" pitchFamily="18" charset="0"/>
              </a:rPr>
              <a:t>тыс. </a:t>
            </a:r>
            <a:r>
              <a:rPr lang="ru-RU" altLang="ru-RU" sz="1700" b="1" dirty="0" smtClean="0">
                <a:latin typeface="Times New Roman" pitchFamily="18" charset="0"/>
              </a:rPr>
              <a:t>рублей</a:t>
            </a:r>
            <a:endParaRPr lang="ru-RU" altLang="ru-RU" sz="1700" b="1" dirty="0">
              <a:latin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05252" y="662132"/>
            <a:ext cx="5334000" cy="10156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33" tIns="45716" rIns="91433" bIns="45716" rtlCol="0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 планировании бюджета на 2023-2025 годы учтены следующие суммы на погашение кредита: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07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368" y="1"/>
            <a:ext cx="8749665" cy="752422"/>
          </a:xfrm>
        </p:spPr>
        <p:txBody>
          <a:bodyPr>
            <a:noAutofit/>
          </a:bodyPr>
          <a:lstStyle/>
          <a:p>
            <a:r>
              <a:rPr lang="ru-RU" sz="35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Сеть муниципальных учреждений</a:t>
            </a:r>
            <a:endParaRPr lang="ru-RU" sz="35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4" name="Вертикальный свиток 3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" name="Рисунок 4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grpSp>
        <p:nvGrpSpPr>
          <p:cNvPr id="39" name="Группа 38"/>
          <p:cNvGrpSpPr/>
          <p:nvPr/>
        </p:nvGrpSpPr>
        <p:grpSpPr>
          <a:xfrm>
            <a:off x="529101" y="1144665"/>
            <a:ext cx="9057724" cy="4484609"/>
            <a:chOff x="1011936" y="1196752"/>
            <a:chExt cx="8394386" cy="3386779"/>
          </a:xfrm>
        </p:grpSpPr>
        <p:sp>
          <p:nvSpPr>
            <p:cNvPr id="7" name="Rectangle 2"/>
            <p:cNvSpPr>
              <a:spLocks noChangeArrowheads="1"/>
            </p:cNvSpPr>
            <p:nvPr/>
          </p:nvSpPr>
          <p:spPr bwMode="auto">
            <a:xfrm>
              <a:off x="2597348" y="1763489"/>
              <a:ext cx="5991225" cy="931863"/>
            </a:xfrm>
            <a:prstGeom prst="rect">
              <a:avLst/>
            </a:prstGeom>
            <a:gradFill rotWithShape="1">
              <a:gsLst>
                <a:gs pos="0">
                  <a:srgbClr val="FFD8B1"/>
                </a:gs>
                <a:gs pos="100000">
                  <a:srgbClr val="766452">
                    <a:alpha val="0"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3111698" y="2625502"/>
              <a:ext cx="5492750" cy="931862"/>
            </a:xfrm>
            <a:prstGeom prst="rect">
              <a:avLst/>
            </a:prstGeom>
            <a:gradFill rotWithShape="1">
              <a:gsLst>
                <a:gs pos="0">
                  <a:srgbClr val="E2E0A0"/>
                </a:gs>
                <a:gs pos="100000">
                  <a:srgbClr val="69684A">
                    <a:alpha val="0"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3697486" y="3558951"/>
              <a:ext cx="4891087" cy="1024580"/>
            </a:xfrm>
            <a:prstGeom prst="rect">
              <a:avLst/>
            </a:prstGeom>
            <a:gradFill rotWithShape="1">
              <a:gsLst>
                <a:gs pos="0">
                  <a:srgbClr val="BED25A"/>
                </a:gs>
                <a:gs pos="100000">
                  <a:srgbClr val="58612A">
                    <a:alpha val="0"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4059960" y="2780567"/>
              <a:ext cx="5041856" cy="52297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vl="0"/>
              <a:r>
                <a:rPr lang="ru-RU" sz="13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МБУ «Районный центр культуры, досуга и кино» </a:t>
              </a:r>
            </a:p>
            <a:p>
              <a:pPr lvl="0"/>
              <a:r>
                <a:rPr lang="ru-RU" sz="13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МБУ «Усть-Цилемский историко-мемориальный музей А.В. Журавского»</a:t>
              </a:r>
            </a:p>
            <a:p>
              <a:pPr lvl="0"/>
              <a:r>
                <a:rPr lang="ru-RU" sz="13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МБУ «Централизованная библиотечная система»</a:t>
              </a:r>
              <a:endParaRPr lang="ru-RU" sz="1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3398944" y="1896319"/>
              <a:ext cx="4886758" cy="52297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vl="0"/>
              <a:r>
                <a:rPr lang="ru-RU" sz="13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МБУ «Центр жилищных расчётов, льгот и субсидий» </a:t>
              </a:r>
            </a:p>
            <a:p>
              <a:pPr lvl="0"/>
              <a:r>
                <a:rPr lang="ru-RU" sz="13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МБУ «Центр обслуживания муниципальных бюджетных учреждений» </a:t>
              </a:r>
            </a:p>
            <a:p>
              <a:pPr lvl="0"/>
              <a:r>
                <a:rPr lang="ru-RU" sz="13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МКУ «Дорожный ремонтно-строительный участок» </a:t>
              </a:r>
              <a:endParaRPr lang="ru-RU" sz="1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1011936" y="1196752"/>
              <a:ext cx="3481572" cy="3367182"/>
              <a:chOff x="305" y="653"/>
              <a:chExt cx="2912" cy="2713"/>
            </a:xfrm>
          </p:grpSpPr>
          <p:grpSp>
            <p:nvGrpSpPr>
              <p:cNvPr id="17" name="Group 19"/>
              <p:cNvGrpSpPr>
                <a:grpSpLocks/>
              </p:cNvGrpSpPr>
              <p:nvPr/>
            </p:nvGrpSpPr>
            <p:grpSpPr bwMode="auto">
              <a:xfrm>
                <a:off x="305" y="2403"/>
                <a:ext cx="2912" cy="963"/>
                <a:chOff x="305" y="2403"/>
                <a:chExt cx="2912" cy="963"/>
              </a:xfrm>
            </p:grpSpPr>
            <p:sp>
              <p:nvSpPr>
                <p:cNvPr id="29" name="Freeform 20"/>
                <p:cNvSpPr>
                  <a:spLocks/>
                </p:cNvSpPr>
                <p:nvPr/>
              </p:nvSpPr>
              <p:spPr bwMode="gray">
                <a:xfrm>
                  <a:off x="595" y="2403"/>
                  <a:ext cx="2242" cy="346"/>
                </a:xfrm>
                <a:custGeom>
                  <a:avLst/>
                  <a:gdLst>
                    <a:gd name="T0" fmla="*/ 0 w 2208"/>
                    <a:gd name="T1" fmla="*/ 2180 h 303"/>
                    <a:gd name="T2" fmla="*/ 2487 w 2208"/>
                    <a:gd name="T3" fmla="*/ 2214 h 303"/>
                    <a:gd name="T4" fmla="*/ 2776 w 2208"/>
                    <a:gd name="T5" fmla="*/ 0 h 303"/>
                    <a:gd name="T6" fmla="*/ 868 w 2208"/>
                    <a:gd name="T7" fmla="*/ 208 h 303"/>
                    <a:gd name="T8" fmla="*/ 0 w 2208"/>
                    <a:gd name="T9" fmla="*/ 2180 h 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08"/>
                    <a:gd name="T16" fmla="*/ 0 h 303"/>
                    <a:gd name="T17" fmla="*/ 2208 w 2208"/>
                    <a:gd name="T18" fmla="*/ 303 h 30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08" h="303">
                      <a:moveTo>
                        <a:pt x="0" y="298"/>
                      </a:moveTo>
                      <a:lnTo>
                        <a:pt x="1979" y="302"/>
                      </a:lnTo>
                      <a:lnTo>
                        <a:pt x="2207" y="0"/>
                      </a:lnTo>
                      <a:lnTo>
                        <a:pt x="690" y="28"/>
                      </a:lnTo>
                      <a:lnTo>
                        <a:pt x="0" y="298"/>
                      </a:lnTo>
                    </a:path>
                  </a:pathLst>
                </a:custGeom>
                <a:gradFill rotWithShape="1">
                  <a:gsLst>
                    <a:gs pos="0">
                      <a:srgbClr val="558000"/>
                    </a:gs>
                    <a:gs pos="50000">
                      <a:srgbClr val="385500"/>
                    </a:gs>
                    <a:gs pos="100000">
                      <a:srgbClr val="558000"/>
                    </a:gs>
                  </a:gsLst>
                  <a:lin ang="2700000" scaled="1"/>
                </a:gra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0" name="Freeform 21"/>
                <p:cNvSpPr>
                  <a:spLocks/>
                </p:cNvSpPr>
                <p:nvPr/>
              </p:nvSpPr>
              <p:spPr bwMode="gray">
                <a:xfrm>
                  <a:off x="305" y="2746"/>
                  <a:ext cx="2597" cy="617"/>
                </a:xfrm>
                <a:custGeom>
                  <a:avLst/>
                  <a:gdLst>
                    <a:gd name="T0" fmla="*/ 0 w 2557"/>
                    <a:gd name="T1" fmla="*/ 4191 h 538"/>
                    <a:gd name="T2" fmla="*/ 3227 w 2557"/>
                    <a:gd name="T3" fmla="*/ 4185 h 538"/>
                    <a:gd name="T4" fmla="*/ 2854 w 2557"/>
                    <a:gd name="T5" fmla="*/ 1 h 538"/>
                    <a:gd name="T6" fmla="*/ 365 w 2557"/>
                    <a:gd name="T7" fmla="*/ 0 h 538"/>
                    <a:gd name="T8" fmla="*/ 0 w 2557"/>
                    <a:gd name="T9" fmla="*/ 4191 h 5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57"/>
                    <a:gd name="T16" fmla="*/ 0 h 538"/>
                    <a:gd name="T17" fmla="*/ 2557 w 2557"/>
                    <a:gd name="T18" fmla="*/ 538 h 5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57" h="538">
                      <a:moveTo>
                        <a:pt x="0" y="537"/>
                      </a:moveTo>
                      <a:lnTo>
                        <a:pt x="2556" y="536"/>
                      </a:lnTo>
                      <a:lnTo>
                        <a:pt x="2262" y="1"/>
                      </a:lnTo>
                      <a:lnTo>
                        <a:pt x="288" y="0"/>
                      </a:lnTo>
                      <a:lnTo>
                        <a:pt x="0" y="537"/>
                      </a:lnTo>
                    </a:path>
                  </a:pathLst>
                </a:custGeom>
                <a:gradFill rotWithShape="1">
                  <a:gsLst>
                    <a:gs pos="0">
                      <a:srgbClr val="669900"/>
                    </a:gs>
                    <a:gs pos="100000">
                      <a:srgbClr val="2F4700"/>
                    </a:gs>
                  </a:gsLst>
                  <a:lin ang="2700000" scaled="1"/>
                </a:gra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1" name="Freeform 22"/>
                <p:cNvSpPr>
                  <a:spLocks/>
                </p:cNvSpPr>
                <p:nvPr/>
              </p:nvSpPr>
              <p:spPr bwMode="gray">
                <a:xfrm>
                  <a:off x="2596" y="2409"/>
                  <a:ext cx="621" cy="957"/>
                </a:xfrm>
                <a:custGeom>
                  <a:avLst/>
                  <a:gdLst>
                    <a:gd name="T0" fmla="*/ 376 w 612"/>
                    <a:gd name="T1" fmla="*/ 6338 h 836"/>
                    <a:gd name="T2" fmla="*/ 761 w 612"/>
                    <a:gd name="T3" fmla="*/ 3611 h 836"/>
                    <a:gd name="T4" fmla="*/ 281 w 612"/>
                    <a:gd name="T5" fmla="*/ 0 h 836"/>
                    <a:gd name="T6" fmla="*/ 0 w 612"/>
                    <a:gd name="T7" fmla="*/ 2297 h 836"/>
                    <a:gd name="T8" fmla="*/ 376 w 612"/>
                    <a:gd name="T9" fmla="*/ 6338 h 8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12"/>
                    <a:gd name="T16" fmla="*/ 0 h 836"/>
                    <a:gd name="T17" fmla="*/ 612 w 612"/>
                    <a:gd name="T18" fmla="*/ 836 h 8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12" h="836">
                      <a:moveTo>
                        <a:pt x="302" y="835"/>
                      </a:moveTo>
                      <a:lnTo>
                        <a:pt x="611" y="476"/>
                      </a:lnTo>
                      <a:lnTo>
                        <a:pt x="226" y="0"/>
                      </a:lnTo>
                      <a:lnTo>
                        <a:pt x="0" y="302"/>
                      </a:lnTo>
                      <a:lnTo>
                        <a:pt x="302" y="835"/>
                      </a:lnTo>
                    </a:path>
                  </a:pathLst>
                </a:custGeom>
                <a:solidFill>
                  <a:srgbClr val="99CC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8" name="Group 23"/>
              <p:cNvGrpSpPr>
                <a:grpSpLocks/>
              </p:cNvGrpSpPr>
              <p:nvPr/>
            </p:nvGrpSpPr>
            <p:grpSpPr bwMode="auto">
              <a:xfrm>
                <a:off x="635" y="1825"/>
                <a:ext cx="2150" cy="838"/>
                <a:chOff x="635" y="1825"/>
                <a:chExt cx="2150" cy="838"/>
              </a:xfrm>
            </p:grpSpPr>
            <p:sp>
              <p:nvSpPr>
                <p:cNvPr id="26" name="Freeform 24"/>
                <p:cNvSpPr>
                  <a:spLocks/>
                </p:cNvSpPr>
                <p:nvPr/>
              </p:nvSpPr>
              <p:spPr bwMode="gray">
                <a:xfrm>
                  <a:off x="2261" y="1825"/>
                  <a:ext cx="524" cy="838"/>
                </a:xfrm>
                <a:custGeom>
                  <a:avLst/>
                  <a:gdLst>
                    <a:gd name="T0" fmla="*/ 0 w 516"/>
                    <a:gd name="T1" fmla="*/ 1526 h 732"/>
                    <a:gd name="T2" fmla="*/ 371 w 516"/>
                    <a:gd name="T3" fmla="*/ 5559 h 732"/>
                    <a:gd name="T4" fmla="*/ 648 w 516"/>
                    <a:gd name="T5" fmla="*/ 3374 h 732"/>
                    <a:gd name="T6" fmla="*/ 198 w 516"/>
                    <a:gd name="T7" fmla="*/ 0 h 732"/>
                    <a:gd name="T8" fmla="*/ 0 w 516"/>
                    <a:gd name="T9" fmla="*/ 1526 h 7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16"/>
                    <a:gd name="T16" fmla="*/ 0 h 732"/>
                    <a:gd name="T17" fmla="*/ 516 w 516"/>
                    <a:gd name="T18" fmla="*/ 732 h 7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16" h="732">
                      <a:moveTo>
                        <a:pt x="0" y="201"/>
                      </a:moveTo>
                      <a:lnTo>
                        <a:pt x="294" y="731"/>
                      </a:lnTo>
                      <a:lnTo>
                        <a:pt x="515" y="444"/>
                      </a:lnTo>
                      <a:lnTo>
                        <a:pt x="156" y="0"/>
                      </a:lnTo>
                      <a:lnTo>
                        <a:pt x="0" y="201"/>
                      </a:lnTo>
                    </a:path>
                  </a:pathLst>
                </a:custGeom>
                <a:solidFill>
                  <a:srgbClr val="FEF8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7" name="Freeform 25"/>
                <p:cNvSpPr>
                  <a:spLocks/>
                </p:cNvSpPr>
                <p:nvPr/>
              </p:nvSpPr>
              <p:spPr bwMode="gray">
                <a:xfrm>
                  <a:off x="915" y="1825"/>
                  <a:ext cx="1504" cy="226"/>
                </a:xfrm>
                <a:custGeom>
                  <a:avLst/>
                  <a:gdLst>
                    <a:gd name="T0" fmla="*/ 0 w 1481"/>
                    <a:gd name="T1" fmla="*/ 1541 h 197"/>
                    <a:gd name="T2" fmla="*/ 1675 w 1481"/>
                    <a:gd name="T3" fmla="*/ 1541 h 197"/>
                    <a:gd name="T4" fmla="*/ 1865 w 1481"/>
                    <a:gd name="T5" fmla="*/ 0 h 197"/>
                    <a:gd name="T6" fmla="*/ 463 w 1481"/>
                    <a:gd name="T7" fmla="*/ 3 h 197"/>
                    <a:gd name="T8" fmla="*/ 0 w 1481"/>
                    <a:gd name="T9" fmla="*/ 1541 h 19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81"/>
                    <a:gd name="T16" fmla="*/ 0 h 197"/>
                    <a:gd name="T17" fmla="*/ 1481 w 1481"/>
                    <a:gd name="T18" fmla="*/ 197 h 19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81" h="197">
                      <a:moveTo>
                        <a:pt x="0" y="196"/>
                      </a:moveTo>
                      <a:lnTo>
                        <a:pt x="1329" y="196"/>
                      </a:lnTo>
                      <a:lnTo>
                        <a:pt x="1480" y="0"/>
                      </a:lnTo>
                      <a:lnTo>
                        <a:pt x="367" y="3"/>
                      </a:lnTo>
                      <a:lnTo>
                        <a:pt x="0" y="196"/>
                      </a:lnTo>
                    </a:path>
                  </a:pathLst>
                </a:custGeom>
                <a:gradFill rotWithShape="1">
                  <a:gsLst>
                    <a:gs pos="0">
                      <a:srgbClr val="9E9A00"/>
                    </a:gs>
                    <a:gs pos="50000">
                      <a:srgbClr val="696600"/>
                    </a:gs>
                    <a:gs pos="100000">
                      <a:srgbClr val="9E9A00"/>
                    </a:gs>
                  </a:gsLst>
                  <a:lin ang="2700000" scaled="1"/>
                </a:gra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8" name="Freeform 26"/>
                <p:cNvSpPr>
                  <a:spLocks/>
                </p:cNvSpPr>
                <p:nvPr/>
              </p:nvSpPr>
              <p:spPr bwMode="gray">
                <a:xfrm>
                  <a:off x="635" y="2051"/>
                  <a:ext cx="1935" cy="607"/>
                </a:xfrm>
                <a:custGeom>
                  <a:avLst/>
                  <a:gdLst>
                    <a:gd name="T0" fmla="*/ 0 w 1906"/>
                    <a:gd name="T1" fmla="*/ 4042 h 530"/>
                    <a:gd name="T2" fmla="*/ 2389 w 1906"/>
                    <a:gd name="T3" fmla="*/ 4042 h 530"/>
                    <a:gd name="T4" fmla="*/ 2014 w 1906"/>
                    <a:gd name="T5" fmla="*/ 0 h 530"/>
                    <a:gd name="T6" fmla="*/ 353 w 1906"/>
                    <a:gd name="T7" fmla="*/ 0 h 530"/>
                    <a:gd name="T8" fmla="*/ 0 w 1906"/>
                    <a:gd name="T9" fmla="*/ 4042 h 5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06"/>
                    <a:gd name="T16" fmla="*/ 0 h 530"/>
                    <a:gd name="T17" fmla="*/ 1906 w 1906"/>
                    <a:gd name="T18" fmla="*/ 530 h 5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06" h="530">
                      <a:moveTo>
                        <a:pt x="0" y="529"/>
                      </a:moveTo>
                      <a:lnTo>
                        <a:pt x="1905" y="529"/>
                      </a:lnTo>
                      <a:lnTo>
                        <a:pt x="1606" y="0"/>
                      </a:lnTo>
                      <a:lnTo>
                        <a:pt x="282" y="0"/>
                      </a:lnTo>
                      <a:lnTo>
                        <a:pt x="0" y="529"/>
                      </a:lnTo>
                    </a:path>
                  </a:pathLst>
                </a:custGeom>
                <a:gradFill rotWithShape="1">
                  <a:gsLst>
                    <a:gs pos="0">
                      <a:srgbClr val="CCCC00"/>
                    </a:gs>
                    <a:gs pos="100000">
                      <a:srgbClr val="5E5E00"/>
                    </a:gs>
                  </a:gsLst>
                  <a:lin ang="2700000" scaled="1"/>
                </a:gra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9" name="Group 27"/>
              <p:cNvGrpSpPr>
                <a:grpSpLocks/>
              </p:cNvGrpSpPr>
              <p:nvPr/>
            </p:nvGrpSpPr>
            <p:grpSpPr bwMode="auto">
              <a:xfrm>
                <a:off x="955" y="1234"/>
                <a:ext cx="1404" cy="737"/>
                <a:chOff x="955" y="1234"/>
                <a:chExt cx="1404" cy="737"/>
              </a:xfrm>
            </p:grpSpPr>
            <p:sp>
              <p:nvSpPr>
                <p:cNvPr id="23" name="Freeform 28"/>
                <p:cNvSpPr>
                  <a:spLocks/>
                </p:cNvSpPr>
                <p:nvPr/>
              </p:nvSpPr>
              <p:spPr bwMode="gray">
                <a:xfrm>
                  <a:off x="1250" y="1239"/>
                  <a:ext cx="742" cy="118"/>
                </a:xfrm>
                <a:custGeom>
                  <a:avLst/>
                  <a:gdLst>
                    <a:gd name="T0" fmla="*/ 0 w 734"/>
                    <a:gd name="T1" fmla="*/ 661 h 104"/>
                    <a:gd name="T2" fmla="*/ 766 w 734"/>
                    <a:gd name="T3" fmla="*/ 686 h 104"/>
                    <a:gd name="T4" fmla="*/ 862 w 734"/>
                    <a:gd name="T5" fmla="*/ 0 h 104"/>
                    <a:gd name="T6" fmla="*/ 210 w 734"/>
                    <a:gd name="T7" fmla="*/ 0 h 104"/>
                    <a:gd name="T8" fmla="*/ 0 w 734"/>
                    <a:gd name="T9" fmla="*/ 661 h 10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34"/>
                    <a:gd name="T16" fmla="*/ 0 h 104"/>
                    <a:gd name="T17" fmla="*/ 734 w 734"/>
                    <a:gd name="T18" fmla="*/ 104 h 10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34" h="104">
                      <a:moveTo>
                        <a:pt x="0" y="100"/>
                      </a:moveTo>
                      <a:lnTo>
                        <a:pt x="652" y="103"/>
                      </a:lnTo>
                      <a:lnTo>
                        <a:pt x="733" y="0"/>
                      </a:lnTo>
                      <a:lnTo>
                        <a:pt x="180" y="0"/>
                      </a:lnTo>
                      <a:lnTo>
                        <a:pt x="0" y="100"/>
                      </a:lnTo>
                    </a:path>
                  </a:pathLst>
                </a:custGeom>
                <a:gradFill rotWithShape="1">
                  <a:gsLst>
                    <a:gs pos="0">
                      <a:srgbClr val="FF6535"/>
                    </a:gs>
                    <a:gs pos="50000">
                      <a:srgbClr val="A94323"/>
                    </a:gs>
                    <a:gs pos="100000">
                      <a:srgbClr val="FF6535"/>
                    </a:gs>
                  </a:gsLst>
                  <a:lin ang="2700000" scaled="1"/>
                </a:gra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4" name="Freeform 29"/>
                <p:cNvSpPr>
                  <a:spLocks/>
                </p:cNvSpPr>
                <p:nvPr/>
              </p:nvSpPr>
              <p:spPr bwMode="gray">
                <a:xfrm>
                  <a:off x="955" y="1354"/>
                  <a:ext cx="1258" cy="617"/>
                </a:xfrm>
                <a:custGeom>
                  <a:avLst/>
                  <a:gdLst>
                    <a:gd name="T0" fmla="*/ 0 w 1239"/>
                    <a:gd name="T1" fmla="*/ 4191 h 538"/>
                    <a:gd name="T2" fmla="*/ 1554 w 1239"/>
                    <a:gd name="T3" fmla="*/ 4191 h 538"/>
                    <a:gd name="T4" fmla="*/ 1193 w 1239"/>
                    <a:gd name="T5" fmla="*/ 0 h 538"/>
                    <a:gd name="T6" fmla="*/ 361 w 1239"/>
                    <a:gd name="T7" fmla="*/ 0 h 538"/>
                    <a:gd name="T8" fmla="*/ 0 w 1239"/>
                    <a:gd name="T9" fmla="*/ 4191 h 5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39"/>
                    <a:gd name="T16" fmla="*/ 0 h 538"/>
                    <a:gd name="T17" fmla="*/ 1239 w 1239"/>
                    <a:gd name="T18" fmla="*/ 538 h 5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39" h="538">
                      <a:moveTo>
                        <a:pt x="0" y="537"/>
                      </a:moveTo>
                      <a:lnTo>
                        <a:pt x="1238" y="537"/>
                      </a:lnTo>
                      <a:lnTo>
                        <a:pt x="950" y="0"/>
                      </a:lnTo>
                      <a:lnTo>
                        <a:pt x="288" y="0"/>
                      </a:lnTo>
                      <a:lnTo>
                        <a:pt x="0" y="537"/>
                      </a:lnTo>
                    </a:path>
                  </a:pathLst>
                </a:custGeom>
                <a:gradFill rotWithShape="1">
                  <a:gsLst>
                    <a:gs pos="0">
                      <a:srgbClr val="FF9933"/>
                    </a:gs>
                    <a:gs pos="100000">
                      <a:srgbClr val="764718"/>
                    </a:gs>
                  </a:gsLst>
                  <a:lin ang="2700000" scaled="1"/>
                </a:gra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5" name="Freeform 30"/>
                <p:cNvSpPr>
                  <a:spLocks/>
                </p:cNvSpPr>
                <p:nvPr/>
              </p:nvSpPr>
              <p:spPr bwMode="gray">
                <a:xfrm>
                  <a:off x="1914" y="1234"/>
                  <a:ext cx="445" cy="732"/>
                </a:xfrm>
                <a:custGeom>
                  <a:avLst/>
                  <a:gdLst>
                    <a:gd name="T0" fmla="*/ 353 w 439"/>
                    <a:gd name="T1" fmla="*/ 5012 h 638"/>
                    <a:gd name="T2" fmla="*/ 536 w 439"/>
                    <a:gd name="T3" fmla="*/ 3467 h 638"/>
                    <a:gd name="T4" fmla="*/ 94 w 439"/>
                    <a:gd name="T5" fmla="*/ 0 h 638"/>
                    <a:gd name="T6" fmla="*/ 0 w 439"/>
                    <a:gd name="T7" fmla="*/ 750 h 638"/>
                    <a:gd name="T8" fmla="*/ 353 w 439"/>
                    <a:gd name="T9" fmla="*/ 5012 h 6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9"/>
                    <a:gd name="T16" fmla="*/ 0 h 638"/>
                    <a:gd name="T17" fmla="*/ 439 w 439"/>
                    <a:gd name="T18" fmla="*/ 638 h 6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9" h="638">
                      <a:moveTo>
                        <a:pt x="289" y="637"/>
                      </a:moveTo>
                      <a:lnTo>
                        <a:pt x="438" y="441"/>
                      </a:lnTo>
                      <a:lnTo>
                        <a:pt x="79" y="0"/>
                      </a:lnTo>
                      <a:lnTo>
                        <a:pt x="0" y="96"/>
                      </a:lnTo>
                      <a:lnTo>
                        <a:pt x="289" y="637"/>
                      </a:lnTo>
                    </a:path>
                  </a:pathLst>
                </a:custGeom>
                <a:solidFill>
                  <a:srgbClr val="FFBA75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20" name="Group 31"/>
              <p:cNvGrpSpPr>
                <a:grpSpLocks/>
              </p:cNvGrpSpPr>
              <p:nvPr/>
            </p:nvGrpSpPr>
            <p:grpSpPr bwMode="auto">
              <a:xfrm>
                <a:off x="1284" y="653"/>
                <a:ext cx="653" cy="616"/>
                <a:chOff x="1284" y="653"/>
                <a:chExt cx="653" cy="616"/>
              </a:xfrm>
            </p:grpSpPr>
            <p:sp>
              <p:nvSpPr>
                <p:cNvPr id="21" name="Freeform 32"/>
                <p:cNvSpPr>
                  <a:spLocks/>
                </p:cNvSpPr>
                <p:nvPr/>
              </p:nvSpPr>
              <p:spPr bwMode="gray">
                <a:xfrm>
                  <a:off x="1284" y="653"/>
                  <a:ext cx="598" cy="616"/>
                </a:xfrm>
                <a:custGeom>
                  <a:avLst/>
                  <a:gdLst>
                    <a:gd name="T0" fmla="*/ 0 w 587"/>
                    <a:gd name="T1" fmla="*/ 4177 h 537"/>
                    <a:gd name="T2" fmla="*/ 773 w 587"/>
                    <a:gd name="T3" fmla="*/ 4203 h 537"/>
                    <a:gd name="T4" fmla="*/ 373 w 587"/>
                    <a:gd name="T5" fmla="*/ 0 h 537"/>
                    <a:gd name="T6" fmla="*/ 0 w 587"/>
                    <a:gd name="T7" fmla="*/ 4177 h 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87"/>
                    <a:gd name="T13" fmla="*/ 0 h 537"/>
                    <a:gd name="T14" fmla="*/ 587 w 587"/>
                    <a:gd name="T15" fmla="*/ 537 h 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87" h="537">
                      <a:moveTo>
                        <a:pt x="0" y="533"/>
                      </a:moveTo>
                      <a:lnTo>
                        <a:pt x="586" y="536"/>
                      </a:lnTo>
                      <a:lnTo>
                        <a:pt x="283" y="0"/>
                      </a:lnTo>
                      <a:lnTo>
                        <a:pt x="0" y="533"/>
                      </a:lnTo>
                    </a:path>
                  </a:pathLst>
                </a:custGeom>
                <a:gradFill rotWithShape="1">
                  <a:gsLst>
                    <a:gs pos="0">
                      <a:srgbClr val="CC3300"/>
                    </a:gs>
                    <a:gs pos="100000">
                      <a:srgbClr val="5E1800"/>
                    </a:gs>
                  </a:gsLst>
                  <a:lin ang="2700000" scaled="1"/>
                </a:gra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2" name="Freeform 33"/>
                <p:cNvSpPr>
                  <a:spLocks/>
                </p:cNvSpPr>
                <p:nvPr/>
              </p:nvSpPr>
              <p:spPr bwMode="gray">
                <a:xfrm>
                  <a:off x="1568" y="653"/>
                  <a:ext cx="369" cy="613"/>
                </a:xfrm>
                <a:custGeom>
                  <a:avLst/>
                  <a:gdLst>
                    <a:gd name="T0" fmla="*/ 363 w 364"/>
                    <a:gd name="T1" fmla="*/ 4113 h 535"/>
                    <a:gd name="T2" fmla="*/ 445 w 364"/>
                    <a:gd name="T3" fmla="*/ 3428 h 535"/>
                    <a:gd name="T4" fmla="*/ 0 w 364"/>
                    <a:gd name="T5" fmla="*/ 0 h 535"/>
                    <a:gd name="T6" fmla="*/ 363 w 364"/>
                    <a:gd name="T7" fmla="*/ 4113 h 53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64"/>
                    <a:gd name="T13" fmla="*/ 0 h 535"/>
                    <a:gd name="T14" fmla="*/ 364 w 364"/>
                    <a:gd name="T15" fmla="*/ 535 h 53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64" h="535">
                      <a:moveTo>
                        <a:pt x="296" y="534"/>
                      </a:moveTo>
                      <a:lnTo>
                        <a:pt x="363" y="445"/>
                      </a:lnTo>
                      <a:lnTo>
                        <a:pt x="0" y="0"/>
                      </a:lnTo>
                      <a:lnTo>
                        <a:pt x="296" y="534"/>
                      </a:lnTo>
                    </a:path>
                  </a:pathLst>
                </a:custGeom>
                <a:solidFill>
                  <a:srgbClr val="FF6535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35" name="Text Box 34"/>
            <p:cNvSpPr txBox="1">
              <a:spLocks noChangeArrowheads="1"/>
            </p:cNvSpPr>
            <p:nvPr/>
          </p:nvSpPr>
          <p:spPr bwMode="auto">
            <a:xfrm>
              <a:off x="1493377" y="3270919"/>
              <a:ext cx="2135770" cy="2184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>
              <a:spAutoFit/>
            </a:bodyPr>
            <a:lstStyle/>
            <a:p>
              <a:pPr algn="ctr" latinLnBrk="1">
                <a:lnSpc>
                  <a:spcPct val="80000"/>
                </a:lnSpc>
                <a:defRPr/>
              </a:pPr>
              <a:r>
                <a:rPr kumimoji="1" lang="ru-RU" altLang="ko-KR" sz="1600" b="1" dirty="0" smtClean="0">
                  <a:solidFill>
                    <a:srgbClr val="FFFFFF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Учреждения культуры</a:t>
              </a:r>
              <a:endParaRPr kumimoji="1" lang="en-US" altLang="ko-KR" sz="1600" b="1" dirty="0">
                <a:solidFill>
                  <a:srgbClr val="FFFFFF"/>
                </a:solidFill>
                <a:latin typeface="Times New Roman" pitchFamily="18" charset="0"/>
                <a:ea typeface="Gulim" pitchFamily="34" charset="-127"/>
                <a:cs typeface="Times New Roman" pitchFamily="18" charset="0"/>
              </a:endParaRPr>
            </a:p>
          </p:txBody>
        </p:sp>
        <p:sp>
          <p:nvSpPr>
            <p:cNvPr id="36" name="Text Box 35"/>
            <p:cNvSpPr txBox="1">
              <a:spLocks noChangeArrowheads="1"/>
            </p:cNvSpPr>
            <p:nvPr/>
          </p:nvSpPr>
          <p:spPr bwMode="auto">
            <a:xfrm>
              <a:off x="1914225" y="2212305"/>
              <a:ext cx="1205126" cy="36724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>
              <a:spAutoFit/>
            </a:bodyPr>
            <a:lstStyle/>
            <a:p>
              <a:pPr algn="ctr" latinLnBrk="1">
                <a:lnSpc>
                  <a:spcPct val="80000"/>
                </a:lnSpc>
                <a:defRPr/>
              </a:pPr>
              <a:r>
                <a:rPr kumimoji="1" lang="ru-RU" altLang="ko-KR" sz="1600" b="1" dirty="0" smtClean="0">
                  <a:solidFill>
                    <a:srgbClr val="FFFFFF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Прочие </a:t>
              </a:r>
            </a:p>
            <a:p>
              <a:pPr algn="ctr" latinLnBrk="1">
                <a:lnSpc>
                  <a:spcPct val="80000"/>
                </a:lnSpc>
                <a:defRPr/>
              </a:pPr>
              <a:r>
                <a:rPr kumimoji="1" lang="ru-RU" altLang="ko-KR" sz="1600" b="1" dirty="0" smtClean="0">
                  <a:solidFill>
                    <a:srgbClr val="FFFFFF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учреждения</a:t>
              </a:r>
              <a:endParaRPr kumimoji="1" lang="en-US" altLang="ko-KR" sz="1600" b="1" dirty="0">
                <a:solidFill>
                  <a:srgbClr val="FFFFFF"/>
                </a:solidFill>
                <a:latin typeface="Times New Roman" pitchFamily="18" charset="0"/>
                <a:ea typeface="Gulim" pitchFamily="34" charset="-127"/>
                <a:cs typeface="Times New Roman" pitchFamily="18" charset="0"/>
              </a:endParaRPr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1258495" y="4030968"/>
              <a:ext cx="2590800" cy="28733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latinLnBrk="1">
                <a:defRPr/>
              </a:pPr>
              <a:r>
                <a:rPr kumimoji="1" lang="ru-RU" altLang="ko-KR" sz="1600" b="1" dirty="0" smtClean="0">
                  <a:solidFill>
                    <a:srgbClr val="FFFFFF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Учреждения образования</a:t>
              </a:r>
              <a:endParaRPr kumimoji="1" lang="en-US" altLang="ko-KR" sz="1600" b="1" dirty="0">
                <a:solidFill>
                  <a:srgbClr val="FFFFFF"/>
                </a:solidFill>
                <a:latin typeface="Times New Roman" pitchFamily="18" charset="0"/>
                <a:ea typeface="Gulim" pitchFamily="34" charset="-127"/>
                <a:cs typeface="Times New Roman" pitchFamily="18" charset="0"/>
              </a:endParaRP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4116118" y="3549137"/>
              <a:ext cx="5290204" cy="8367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 algn="just"/>
              <a:r>
                <a:rPr lang="ru-RU" sz="11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Муниципальных  бюджетных  дошкольных общеобразовательных  учреждений - 9</a:t>
              </a:r>
              <a:r>
                <a:rPr lang="ru-RU" sz="11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;</a:t>
              </a:r>
            </a:p>
            <a:p>
              <a:pPr lvl="0" algn="just"/>
              <a:r>
                <a:rPr lang="ru-RU" sz="11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Муниципальных бюджетных общеобразовательных учреждений - 13</a:t>
              </a:r>
              <a:r>
                <a:rPr lang="ru-RU" sz="11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, в</a:t>
              </a:r>
            </a:p>
            <a:p>
              <a:pPr lvl="0" algn="just"/>
              <a:r>
                <a:rPr lang="ru-RU" sz="11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том числе :  2 начальные школы - детский сад, 5 школ с пришкольным интернатом; </a:t>
              </a:r>
            </a:p>
            <a:p>
              <a:pPr lvl="0" algn="just"/>
              <a:r>
                <a:rPr lang="ru-RU" sz="11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Учреждения дополнительного образования - 3</a:t>
              </a:r>
              <a:r>
                <a:rPr lang="ru-RU" sz="11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: МБУДО «Усть-Цилемская детская музыкальная школа», МБУДО «Районный центр детского творчества «Гудвин», МБУДО «Центр физкультуры , спорта и туризма» Усть-Цилемского района».</a:t>
              </a:r>
              <a:endParaRPr lang="ru-RU" sz="1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633003" y="997566"/>
            <a:ext cx="6825549" cy="533257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бюджета муниципального района «Усть-Цилемский» финансируется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31 учреждение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 том числе 30 бюджетных  и 1 казенное учреждение.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7351" y="191276"/>
            <a:ext cx="8354773" cy="471702"/>
          </a:xfrm>
          <a:prstGeom prst="rect">
            <a:avLst/>
          </a:prstGeom>
        </p:spPr>
        <p:txBody>
          <a:bodyPr wrap="square" lIns="101381" tIns="50690" rIns="101381" bIns="5069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Дефицит и источники финансирования дефицита бюджет</a:t>
            </a:r>
            <a:endParaRPr lang="ru-RU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438202"/>
              </p:ext>
            </p:extLst>
          </p:nvPr>
        </p:nvGraphicFramePr>
        <p:xfrm>
          <a:off x="664985" y="3587579"/>
          <a:ext cx="8734536" cy="185043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{00A15C55-8517-42AA-B614-E9B94910E393}</a:tableStyleId>
              </a:tblPr>
              <a:tblGrid>
                <a:gridCol w="5602465"/>
                <a:gridCol w="1257300"/>
                <a:gridCol w="913170"/>
                <a:gridCol w="961601"/>
              </a:tblGrid>
              <a:tr h="518027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Источники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40809" marB="408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40809" marB="408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40809" marB="408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40809" marB="40809"/>
                </a:tc>
              </a:tr>
              <a:tr h="301057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Источники внутреннего финансирования дефицитов бюджетов: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40809" marB="40809"/>
                </a:tc>
                <a:tc>
                  <a:txBody>
                    <a:bodyPr/>
                    <a:lstStyle/>
                    <a:p>
                      <a:pPr algn="ctr" defTabSz="864000" fontAlgn="ctr"/>
                      <a:r>
                        <a:rPr lang="ru-RU" sz="11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-5 748,0</a:t>
                      </a:r>
                      <a:endParaRPr lang="ru-RU" sz="11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40809" marB="408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-3 855,0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40809" marB="408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-3 855,0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40809" marB="40809" anchor="ctr"/>
                </a:tc>
              </a:tr>
              <a:tr h="343781">
                <a:tc>
                  <a:txBody>
                    <a:bodyPr/>
                    <a:lstStyle/>
                    <a:p>
                      <a:pPr lvl="0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 из других бюджетов бюджетной системы Российской Федерации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(получение кредита)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/>
                </a:tc>
                <a:tc>
                  <a:txBody>
                    <a:bodyPr/>
                    <a:lstStyle/>
                    <a:p>
                      <a:pPr algn="ctr" defTabSz="864000" fontAlgn="ctr"/>
                      <a:r>
                        <a:rPr lang="ru-RU" sz="11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/>
                </a:tc>
                <a:tc>
                  <a:txBody>
                    <a:bodyPr/>
                    <a:lstStyle/>
                    <a:p>
                      <a:pPr algn="ctr" defTabSz="864000" fontAlgn="ctr"/>
                      <a:r>
                        <a:rPr lang="ru-RU" sz="11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/>
                </a:tc>
                <a:tc>
                  <a:txBody>
                    <a:bodyPr/>
                    <a:lstStyle/>
                    <a:p>
                      <a:pPr algn="ctr" defTabSz="864000" fontAlgn="ctr"/>
                      <a:r>
                        <a:rPr lang="ru-RU" sz="11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/>
                </a:tc>
              </a:tr>
              <a:tr h="343781">
                <a:tc>
                  <a:txBody>
                    <a:bodyPr/>
                    <a:lstStyle/>
                    <a:p>
                      <a:pPr lvl="0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 из других бюджетов бюджетной системы Российской Федерации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(погашение кредита)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/>
                </a:tc>
                <a:tc>
                  <a:txBody>
                    <a:bodyPr/>
                    <a:lstStyle/>
                    <a:p>
                      <a:pPr algn="ctr" defTabSz="864000" fontAlgn="ctr"/>
                      <a:r>
                        <a:rPr lang="ru-RU" sz="11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-5 748,0</a:t>
                      </a:r>
                      <a:endParaRPr lang="ru-RU" sz="11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/>
                </a:tc>
                <a:tc>
                  <a:txBody>
                    <a:bodyPr/>
                    <a:lstStyle/>
                    <a:p>
                      <a:pPr algn="ctr" defTabSz="864000" fontAlgn="ctr"/>
                      <a:r>
                        <a:rPr lang="ru-RU" sz="11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-3 885,0</a:t>
                      </a:r>
                      <a:endParaRPr lang="ru-RU" sz="11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/>
                </a:tc>
                <a:tc>
                  <a:txBody>
                    <a:bodyPr/>
                    <a:lstStyle/>
                    <a:p>
                      <a:pPr algn="ctr" defTabSz="864000" fontAlgn="ctr"/>
                      <a:r>
                        <a:rPr lang="ru-RU" sz="11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-3 885,0</a:t>
                      </a:r>
                      <a:endParaRPr lang="ru-RU" sz="11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/>
                </a:tc>
              </a:tr>
              <a:tr h="343781">
                <a:tc>
                  <a:txBody>
                    <a:bodyPr/>
                    <a:lstStyle/>
                    <a:p>
                      <a:pPr lvl="0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 предоставленные внутри страны в валюте Российской Федерации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(возврат кредита)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/>
                </a:tc>
                <a:tc>
                  <a:txBody>
                    <a:bodyPr/>
                    <a:lstStyle/>
                    <a:p>
                      <a:pPr algn="ctr" defTabSz="864000" fontAlgn="ctr"/>
                      <a:r>
                        <a:rPr lang="ru-RU" sz="11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/>
                </a:tc>
                <a:tc>
                  <a:txBody>
                    <a:bodyPr/>
                    <a:lstStyle/>
                    <a:p>
                      <a:pPr algn="ctr" defTabSz="864000" fontAlgn="ctr"/>
                      <a:r>
                        <a:rPr lang="ru-RU" sz="11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/>
                </a:tc>
                <a:tc>
                  <a:txBody>
                    <a:bodyPr/>
                    <a:lstStyle/>
                    <a:p>
                      <a:pPr algn="ctr" defTabSz="864000" fontAlgn="ctr"/>
                      <a:r>
                        <a:rPr lang="ru-RU" sz="11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127" marR="10127" marT="8502" marB="0"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184279" y="3251996"/>
            <a:ext cx="1215240" cy="318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381" tIns="50690" rIns="101381" bIns="50690"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531633" y="1020221"/>
          <a:ext cx="8810488" cy="2104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8" name="Вертикальный свиток 7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9" name="Рисунок 8" descr="герб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sp>
        <p:nvSpPr>
          <p:cNvPr id="7" name="Прямоугольник 6"/>
          <p:cNvSpPr/>
          <p:nvPr/>
        </p:nvSpPr>
        <p:spPr>
          <a:xfrm>
            <a:off x="916460" y="311715"/>
            <a:ext cx="8543646" cy="1795141"/>
          </a:xfrm>
          <a:prstGeom prst="rect">
            <a:avLst/>
          </a:prstGeom>
        </p:spPr>
        <p:txBody>
          <a:bodyPr wrap="square" lIns="101381" tIns="50690" rIns="101381" bIns="50690"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Заключение  контрольно-счетной палаты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МР «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Усть-Цилемский» на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 решения Совета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МР «Усть-Цилемский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b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 бюджете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муниципального района 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«Усть-Цилемский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Республики Коми на 2023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 и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плановый период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годов»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769625263"/>
              </p:ext>
            </p:extLst>
          </p:nvPr>
        </p:nvGraphicFramePr>
        <p:xfrm>
          <a:off x="435463" y="2000587"/>
          <a:ext cx="9158069" cy="3875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405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sp>
        <p:nvSpPr>
          <p:cNvPr id="7" name="Заголовок 10"/>
          <p:cNvSpPr txBox="1">
            <a:spLocks/>
          </p:cNvSpPr>
          <p:nvPr/>
        </p:nvSpPr>
        <p:spPr>
          <a:xfrm>
            <a:off x="631920" y="1"/>
            <a:ext cx="9089930" cy="1382983"/>
          </a:xfrm>
          <a:prstGeom prst="rect">
            <a:avLst/>
          </a:prstGeom>
        </p:spPr>
        <p:txBody>
          <a:bodyPr vert="horz" lIns="101381" tIns="50690" rIns="101381" bIns="506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/>
              <a:t>Проект решения Совета  МР «Усть-Цилемский» «О бюджете муниципального района «Усть-Цилемский» </a:t>
            </a:r>
            <a:r>
              <a:rPr lang="ru-RU" sz="1800" smtClean="0"/>
              <a:t>Республики </a:t>
            </a:r>
            <a:r>
              <a:rPr lang="ru-RU" sz="1800" dirty="0" err="1"/>
              <a:t>К</a:t>
            </a:r>
            <a:r>
              <a:rPr lang="ru-RU" sz="1800" smtClean="0"/>
              <a:t>оми  </a:t>
            </a:r>
            <a:r>
              <a:rPr lang="ru-RU" sz="1800" dirty="0" smtClean="0"/>
              <a:t>на 2023 год и плановый период 2024-2025 годов» подготовлен</a:t>
            </a:r>
            <a:br>
              <a:rPr lang="ru-RU" sz="1800" dirty="0" smtClean="0"/>
            </a:b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Финансовым управлением администрации муниципального района «Усть-Цилемский»</a:t>
            </a:r>
            <a:endParaRPr lang="ru-RU" sz="18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 descr="http://mak-sprei.ua/wp-content/uploads/2017/02/28_Contact-Us.pn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993" y="1394321"/>
            <a:ext cx="9162205" cy="3061359"/>
          </a:xfrm>
          <a:prstGeom prst="rect">
            <a:avLst/>
          </a:prstGeom>
          <a:noFill/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43336"/>
              </p:ext>
            </p:extLst>
          </p:nvPr>
        </p:nvGraphicFramePr>
        <p:xfrm>
          <a:off x="631921" y="4441299"/>
          <a:ext cx="8951779" cy="1704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0012"/>
                <a:gridCol w="1868300"/>
                <a:gridCol w="2259567"/>
                <a:gridCol w="2673900"/>
              </a:tblGrid>
              <a:tr h="1704450"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Наш адрес: </a:t>
                      </a:r>
                    </a:p>
                    <a:p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С. Усть-Цильма, Новый квартал 11 а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14" marR="72914" marT="54412" marB="54412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Наши телефоны:</a:t>
                      </a:r>
                    </a:p>
                    <a:p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Начальник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Кислякова Анна Викторовна - 91768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14" marR="72914" marT="54412" marB="54412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Наш электронный адрес:</a:t>
                      </a:r>
                      <a:r>
                        <a:rPr lang="ru-RU" sz="19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9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fuustc@mail.ru</a:t>
                      </a:r>
                      <a:endParaRPr lang="ru-RU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14" marR="72914" marT="54412" marB="54412">
                    <a:solidFill>
                      <a:srgbClr val="DF7D7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График</a:t>
                      </a:r>
                      <a:r>
                        <a:rPr lang="ru-RU" sz="19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работы: 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Понедельник – Четверг 8:30 – 17:00</a:t>
                      </a:r>
                    </a:p>
                    <a:p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Пятница 8:30 – 15:30</a:t>
                      </a:r>
                    </a:p>
                    <a:p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Перерыв на обед 13:00 – 14:00</a:t>
                      </a:r>
                    </a:p>
                    <a:p>
                      <a:endParaRPr lang="ru-RU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914" marR="72914" marT="54412" marB="54412">
                    <a:solidFill>
                      <a:srgbClr val="D20C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379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0461" y="1"/>
            <a:ext cx="7953013" cy="359443"/>
          </a:xfrm>
        </p:spPr>
        <p:txBody>
          <a:bodyPr>
            <a:noAutofit/>
          </a:bodyPr>
          <a:lstStyle/>
          <a:p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 и его планирование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graphicFrame>
        <p:nvGraphicFramePr>
          <p:cNvPr id="39" name="Схема 38"/>
          <p:cNvGraphicFramePr/>
          <p:nvPr/>
        </p:nvGraphicFramePr>
        <p:xfrm>
          <a:off x="638650" y="453438"/>
          <a:ext cx="3229843" cy="1519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560359" y="5004213"/>
            <a:ext cx="9053473" cy="1025700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pPr algn="just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Планирование бюджета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муниципального района «Усть-Цилемский»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основано на программно - целевых принципах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являющихся основным инструментом повышения эффективности бюджетных расходов, достижения устойчивого развития, обеспечения стабильности финансов. 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Программный бюджет обеспечивает прямую взаимосвязь между распределением бюджетных ресурсов и результатами их использования, является индикатором по направлениям деятельности и сигнализирует о плохом или хорошем результате.</a:t>
            </a:r>
          </a:p>
        </p:txBody>
      </p:sp>
      <p:graphicFrame>
        <p:nvGraphicFramePr>
          <p:cNvPr id="37" name="Схема 36"/>
          <p:cNvGraphicFramePr/>
          <p:nvPr>
            <p:extLst>
              <p:ext uri="{D42A27DB-BD31-4B8C-83A1-F6EECF244321}">
                <p14:modId xmlns:p14="http://schemas.microsoft.com/office/powerpoint/2010/main" val="1956314658"/>
              </p:ext>
            </p:extLst>
          </p:nvPr>
        </p:nvGraphicFramePr>
        <p:xfrm>
          <a:off x="627869" y="1138417"/>
          <a:ext cx="8895895" cy="4836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40" name="Схема 39"/>
          <p:cNvGraphicFramePr/>
          <p:nvPr/>
        </p:nvGraphicFramePr>
        <p:xfrm>
          <a:off x="4428846" y="460994"/>
          <a:ext cx="5090469" cy="1496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41" name="Стрелка вправо 40"/>
          <p:cNvSpPr/>
          <p:nvPr/>
        </p:nvSpPr>
        <p:spPr>
          <a:xfrm>
            <a:off x="3868486" y="1035351"/>
            <a:ext cx="344316" cy="287177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1381" tIns="50690" rIns="101381" bIns="50690" rtlCol="0" anchor="ctr"/>
          <a:lstStyle/>
          <a:p>
            <a:pPr algn="ctr"/>
            <a:endParaRPr lang="ru-RU"/>
          </a:p>
        </p:txBody>
      </p:sp>
      <p:sp>
        <p:nvSpPr>
          <p:cNvPr id="42" name="Левая фигурная скобка 41"/>
          <p:cNvSpPr/>
          <p:nvPr/>
        </p:nvSpPr>
        <p:spPr>
          <a:xfrm>
            <a:off x="4273568" y="460997"/>
            <a:ext cx="195786" cy="1435884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lIns="101381" tIns="50690" rIns="101381" bIns="50690" rtlCol="0" anchor="ctr"/>
          <a:lstStyle/>
          <a:p>
            <a:pPr algn="ctr"/>
            <a:endParaRPr lang="ru-RU" b="1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951" y="0"/>
            <a:ext cx="8796420" cy="658874"/>
          </a:xfrm>
        </p:spPr>
        <p:txBody>
          <a:bodyPr>
            <a:noAutofit/>
          </a:bodyPr>
          <a:lstStyle/>
          <a:p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Этапы бюджетного процесса </a:t>
            </a:r>
            <a:br>
              <a:rPr lang="ru-RU" sz="31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grpSp>
        <p:nvGrpSpPr>
          <p:cNvPr id="52" name="Группа 51"/>
          <p:cNvGrpSpPr/>
          <p:nvPr/>
        </p:nvGrpSpPr>
        <p:grpSpPr>
          <a:xfrm>
            <a:off x="499597" y="658874"/>
            <a:ext cx="9337027" cy="4900897"/>
            <a:chOff x="438150" y="388517"/>
            <a:chExt cx="8782050" cy="4117974"/>
          </a:xfrm>
        </p:grpSpPr>
        <p:grpSp>
          <p:nvGrpSpPr>
            <p:cNvPr id="7" name="组合 25"/>
            <p:cNvGrpSpPr/>
            <p:nvPr/>
          </p:nvGrpSpPr>
          <p:grpSpPr>
            <a:xfrm>
              <a:off x="1225550" y="388517"/>
              <a:ext cx="7994650" cy="3161134"/>
              <a:chOff x="374650" y="2047875"/>
              <a:chExt cx="8397875" cy="3914775"/>
            </a:xfrm>
          </p:grpSpPr>
          <p:sp>
            <p:nvSpPr>
              <p:cNvPr id="8" name="AutoShape 29"/>
              <p:cNvSpPr>
                <a:spLocks noChangeArrowheads="1"/>
              </p:cNvSpPr>
              <p:nvPr/>
            </p:nvSpPr>
            <p:spPr bwMode="auto">
              <a:xfrm flipH="1" flipV="1">
                <a:off x="581025" y="4991100"/>
                <a:ext cx="5586413" cy="381000"/>
              </a:xfrm>
              <a:prstGeom prst="parallelogram">
                <a:avLst>
                  <a:gd name="adj" fmla="val 206225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" name="AutoShape 30"/>
              <p:cNvSpPr>
                <a:spLocks noChangeArrowheads="1"/>
              </p:cNvSpPr>
              <p:nvPr/>
            </p:nvSpPr>
            <p:spPr bwMode="auto">
              <a:xfrm flipH="1" flipV="1">
                <a:off x="5241925" y="2047875"/>
                <a:ext cx="3530600" cy="381000"/>
              </a:xfrm>
              <a:prstGeom prst="parallelogram">
                <a:avLst>
                  <a:gd name="adj" fmla="val 158949"/>
                </a:avLst>
              </a:prstGeom>
              <a:solidFill>
                <a:srgbClr val="DFDFDF">
                  <a:alpha val="70195"/>
                </a:srgbClr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" name="AutoShape 31"/>
              <p:cNvSpPr>
                <a:spLocks noChangeArrowheads="1"/>
              </p:cNvSpPr>
              <p:nvPr/>
            </p:nvSpPr>
            <p:spPr bwMode="auto">
              <a:xfrm flipH="1" flipV="1">
                <a:off x="3998913" y="3028950"/>
                <a:ext cx="3836987" cy="381000"/>
              </a:xfrm>
              <a:prstGeom prst="parallelogram">
                <a:avLst>
                  <a:gd name="adj" fmla="val 166215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" name="AutoShape 32"/>
              <p:cNvSpPr>
                <a:spLocks noChangeArrowheads="1"/>
              </p:cNvSpPr>
              <p:nvPr/>
            </p:nvSpPr>
            <p:spPr bwMode="auto">
              <a:xfrm flipH="1" flipV="1">
                <a:off x="2828925" y="4010025"/>
                <a:ext cx="4238625" cy="381000"/>
              </a:xfrm>
              <a:prstGeom prst="parallelogram">
                <a:avLst>
                  <a:gd name="adj" fmla="val 178309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2" name="AutoShape 33"/>
              <p:cNvSpPr>
                <a:spLocks noChangeArrowheads="1"/>
              </p:cNvSpPr>
              <p:nvPr/>
            </p:nvSpPr>
            <p:spPr bwMode="auto">
              <a:xfrm flipH="1" flipV="1">
                <a:off x="563563" y="4981575"/>
                <a:ext cx="2914650" cy="381000"/>
              </a:xfrm>
              <a:prstGeom prst="parallelogram">
                <a:avLst>
                  <a:gd name="adj" fmla="val 229996"/>
                </a:avLst>
              </a:prstGeom>
              <a:solidFill>
                <a:srgbClr val="AEAEAE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" name="Rectangle 34"/>
              <p:cNvSpPr>
                <a:spLocks noChangeArrowheads="1"/>
              </p:cNvSpPr>
              <p:nvPr/>
            </p:nvSpPr>
            <p:spPr bwMode="auto">
              <a:xfrm>
                <a:off x="563563" y="5362575"/>
                <a:ext cx="2028825" cy="600075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tx2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tx2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8564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ru-RU" sz="12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ctr" defTabSz="98564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1200" b="1" dirty="0" smtClean="0">
                    <a:latin typeface="Times New Roman" pitchFamily="18" charset="0"/>
                    <a:cs typeface="Times New Roman" pitchFamily="18" charset="0"/>
                  </a:rPr>
                  <a:t>Рассмотрение и утверждение </a:t>
                </a:r>
              </a:p>
              <a:p>
                <a:pPr algn="ctr" defTabSz="98564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1200" b="1" dirty="0" smtClean="0">
                    <a:latin typeface="Times New Roman" pitchFamily="18" charset="0"/>
                    <a:cs typeface="Times New Roman" pitchFamily="18" charset="0"/>
                  </a:rPr>
                  <a:t>проекта бюджета </a:t>
                </a:r>
              </a:p>
              <a:p>
                <a:pPr algn="ctr" defTabSz="98564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ru-RU" sz="1300" b="1" dirty="0">
                  <a:latin typeface="Verdana" pitchFamily="34" charset="0"/>
                </a:endParaRPr>
              </a:p>
            </p:txBody>
          </p:sp>
          <p:sp>
            <p:nvSpPr>
              <p:cNvPr id="14" name="AutoShape 35"/>
              <p:cNvSpPr>
                <a:spLocks noChangeArrowheads="1"/>
              </p:cNvSpPr>
              <p:nvPr/>
            </p:nvSpPr>
            <p:spPr bwMode="auto">
              <a:xfrm flipH="1" flipV="1">
                <a:off x="1449388" y="4000500"/>
                <a:ext cx="2914650" cy="381000"/>
              </a:xfrm>
              <a:prstGeom prst="parallelogram">
                <a:avLst>
                  <a:gd name="adj" fmla="val 229996"/>
                </a:avLst>
              </a:prstGeom>
              <a:solidFill>
                <a:srgbClr val="AEAEAE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5" name="Rectangle 36"/>
              <p:cNvSpPr>
                <a:spLocks noChangeArrowheads="1"/>
              </p:cNvSpPr>
              <p:nvPr/>
            </p:nvSpPr>
            <p:spPr bwMode="auto">
              <a:xfrm>
                <a:off x="1449388" y="4381500"/>
                <a:ext cx="2028825" cy="600075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40000"/>
                      <a:lumOff val="60000"/>
                      <a:shade val="30000"/>
                      <a:satMod val="115000"/>
                    </a:schemeClr>
                  </a:gs>
                  <a:gs pos="50000">
                    <a:schemeClr val="tx2">
                      <a:lumMod val="40000"/>
                      <a:lumOff val="60000"/>
                      <a:shade val="67500"/>
                      <a:satMod val="115000"/>
                    </a:schemeClr>
                  </a:gs>
                  <a:gs pos="100000">
                    <a:schemeClr val="tx2">
                      <a:lumMod val="40000"/>
                      <a:lumOff val="60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8564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1200" b="1" dirty="0" smtClean="0">
                    <a:latin typeface="Times New Roman" pitchFamily="18" charset="0"/>
                    <a:cs typeface="Times New Roman" pitchFamily="18" charset="0"/>
                  </a:rPr>
                  <a:t>Исполнение бюджета</a:t>
                </a:r>
              </a:p>
              <a:p>
                <a:pPr algn="ctr" defTabSz="98564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1200" b="1" dirty="0" smtClean="0">
                    <a:latin typeface="Times New Roman" pitchFamily="18" charset="0"/>
                    <a:cs typeface="Times New Roman" pitchFamily="18" charset="0"/>
                  </a:rPr>
                  <a:t>(01 января-31 декабря)</a:t>
                </a:r>
              </a:p>
            </p:txBody>
          </p:sp>
          <p:sp>
            <p:nvSpPr>
              <p:cNvPr id="16" name="AutoShape 37"/>
              <p:cNvSpPr>
                <a:spLocks noChangeArrowheads="1"/>
              </p:cNvSpPr>
              <p:nvPr/>
            </p:nvSpPr>
            <p:spPr bwMode="auto">
              <a:xfrm flipH="1" flipV="1">
                <a:off x="2335213" y="3019425"/>
                <a:ext cx="2914650" cy="381000"/>
              </a:xfrm>
              <a:prstGeom prst="parallelogram">
                <a:avLst>
                  <a:gd name="adj" fmla="val 229996"/>
                </a:avLst>
              </a:prstGeom>
              <a:solidFill>
                <a:srgbClr val="AEAEAE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" name="Rectangle 38"/>
              <p:cNvSpPr>
                <a:spLocks noChangeArrowheads="1"/>
              </p:cNvSpPr>
              <p:nvPr/>
            </p:nvSpPr>
            <p:spPr bwMode="auto">
              <a:xfrm>
                <a:off x="2335213" y="3400425"/>
                <a:ext cx="2028825" cy="600075"/>
              </a:xfrm>
              <a:prstGeom prst="rect">
                <a:avLst/>
              </a:prstGeom>
              <a:gradFill flip="none" rotWithShape="1">
                <a:gsLst>
                  <a:gs pos="0">
                    <a:srgbClr val="6699FF">
                      <a:shade val="30000"/>
                      <a:satMod val="115000"/>
                    </a:srgbClr>
                  </a:gs>
                  <a:gs pos="50000">
                    <a:srgbClr val="6699FF">
                      <a:shade val="67500"/>
                      <a:satMod val="115000"/>
                    </a:srgbClr>
                  </a:gs>
                  <a:gs pos="100000">
                    <a:srgbClr val="6699FF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8564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1200" b="1" dirty="0" smtClean="0">
                    <a:latin typeface="Times New Roman" pitchFamily="18" charset="0"/>
                    <a:cs typeface="Times New Roman" pitchFamily="18" charset="0"/>
                  </a:rPr>
                  <a:t>Контроль за исполнением</a:t>
                </a:r>
              </a:p>
              <a:p>
                <a:pPr defTabSz="98564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1200" b="1" dirty="0" smtClean="0">
                    <a:latin typeface="Times New Roman" pitchFamily="18" charset="0"/>
                    <a:cs typeface="Times New Roman" pitchFamily="18" charset="0"/>
                  </a:rPr>
                  <a:t>(01 января- 31 декабря)</a:t>
                </a:r>
              </a:p>
            </p:txBody>
          </p:sp>
          <p:sp>
            <p:nvSpPr>
              <p:cNvPr id="18" name="AutoShape 39"/>
              <p:cNvSpPr>
                <a:spLocks noChangeArrowheads="1"/>
              </p:cNvSpPr>
              <p:nvPr/>
            </p:nvSpPr>
            <p:spPr bwMode="auto">
              <a:xfrm flipH="1" flipV="1">
                <a:off x="3213100" y="2047875"/>
                <a:ext cx="2659063" cy="381000"/>
              </a:xfrm>
              <a:prstGeom prst="parallelogram">
                <a:avLst>
                  <a:gd name="adj" fmla="val 168760"/>
                </a:avLst>
              </a:prstGeom>
              <a:solidFill>
                <a:srgbClr val="AEAEAE">
                  <a:alpha val="70195"/>
                </a:srgb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 dirty="0"/>
              </a:p>
            </p:txBody>
          </p:sp>
          <p:sp>
            <p:nvSpPr>
              <p:cNvPr id="19" name="Rectangle 40"/>
              <p:cNvSpPr>
                <a:spLocks noChangeArrowheads="1"/>
              </p:cNvSpPr>
              <p:nvPr/>
            </p:nvSpPr>
            <p:spPr bwMode="auto">
              <a:xfrm>
                <a:off x="3213100" y="2428875"/>
                <a:ext cx="2028825" cy="600075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tx2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tx2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ru-RU" altLang="ko-KR" sz="2200" b="1" i="1" dirty="0" smtClean="0">
                  <a:solidFill>
                    <a:srgbClr val="FFFFFF"/>
                  </a:solidFill>
                  <a:latin typeface="Arial" pitchFamily="34" charset="0"/>
                </a:endParaRPr>
              </a:p>
              <a:p>
                <a:pPr algn="ctr" eaLnBrk="0" hangingPunct="0"/>
                <a:r>
                  <a:rPr lang="ru-RU" sz="1200" b="1" dirty="0" smtClean="0">
                    <a:latin typeface="Times New Roman" pitchFamily="18" charset="0"/>
                    <a:cs typeface="Times New Roman" pitchFamily="18" charset="0"/>
                  </a:rPr>
                  <a:t>Рассмотрение и утверждение </a:t>
                </a:r>
              </a:p>
              <a:p>
                <a:pPr algn="ctr" eaLnBrk="0" hangingPunct="0"/>
                <a:r>
                  <a:rPr lang="ru-RU" sz="1200" b="1" dirty="0" smtClean="0">
                    <a:latin typeface="Times New Roman" pitchFamily="18" charset="0"/>
                    <a:cs typeface="Times New Roman" pitchFamily="18" charset="0"/>
                  </a:rPr>
                  <a:t>годового отчета </a:t>
                </a:r>
              </a:p>
              <a:p>
                <a:pPr algn="ctr" eaLnBrk="0" latinLnBrk="0" hangingPunct="0">
                  <a:buFont typeface="Wingdings" pitchFamily="2" charset="2"/>
                  <a:buNone/>
                </a:pPr>
                <a:endParaRPr lang="en-US" altLang="ko-KR" sz="2700" dirty="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" name="Line 41"/>
              <p:cNvSpPr>
                <a:spLocks noChangeShapeType="1"/>
              </p:cNvSpPr>
              <p:nvPr/>
            </p:nvSpPr>
            <p:spPr bwMode="auto">
              <a:xfrm>
                <a:off x="1095375" y="4981575"/>
                <a:ext cx="6457950" cy="0"/>
              </a:xfrm>
              <a:prstGeom prst="line">
                <a:avLst/>
              </a:prstGeom>
              <a:noFill/>
              <a:ln w="12700">
                <a:solidFill>
                  <a:srgbClr val="B2B2B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" name="Line 42"/>
              <p:cNvSpPr>
                <a:spLocks noChangeShapeType="1"/>
              </p:cNvSpPr>
              <p:nvPr/>
            </p:nvSpPr>
            <p:spPr bwMode="auto">
              <a:xfrm>
                <a:off x="2003425" y="4000500"/>
                <a:ext cx="6042025" cy="0"/>
              </a:xfrm>
              <a:prstGeom prst="line">
                <a:avLst/>
              </a:prstGeom>
              <a:noFill/>
              <a:ln w="12700">
                <a:solidFill>
                  <a:srgbClr val="B2B2B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" name="Line 43"/>
              <p:cNvSpPr>
                <a:spLocks noChangeShapeType="1"/>
              </p:cNvSpPr>
              <p:nvPr/>
            </p:nvSpPr>
            <p:spPr bwMode="auto">
              <a:xfrm>
                <a:off x="2828925" y="3028950"/>
                <a:ext cx="5649913" cy="0"/>
              </a:xfrm>
              <a:prstGeom prst="line">
                <a:avLst/>
              </a:prstGeom>
              <a:noFill/>
              <a:ln w="12700">
                <a:solidFill>
                  <a:srgbClr val="B2B2B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3" name="Line 44"/>
              <p:cNvSpPr>
                <a:spLocks noChangeShapeType="1"/>
              </p:cNvSpPr>
              <p:nvPr/>
            </p:nvSpPr>
            <p:spPr bwMode="auto">
              <a:xfrm>
                <a:off x="374650" y="5962650"/>
                <a:ext cx="6692900" cy="0"/>
              </a:xfrm>
              <a:prstGeom prst="line">
                <a:avLst/>
              </a:prstGeom>
              <a:noFill/>
              <a:ln w="12700">
                <a:solidFill>
                  <a:srgbClr val="B2B2B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36" name="Группа 35"/>
            <p:cNvGrpSpPr/>
            <p:nvPr/>
          </p:nvGrpSpPr>
          <p:grpSpPr>
            <a:xfrm>
              <a:off x="438150" y="3525416"/>
              <a:ext cx="6318250" cy="981075"/>
              <a:chOff x="-157569" y="4458866"/>
              <a:chExt cx="6692900" cy="981075"/>
            </a:xfrm>
          </p:grpSpPr>
          <p:sp>
            <p:nvSpPr>
              <p:cNvPr id="32" name="AutoShape 29"/>
              <p:cNvSpPr>
                <a:spLocks noChangeArrowheads="1"/>
              </p:cNvSpPr>
              <p:nvPr/>
            </p:nvSpPr>
            <p:spPr bwMode="auto">
              <a:xfrm flipH="1" flipV="1">
                <a:off x="-85725" y="4468391"/>
                <a:ext cx="5586413" cy="381000"/>
              </a:xfrm>
              <a:prstGeom prst="parallelogram">
                <a:avLst>
                  <a:gd name="adj" fmla="val 206225"/>
                </a:avLst>
              </a:prstGeom>
              <a:solidFill>
                <a:srgbClr val="DFDFDF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3" name="AutoShape 33"/>
              <p:cNvSpPr>
                <a:spLocks noChangeArrowheads="1"/>
              </p:cNvSpPr>
              <p:nvPr/>
            </p:nvSpPr>
            <p:spPr bwMode="auto">
              <a:xfrm flipH="1" flipV="1">
                <a:off x="-103187" y="4458866"/>
                <a:ext cx="2914650" cy="381000"/>
              </a:xfrm>
              <a:prstGeom prst="parallelogram">
                <a:avLst>
                  <a:gd name="adj" fmla="val 229996"/>
                </a:avLst>
              </a:prstGeom>
              <a:solidFill>
                <a:srgbClr val="AEAEAE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4" name="Rectangle 34"/>
              <p:cNvSpPr>
                <a:spLocks noChangeArrowheads="1"/>
              </p:cNvSpPr>
              <p:nvPr/>
            </p:nvSpPr>
            <p:spPr bwMode="auto">
              <a:xfrm>
                <a:off x="-103187" y="4839866"/>
                <a:ext cx="2028825" cy="6000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defTabSz="98564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1200" b="1" dirty="0" smtClean="0">
                    <a:latin typeface="Times New Roman" pitchFamily="18" charset="0"/>
                    <a:cs typeface="Times New Roman" pitchFamily="18" charset="0"/>
                  </a:rPr>
                  <a:t>Составление </a:t>
                </a:r>
              </a:p>
              <a:p>
                <a:pPr algn="ctr" defTabSz="98564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1200" b="1" dirty="0" smtClean="0">
                    <a:latin typeface="Times New Roman" pitchFamily="18" charset="0"/>
                    <a:cs typeface="Times New Roman" pitchFamily="18" charset="0"/>
                  </a:rPr>
                  <a:t>проекта бюджета</a:t>
                </a:r>
              </a:p>
            </p:txBody>
          </p:sp>
          <p:sp>
            <p:nvSpPr>
              <p:cNvPr id="35" name="Line 44"/>
              <p:cNvSpPr>
                <a:spLocks noChangeShapeType="1"/>
              </p:cNvSpPr>
              <p:nvPr/>
            </p:nvSpPr>
            <p:spPr bwMode="auto">
              <a:xfrm>
                <a:off x="-157569" y="5427241"/>
                <a:ext cx="6692900" cy="0"/>
              </a:xfrm>
              <a:prstGeom prst="line">
                <a:avLst/>
              </a:prstGeom>
              <a:noFill/>
              <a:ln w="12700">
                <a:solidFill>
                  <a:srgbClr val="B2B2B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37" name="AutoShape 51"/>
          <p:cNvSpPr>
            <a:spLocks noChangeArrowheads="1"/>
          </p:cNvSpPr>
          <p:nvPr/>
        </p:nvSpPr>
        <p:spPr bwMode="auto">
          <a:xfrm rot="16094195">
            <a:off x="589360" y="3485888"/>
            <a:ext cx="1098435" cy="1084576"/>
          </a:xfrm>
          <a:custGeom>
            <a:avLst/>
            <a:gdLst>
              <a:gd name="T0" fmla="*/ 40599729 w 21600"/>
              <a:gd name="T1" fmla="*/ 1607095 h 21600"/>
              <a:gd name="T2" fmla="*/ 12922778 w 21600"/>
              <a:gd name="T3" fmla="*/ 13666435 h 21600"/>
              <a:gd name="T4" fmla="*/ 35438980 w 21600"/>
              <a:gd name="T5" fmla="*/ 14047881 h 21600"/>
              <a:gd name="T6" fmla="*/ 68041416 w 21600"/>
              <a:gd name="T7" fmla="*/ 26432064 h 21600"/>
              <a:gd name="T8" fmla="*/ 53012863 w 21600"/>
              <a:gd name="T9" fmla="*/ 39758867 h 21600"/>
              <a:gd name="T10" fmla="*/ 37852720 w 21600"/>
              <a:gd name="T11" fmla="*/ 26547753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18" y="10776"/>
                </a:moveTo>
                <a:cubicBezTo>
                  <a:pt x="16205" y="7792"/>
                  <a:pt x="13783" y="5381"/>
                  <a:pt x="10800" y="5381"/>
                </a:cubicBezTo>
                <a:cubicBezTo>
                  <a:pt x="9208" y="5380"/>
                  <a:pt x="7697" y="6080"/>
                  <a:pt x="6667" y="7294"/>
                </a:cubicBezTo>
                <a:lnTo>
                  <a:pt x="2564" y="3812"/>
                </a:lnTo>
                <a:cubicBezTo>
                  <a:pt x="4616" y="1394"/>
                  <a:pt x="7628" y="-1"/>
                  <a:pt x="10800" y="0"/>
                </a:cubicBezTo>
                <a:cubicBezTo>
                  <a:pt x="16746" y="0"/>
                  <a:pt x="21573" y="4806"/>
                  <a:pt x="21599" y="10752"/>
                </a:cubicBezTo>
                <a:lnTo>
                  <a:pt x="24299" y="10740"/>
                </a:lnTo>
                <a:lnTo>
                  <a:pt x="18932" y="16155"/>
                </a:lnTo>
                <a:lnTo>
                  <a:pt x="13518" y="10787"/>
                </a:lnTo>
                <a:lnTo>
                  <a:pt x="16218" y="10776"/>
                </a:lnTo>
                <a:close/>
              </a:path>
            </a:pathLst>
          </a:cu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381" tIns="50690" rIns="101381" bIns="50690" anchor="ctr"/>
          <a:lstStyle/>
          <a:p>
            <a:endParaRPr lang="zh-CN" altLang="en-US"/>
          </a:p>
        </p:txBody>
      </p:sp>
      <p:sp>
        <p:nvSpPr>
          <p:cNvPr id="38" name="Text Box 45"/>
          <p:cNvSpPr txBox="1">
            <a:spLocks noChangeArrowheads="1"/>
          </p:cNvSpPr>
          <p:nvPr/>
        </p:nvSpPr>
        <p:spPr bwMode="auto">
          <a:xfrm>
            <a:off x="2723033" y="5013938"/>
            <a:ext cx="4618991" cy="268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101381" tIns="50690" rIns="101381" bIns="50690">
            <a:spAutoFit/>
          </a:bodyPr>
          <a:lstStyle>
            <a:lvl1pPr marL="114300" indent="-1143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9pPr>
          </a:lstStyle>
          <a:p>
            <a:pPr>
              <a:lnSpc>
                <a:spcPct val="90000"/>
              </a:lnSpc>
              <a:buFontTx/>
              <a:buChar char="•"/>
            </a:pPr>
            <a:r>
              <a:rPr lang="ru-RU" altLang="ko-KR" sz="12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Проект готовится в срок </a:t>
            </a:r>
            <a:r>
              <a:rPr lang="ru-RU" sz="1200" dirty="0" smtClean="0"/>
              <a:t> </a:t>
            </a: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 позднее 15 ноября  2022 года</a:t>
            </a:r>
            <a:endParaRPr lang="en-US" altLang="ko-KR" sz="1200" b="1" dirty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0" name="Text Box 45"/>
          <p:cNvSpPr txBox="1">
            <a:spLocks noChangeArrowheads="1"/>
          </p:cNvSpPr>
          <p:nvPr/>
        </p:nvSpPr>
        <p:spPr bwMode="auto">
          <a:xfrm>
            <a:off x="3674961" y="3872786"/>
            <a:ext cx="3266585" cy="434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101381" tIns="50690" rIns="101381" bIns="50690">
            <a:spAutoFit/>
          </a:bodyPr>
          <a:lstStyle>
            <a:lvl1pPr marL="114300" indent="-1143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9pPr>
          </a:lstStyle>
          <a:p>
            <a:pPr latinLnBrk="0">
              <a:lnSpc>
                <a:spcPct val="90000"/>
              </a:lnSpc>
              <a:buFontTx/>
              <a:buChar char="•"/>
            </a:pPr>
            <a:r>
              <a:rPr lang="ru-RU" altLang="ko-KR" sz="12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На этапе рассмотрения проекта бюджета проводятся публичные слушания</a:t>
            </a:r>
            <a:endParaRPr lang="en-US" altLang="ko-KR" sz="1200" b="1" dirty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1" name="Text Box 45"/>
          <p:cNvSpPr txBox="1">
            <a:spLocks noChangeArrowheads="1"/>
          </p:cNvSpPr>
          <p:nvPr/>
        </p:nvSpPr>
        <p:spPr bwMode="auto">
          <a:xfrm>
            <a:off x="4626894" y="2886076"/>
            <a:ext cx="3565790" cy="60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101381" tIns="50690" rIns="101381" bIns="50690">
            <a:spAutoFit/>
          </a:bodyPr>
          <a:lstStyle>
            <a:lvl1pPr marL="114300" indent="-1143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9pPr>
          </a:lstStyle>
          <a:p>
            <a:pPr>
              <a:lnSpc>
                <a:spcPct val="90000"/>
              </a:lnSpc>
              <a:buFontTx/>
              <a:buChar char="•"/>
            </a:pPr>
            <a:r>
              <a:rPr lang="ru-RU" altLang="ko-KR" sz="12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Исполнение бюджета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осуществляется финансовым органом муниципального района "Усть-Цилемский"</a:t>
            </a:r>
          </a:p>
        </p:txBody>
      </p:sp>
      <p:sp>
        <p:nvSpPr>
          <p:cNvPr id="42" name="Text Box 45"/>
          <p:cNvSpPr txBox="1">
            <a:spLocks noChangeArrowheads="1"/>
          </p:cNvSpPr>
          <p:nvPr/>
        </p:nvSpPr>
        <p:spPr bwMode="auto">
          <a:xfrm>
            <a:off x="5511314" y="1971676"/>
            <a:ext cx="3266585" cy="767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101381" tIns="50690" rIns="101381" bIns="50690">
            <a:spAutoFit/>
          </a:bodyPr>
          <a:lstStyle>
            <a:lvl1pPr marL="114300" indent="-1143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9pPr>
          </a:lstStyle>
          <a:p>
            <a:pPr latinLnBrk="0">
              <a:lnSpc>
                <a:spcPct val="90000"/>
              </a:lnSpc>
              <a:buFontTx/>
              <a:buChar char="•"/>
            </a:pPr>
            <a:r>
              <a:rPr lang="ru-RU" altLang="ko-KR" sz="12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Контрольно-счетная палата проводит экспертизу проекта бюджета</a:t>
            </a:r>
          </a:p>
          <a:p>
            <a:pPr latinLnBrk="0">
              <a:lnSpc>
                <a:spcPct val="90000"/>
              </a:lnSpc>
              <a:buFontTx/>
              <a:buChar char="•"/>
            </a:pPr>
            <a:r>
              <a:rPr lang="ru-RU" altLang="ko-KR" sz="12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Контролирует исполнение бюджета</a:t>
            </a:r>
          </a:p>
          <a:p>
            <a:pPr latinLnBrk="0">
              <a:lnSpc>
                <a:spcPct val="90000"/>
              </a:lnSpc>
            </a:pPr>
            <a:endParaRPr lang="en-US" altLang="ko-KR" sz="1200" b="1" dirty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3" name="Text Box 45"/>
          <p:cNvSpPr txBox="1">
            <a:spLocks noChangeArrowheads="1"/>
          </p:cNvSpPr>
          <p:nvPr/>
        </p:nvSpPr>
        <p:spPr bwMode="auto">
          <a:xfrm>
            <a:off x="6455273" y="1008576"/>
            <a:ext cx="3266585" cy="767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101381" tIns="50690" rIns="101381" bIns="50690">
            <a:spAutoFit/>
          </a:bodyPr>
          <a:lstStyle>
            <a:lvl1pPr marL="114300" indent="-1143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34" charset="-127"/>
                <a:ea typeface="굴림" pitchFamily="34" charset="-127"/>
              </a:defRPr>
            </a:lvl9pPr>
          </a:lstStyle>
          <a:p>
            <a:pPr latinLnBrk="0">
              <a:lnSpc>
                <a:spcPct val="90000"/>
              </a:lnSpc>
              <a:buFontTx/>
              <a:buChar char="•"/>
            </a:pPr>
            <a:r>
              <a:rPr lang="ru-RU" altLang="ko-KR" sz="12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Передается администрацией в Совет не позднее 1 мая</a:t>
            </a:r>
          </a:p>
          <a:p>
            <a:pPr latinLnBrk="0">
              <a:lnSpc>
                <a:spcPct val="90000"/>
              </a:lnSpc>
              <a:buFontTx/>
              <a:buChar char="•"/>
            </a:pPr>
            <a:r>
              <a:rPr lang="ru-RU" altLang="ko-KR" sz="12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На этапе рассмотрения годового отчета  проводятся публичные слушания</a:t>
            </a:r>
            <a:endParaRPr lang="en-US" altLang="ko-KR" sz="1200" b="1" dirty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4" name="AutoShape 51"/>
          <p:cNvSpPr>
            <a:spLocks noChangeArrowheads="1"/>
          </p:cNvSpPr>
          <p:nvPr/>
        </p:nvSpPr>
        <p:spPr bwMode="auto">
          <a:xfrm rot="16094195">
            <a:off x="1433271" y="2533672"/>
            <a:ext cx="1098435" cy="1084576"/>
          </a:xfrm>
          <a:custGeom>
            <a:avLst/>
            <a:gdLst>
              <a:gd name="T0" fmla="*/ 40599729 w 21600"/>
              <a:gd name="T1" fmla="*/ 1607095 h 21600"/>
              <a:gd name="T2" fmla="*/ 12922778 w 21600"/>
              <a:gd name="T3" fmla="*/ 13666435 h 21600"/>
              <a:gd name="T4" fmla="*/ 35438980 w 21600"/>
              <a:gd name="T5" fmla="*/ 14047881 h 21600"/>
              <a:gd name="T6" fmla="*/ 68041416 w 21600"/>
              <a:gd name="T7" fmla="*/ 26432064 h 21600"/>
              <a:gd name="T8" fmla="*/ 53012863 w 21600"/>
              <a:gd name="T9" fmla="*/ 39758867 h 21600"/>
              <a:gd name="T10" fmla="*/ 37852720 w 21600"/>
              <a:gd name="T11" fmla="*/ 26547753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18" y="10776"/>
                </a:moveTo>
                <a:cubicBezTo>
                  <a:pt x="16205" y="7792"/>
                  <a:pt x="13783" y="5381"/>
                  <a:pt x="10800" y="5381"/>
                </a:cubicBezTo>
                <a:cubicBezTo>
                  <a:pt x="9208" y="5380"/>
                  <a:pt x="7697" y="6080"/>
                  <a:pt x="6667" y="7294"/>
                </a:cubicBezTo>
                <a:lnTo>
                  <a:pt x="2564" y="3812"/>
                </a:lnTo>
                <a:cubicBezTo>
                  <a:pt x="4616" y="1394"/>
                  <a:pt x="7628" y="-1"/>
                  <a:pt x="10800" y="0"/>
                </a:cubicBezTo>
                <a:cubicBezTo>
                  <a:pt x="16746" y="0"/>
                  <a:pt x="21573" y="4806"/>
                  <a:pt x="21599" y="10752"/>
                </a:cubicBezTo>
                <a:lnTo>
                  <a:pt x="24299" y="10740"/>
                </a:lnTo>
                <a:lnTo>
                  <a:pt x="18932" y="16155"/>
                </a:lnTo>
                <a:lnTo>
                  <a:pt x="13518" y="10787"/>
                </a:lnTo>
                <a:lnTo>
                  <a:pt x="16218" y="10776"/>
                </a:lnTo>
                <a:close/>
              </a:path>
            </a:pathLst>
          </a:cu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381" tIns="50690" rIns="101381" bIns="50690" anchor="ctr"/>
          <a:lstStyle/>
          <a:p>
            <a:endParaRPr lang="zh-CN" altLang="en-US"/>
          </a:p>
        </p:txBody>
      </p:sp>
      <p:sp>
        <p:nvSpPr>
          <p:cNvPr id="45" name="AutoShape 51"/>
          <p:cNvSpPr>
            <a:spLocks noChangeArrowheads="1"/>
          </p:cNvSpPr>
          <p:nvPr/>
        </p:nvSpPr>
        <p:spPr bwMode="auto">
          <a:xfrm rot="16094195">
            <a:off x="3215607" y="689693"/>
            <a:ext cx="1098435" cy="1084576"/>
          </a:xfrm>
          <a:custGeom>
            <a:avLst/>
            <a:gdLst>
              <a:gd name="T0" fmla="*/ 40599729 w 21600"/>
              <a:gd name="T1" fmla="*/ 1607095 h 21600"/>
              <a:gd name="T2" fmla="*/ 12922778 w 21600"/>
              <a:gd name="T3" fmla="*/ 13666435 h 21600"/>
              <a:gd name="T4" fmla="*/ 35438980 w 21600"/>
              <a:gd name="T5" fmla="*/ 14047881 h 21600"/>
              <a:gd name="T6" fmla="*/ 68041416 w 21600"/>
              <a:gd name="T7" fmla="*/ 26432064 h 21600"/>
              <a:gd name="T8" fmla="*/ 53012863 w 21600"/>
              <a:gd name="T9" fmla="*/ 39758867 h 21600"/>
              <a:gd name="T10" fmla="*/ 37852720 w 21600"/>
              <a:gd name="T11" fmla="*/ 26547753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18" y="10776"/>
                </a:moveTo>
                <a:cubicBezTo>
                  <a:pt x="16205" y="7792"/>
                  <a:pt x="13783" y="5381"/>
                  <a:pt x="10800" y="5381"/>
                </a:cubicBezTo>
                <a:cubicBezTo>
                  <a:pt x="9208" y="5380"/>
                  <a:pt x="7697" y="6080"/>
                  <a:pt x="6667" y="7294"/>
                </a:cubicBezTo>
                <a:lnTo>
                  <a:pt x="2564" y="3812"/>
                </a:lnTo>
                <a:cubicBezTo>
                  <a:pt x="4616" y="1394"/>
                  <a:pt x="7628" y="-1"/>
                  <a:pt x="10800" y="0"/>
                </a:cubicBezTo>
                <a:cubicBezTo>
                  <a:pt x="16746" y="0"/>
                  <a:pt x="21573" y="4806"/>
                  <a:pt x="21599" y="10752"/>
                </a:cubicBezTo>
                <a:lnTo>
                  <a:pt x="24299" y="10740"/>
                </a:lnTo>
                <a:lnTo>
                  <a:pt x="18932" y="16155"/>
                </a:lnTo>
                <a:lnTo>
                  <a:pt x="13518" y="10787"/>
                </a:lnTo>
                <a:lnTo>
                  <a:pt x="16218" y="10776"/>
                </a:lnTo>
                <a:close/>
              </a:path>
            </a:pathLst>
          </a:cu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381" tIns="50690" rIns="101381" bIns="50690" anchor="ctr"/>
          <a:lstStyle/>
          <a:p>
            <a:endParaRPr lang="zh-CN" altLang="en-US"/>
          </a:p>
        </p:txBody>
      </p:sp>
      <p:sp>
        <p:nvSpPr>
          <p:cNvPr id="46" name="AutoShape 51"/>
          <p:cNvSpPr>
            <a:spLocks noChangeArrowheads="1"/>
          </p:cNvSpPr>
          <p:nvPr/>
        </p:nvSpPr>
        <p:spPr bwMode="auto">
          <a:xfrm rot="16094195">
            <a:off x="2310937" y="1611683"/>
            <a:ext cx="1098435" cy="1084576"/>
          </a:xfrm>
          <a:custGeom>
            <a:avLst/>
            <a:gdLst>
              <a:gd name="T0" fmla="*/ 40599729 w 21600"/>
              <a:gd name="T1" fmla="*/ 1607095 h 21600"/>
              <a:gd name="T2" fmla="*/ 12922778 w 21600"/>
              <a:gd name="T3" fmla="*/ 13666435 h 21600"/>
              <a:gd name="T4" fmla="*/ 35438980 w 21600"/>
              <a:gd name="T5" fmla="*/ 14047881 h 21600"/>
              <a:gd name="T6" fmla="*/ 68041416 w 21600"/>
              <a:gd name="T7" fmla="*/ 26432064 h 21600"/>
              <a:gd name="T8" fmla="*/ 53012863 w 21600"/>
              <a:gd name="T9" fmla="*/ 39758867 h 21600"/>
              <a:gd name="T10" fmla="*/ 37852720 w 21600"/>
              <a:gd name="T11" fmla="*/ 26547753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18" y="10776"/>
                </a:moveTo>
                <a:cubicBezTo>
                  <a:pt x="16205" y="7792"/>
                  <a:pt x="13783" y="5381"/>
                  <a:pt x="10800" y="5381"/>
                </a:cubicBezTo>
                <a:cubicBezTo>
                  <a:pt x="9208" y="5380"/>
                  <a:pt x="7697" y="6080"/>
                  <a:pt x="6667" y="7294"/>
                </a:cubicBezTo>
                <a:lnTo>
                  <a:pt x="2564" y="3812"/>
                </a:lnTo>
                <a:cubicBezTo>
                  <a:pt x="4616" y="1394"/>
                  <a:pt x="7628" y="-1"/>
                  <a:pt x="10800" y="0"/>
                </a:cubicBezTo>
                <a:cubicBezTo>
                  <a:pt x="16746" y="0"/>
                  <a:pt x="21573" y="4806"/>
                  <a:pt x="21599" y="10752"/>
                </a:cubicBezTo>
                <a:lnTo>
                  <a:pt x="24299" y="10740"/>
                </a:lnTo>
                <a:lnTo>
                  <a:pt x="18932" y="16155"/>
                </a:lnTo>
                <a:lnTo>
                  <a:pt x="13518" y="10787"/>
                </a:lnTo>
                <a:lnTo>
                  <a:pt x="16218" y="10776"/>
                </a:lnTo>
                <a:close/>
              </a:path>
            </a:pathLst>
          </a:cu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381" tIns="50690" rIns="101381" bIns="50690" anchor="ctr"/>
          <a:lstStyle/>
          <a:p>
            <a:endParaRPr lang="zh-CN" altLang="en-US"/>
          </a:p>
        </p:txBody>
      </p:sp>
      <p:pic>
        <p:nvPicPr>
          <p:cNvPr id="47" name="Рисунок 46" descr="c6bf0eabb913de61b49bf239976c826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03216" y="4343916"/>
            <a:ext cx="2018634" cy="1777485"/>
          </a:xfrm>
          <a:prstGeom prst="rect">
            <a:avLst/>
          </a:prstGeom>
        </p:spPr>
      </p:pic>
      <p:pic>
        <p:nvPicPr>
          <p:cNvPr id="49" name="Рисунок 48" descr="gZlrxHaN7rd0sUgzEExl3SEnefyAohE5kIDSorm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2886" y="3336145"/>
            <a:ext cx="2052391" cy="1435884"/>
          </a:xfrm>
          <a:prstGeom prst="rect">
            <a:avLst/>
          </a:prstGeom>
        </p:spPr>
      </p:pic>
      <p:pic>
        <p:nvPicPr>
          <p:cNvPr id="50" name="Рисунок 49" descr="PPP_PRD_017_3D_People_-_Office_Mess_-_ORANG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16314" y="1758881"/>
            <a:ext cx="1505536" cy="1685274"/>
          </a:xfrm>
          <a:prstGeom prst="rect">
            <a:avLst/>
          </a:prstGeom>
        </p:spPr>
      </p:pic>
      <p:pic>
        <p:nvPicPr>
          <p:cNvPr id="51" name="Рисунок 50" descr="1-1502060939545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14744" y="445009"/>
            <a:ext cx="1643757" cy="1475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Содержимое 6" descr="9d625c3fa1253254cd77378cd07093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692" y="4103609"/>
            <a:ext cx="1709762" cy="19138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7619" y="1"/>
            <a:ext cx="8749665" cy="1020233"/>
          </a:xfrm>
        </p:spPr>
        <p:txBody>
          <a:bodyPr>
            <a:noAutofit/>
          </a:bodyPr>
          <a:lstStyle/>
          <a:p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задачи при формировании бюджета на 2023 год и плановый период 2024 и 2025 годы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grpSp>
        <p:nvGrpSpPr>
          <p:cNvPr id="7" name="Содержимое 6"/>
          <p:cNvGrpSpPr>
            <a:grpSpLocks noGrp="1"/>
          </p:cNvGrpSpPr>
          <p:nvPr/>
        </p:nvGrpSpPr>
        <p:grpSpPr>
          <a:xfrm>
            <a:off x="749394" y="1209170"/>
            <a:ext cx="8749665" cy="3369811"/>
            <a:chOff x="224730" y="1335774"/>
            <a:chExt cx="8739758" cy="3478338"/>
          </a:xfrm>
        </p:grpSpPr>
        <p:grpSp>
          <p:nvGrpSpPr>
            <p:cNvPr id="8" name="原创设计师QQ598969553                 _1"/>
            <p:cNvGrpSpPr/>
            <p:nvPr/>
          </p:nvGrpSpPr>
          <p:grpSpPr>
            <a:xfrm>
              <a:off x="224730" y="3548930"/>
              <a:ext cx="8739758" cy="331717"/>
              <a:chOff x="534438" y="3368953"/>
              <a:chExt cx="10944224" cy="438144"/>
            </a:xfrm>
            <a:solidFill>
              <a:srgbClr val="C00000"/>
            </a:solidFill>
          </p:grpSpPr>
          <p:sp>
            <p:nvSpPr>
              <p:cNvPr id="54" name="矩形 57"/>
              <p:cNvSpPr/>
              <p:nvPr/>
            </p:nvSpPr>
            <p:spPr>
              <a:xfrm>
                <a:off x="11049789" y="3503489"/>
                <a:ext cx="50397" cy="169069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2200" kern="0" dirty="0">
                  <a:solidFill>
                    <a:srgbClr val="BB1717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grpSp>
            <p:nvGrpSpPr>
              <p:cNvPr id="55" name="组合 58"/>
              <p:cNvGrpSpPr/>
              <p:nvPr/>
            </p:nvGrpSpPr>
            <p:grpSpPr>
              <a:xfrm>
                <a:off x="534438" y="3368953"/>
                <a:ext cx="10944224" cy="438144"/>
                <a:chOff x="623889" y="3209929"/>
                <a:chExt cx="10944224" cy="438144"/>
              </a:xfrm>
              <a:grpFill/>
            </p:grpSpPr>
            <p:sp>
              <p:nvSpPr>
                <p:cNvPr id="56" name="等腰三角形 59"/>
                <p:cNvSpPr/>
                <p:nvPr/>
              </p:nvSpPr>
              <p:spPr>
                <a:xfrm rot="5400000">
                  <a:off x="11159803" y="3239763"/>
                  <a:ext cx="438144" cy="378476"/>
                </a:xfrm>
                <a:prstGeom prst="triangle">
                  <a:avLst/>
                </a:prstGeom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sz="2200" kern="0" dirty="0">
                    <a:solidFill>
                      <a:srgbClr val="BB1717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57" name="矩形 60"/>
                <p:cNvSpPr/>
                <p:nvPr/>
              </p:nvSpPr>
              <p:spPr>
                <a:xfrm>
                  <a:off x="623889" y="3344465"/>
                  <a:ext cx="50397" cy="169069"/>
                </a:xfrm>
                <a:prstGeom prst="rect">
                  <a:avLst/>
                </a:prstGeom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sz="2200" kern="0" dirty="0">
                    <a:solidFill>
                      <a:srgbClr val="BB1717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58" name="矩形 61"/>
                <p:cNvSpPr/>
                <p:nvPr/>
              </p:nvSpPr>
              <p:spPr>
                <a:xfrm>
                  <a:off x="717047" y="3344465"/>
                  <a:ext cx="107093" cy="169069"/>
                </a:xfrm>
                <a:prstGeom prst="rect">
                  <a:avLst/>
                </a:prstGeom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sz="2200" kern="0" dirty="0">
                    <a:solidFill>
                      <a:srgbClr val="BB1717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59" name="矩形 62"/>
                <p:cNvSpPr/>
                <p:nvPr/>
              </p:nvSpPr>
              <p:spPr>
                <a:xfrm>
                  <a:off x="866901" y="3344465"/>
                  <a:ext cx="198437" cy="169069"/>
                </a:xfrm>
                <a:prstGeom prst="rect">
                  <a:avLst/>
                </a:prstGeom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sz="2200" kern="0" dirty="0">
                    <a:solidFill>
                      <a:srgbClr val="BB1717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60" name="矩形 63"/>
                <p:cNvSpPr/>
                <p:nvPr/>
              </p:nvSpPr>
              <p:spPr>
                <a:xfrm>
                  <a:off x="1108099" y="3344465"/>
                  <a:ext cx="9613876" cy="169069"/>
                </a:xfrm>
                <a:prstGeom prst="rect">
                  <a:avLst/>
                </a:prstGeom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sz="2200" kern="0" dirty="0">
                    <a:solidFill>
                      <a:srgbClr val="BB1717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61" name="矩形 64"/>
                <p:cNvSpPr/>
                <p:nvPr/>
              </p:nvSpPr>
              <p:spPr>
                <a:xfrm>
                  <a:off x="10994902" y="3344465"/>
                  <a:ext cx="107093" cy="169069"/>
                </a:xfrm>
                <a:prstGeom prst="rect">
                  <a:avLst/>
                </a:prstGeom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sz="2200" kern="0" dirty="0">
                    <a:solidFill>
                      <a:srgbClr val="BB1717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62" name="矩形 65"/>
                <p:cNvSpPr/>
                <p:nvPr/>
              </p:nvSpPr>
              <p:spPr>
                <a:xfrm>
                  <a:off x="10759220" y="3344465"/>
                  <a:ext cx="198437" cy="169069"/>
                </a:xfrm>
                <a:prstGeom prst="rect">
                  <a:avLst/>
                </a:prstGeom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sz="2200" kern="0" dirty="0">
                    <a:solidFill>
                      <a:srgbClr val="BB1717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p:grpSp>
        </p:grpSp>
        <p:grpSp>
          <p:nvGrpSpPr>
            <p:cNvPr id="9" name="原创设计师QQ598969553                 _5"/>
            <p:cNvGrpSpPr/>
            <p:nvPr/>
          </p:nvGrpSpPr>
          <p:grpSpPr>
            <a:xfrm flipH="1">
              <a:off x="851174" y="3423432"/>
              <a:ext cx="538085" cy="538085"/>
              <a:chOff x="1792756" y="4149080"/>
              <a:chExt cx="2304000" cy="2304000"/>
            </a:xfrm>
          </p:grpSpPr>
          <p:grpSp>
            <p:nvGrpSpPr>
              <p:cNvPr id="50" name="组合 67"/>
              <p:cNvGrpSpPr/>
              <p:nvPr/>
            </p:nvGrpSpPr>
            <p:grpSpPr>
              <a:xfrm>
                <a:off x="1792756" y="4149080"/>
                <a:ext cx="2304000" cy="2304000"/>
                <a:chOff x="1827622" y="1343919"/>
                <a:chExt cx="2304000" cy="2304000"/>
              </a:xfrm>
            </p:grpSpPr>
            <p:sp>
              <p:nvSpPr>
                <p:cNvPr id="52" name="椭圆 69"/>
                <p:cNvSpPr/>
                <p:nvPr/>
              </p:nvSpPr>
              <p:spPr>
                <a:xfrm>
                  <a:off x="1827622" y="1343919"/>
                  <a:ext cx="2304000" cy="2304000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 cap="flat" cmpd="sng" algn="ctr">
                  <a:noFill/>
                  <a:prstDash val="solid"/>
                </a:ln>
                <a:effectLst>
                  <a:outerShdw blurRad="635000" dist="469900" dir="8400000" sx="46000" sy="46000" algn="tr" rotWithShape="0">
                    <a:prstClr val="black">
                      <a:alpha val="61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kern="0" dirty="0">
                    <a:solidFill>
                      <a:sysClr val="window" lastClr="FFFFFF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53" name="椭圆 70"/>
                <p:cNvSpPr/>
                <p:nvPr/>
              </p:nvSpPr>
              <p:spPr>
                <a:xfrm>
                  <a:off x="1877481" y="1393778"/>
                  <a:ext cx="2204282" cy="220428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ysClr val="window" lastClr="FFFFFF">
                        <a:lumMod val="85000"/>
                      </a:sysClr>
                    </a:gs>
                    <a:gs pos="100000">
                      <a:srgbClr val="FEFEFE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kern="0" dirty="0">
                    <a:solidFill>
                      <a:sysClr val="window" lastClr="FFFFFF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p:grpSp>
          <p:sp>
            <p:nvSpPr>
              <p:cNvPr id="51" name="椭圆 68"/>
              <p:cNvSpPr/>
              <p:nvPr/>
            </p:nvSpPr>
            <p:spPr>
              <a:xfrm>
                <a:off x="2132105" y="4488429"/>
                <a:ext cx="1625302" cy="1625302"/>
              </a:xfrm>
              <a:prstGeom prst="ellipse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>
                  <a:defRPr/>
                </a:pPr>
                <a:endParaRPr lang="zh-CN" altLang="en-US" sz="2700" kern="0" dirty="0"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10" name="原创设计师QQ598969553                 _6"/>
            <p:cNvGrpSpPr/>
            <p:nvPr/>
          </p:nvGrpSpPr>
          <p:grpSpPr>
            <a:xfrm flipH="1">
              <a:off x="2245300" y="3423432"/>
              <a:ext cx="538085" cy="538085"/>
              <a:chOff x="1792756" y="4149080"/>
              <a:chExt cx="2304000" cy="2304000"/>
            </a:xfrm>
          </p:grpSpPr>
          <p:grpSp>
            <p:nvGrpSpPr>
              <p:cNvPr id="46" name="组合 72"/>
              <p:cNvGrpSpPr/>
              <p:nvPr/>
            </p:nvGrpSpPr>
            <p:grpSpPr>
              <a:xfrm>
                <a:off x="1792756" y="4149080"/>
                <a:ext cx="2304000" cy="2304000"/>
                <a:chOff x="1827622" y="1343919"/>
                <a:chExt cx="2304000" cy="2304000"/>
              </a:xfrm>
            </p:grpSpPr>
            <p:sp>
              <p:nvSpPr>
                <p:cNvPr id="48" name="椭圆 74"/>
                <p:cNvSpPr/>
                <p:nvPr/>
              </p:nvSpPr>
              <p:spPr>
                <a:xfrm>
                  <a:off x="1827622" y="1343919"/>
                  <a:ext cx="2304000" cy="2304000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 cap="flat" cmpd="sng" algn="ctr">
                  <a:noFill/>
                  <a:prstDash val="solid"/>
                </a:ln>
                <a:effectLst>
                  <a:outerShdw blurRad="635000" dist="469900" dir="8400000" sx="46000" sy="46000" algn="tr" rotWithShape="0">
                    <a:prstClr val="black">
                      <a:alpha val="61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kern="0" dirty="0">
                    <a:solidFill>
                      <a:sysClr val="window" lastClr="FFFFFF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49" name="椭圆 75"/>
                <p:cNvSpPr/>
                <p:nvPr/>
              </p:nvSpPr>
              <p:spPr>
                <a:xfrm>
                  <a:off x="1877481" y="1393778"/>
                  <a:ext cx="2204282" cy="220428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ysClr val="window" lastClr="FFFFFF">
                        <a:lumMod val="85000"/>
                      </a:sysClr>
                    </a:gs>
                    <a:gs pos="100000">
                      <a:srgbClr val="FEFEFE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kern="0" dirty="0">
                    <a:solidFill>
                      <a:sysClr val="window" lastClr="FFFFFF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p:grpSp>
          <p:sp>
            <p:nvSpPr>
              <p:cNvPr id="47" name="椭圆 73"/>
              <p:cNvSpPr/>
              <p:nvPr/>
            </p:nvSpPr>
            <p:spPr>
              <a:xfrm>
                <a:off x="2132105" y="4488429"/>
                <a:ext cx="1625302" cy="1625302"/>
              </a:xfrm>
              <a:prstGeom prst="ellipse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>
                  <a:defRPr/>
                </a:pPr>
                <a:endParaRPr lang="zh-CN" altLang="en-US" sz="2700" kern="0" dirty="0"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11" name="原创设计师QQ598969553                 _7"/>
            <p:cNvGrpSpPr/>
            <p:nvPr/>
          </p:nvGrpSpPr>
          <p:grpSpPr>
            <a:xfrm flipH="1">
              <a:off x="3639427" y="3423432"/>
              <a:ext cx="538085" cy="538085"/>
              <a:chOff x="1792756" y="4149080"/>
              <a:chExt cx="2304000" cy="2304000"/>
            </a:xfrm>
          </p:grpSpPr>
          <p:grpSp>
            <p:nvGrpSpPr>
              <p:cNvPr id="42" name="组合 77"/>
              <p:cNvGrpSpPr/>
              <p:nvPr/>
            </p:nvGrpSpPr>
            <p:grpSpPr>
              <a:xfrm>
                <a:off x="1792756" y="4149080"/>
                <a:ext cx="2304000" cy="2304000"/>
                <a:chOff x="1827622" y="1343919"/>
                <a:chExt cx="2304000" cy="2304000"/>
              </a:xfrm>
            </p:grpSpPr>
            <p:sp>
              <p:nvSpPr>
                <p:cNvPr id="44" name="椭圆 79"/>
                <p:cNvSpPr/>
                <p:nvPr/>
              </p:nvSpPr>
              <p:spPr>
                <a:xfrm>
                  <a:off x="1827622" y="1343919"/>
                  <a:ext cx="2304000" cy="2304000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 cap="flat" cmpd="sng" algn="ctr">
                  <a:noFill/>
                  <a:prstDash val="solid"/>
                </a:ln>
                <a:effectLst>
                  <a:outerShdw blurRad="635000" dist="469900" dir="8400000" sx="46000" sy="46000" algn="tr" rotWithShape="0">
                    <a:prstClr val="black">
                      <a:alpha val="61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kern="0" dirty="0">
                    <a:solidFill>
                      <a:sysClr val="window" lastClr="FFFFFF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45" name="椭圆 80"/>
                <p:cNvSpPr/>
                <p:nvPr/>
              </p:nvSpPr>
              <p:spPr>
                <a:xfrm>
                  <a:off x="1877481" y="1393778"/>
                  <a:ext cx="2204282" cy="220428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ysClr val="window" lastClr="FFFFFF">
                        <a:lumMod val="85000"/>
                      </a:sysClr>
                    </a:gs>
                    <a:gs pos="100000">
                      <a:srgbClr val="FEFEFE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kern="0" dirty="0">
                    <a:solidFill>
                      <a:sysClr val="window" lastClr="FFFFFF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p:grpSp>
          <p:sp>
            <p:nvSpPr>
              <p:cNvPr id="43" name="椭圆 78"/>
              <p:cNvSpPr/>
              <p:nvPr/>
            </p:nvSpPr>
            <p:spPr>
              <a:xfrm>
                <a:off x="2132105" y="4488429"/>
                <a:ext cx="1625302" cy="1625302"/>
              </a:xfrm>
              <a:prstGeom prst="ellipse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>
                  <a:defRPr/>
                </a:pPr>
                <a:endParaRPr lang="zh-CN" altLang="en-US" sz="2700" kern="0" dirty="0"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12" name="原创设计师QQ598969553                 _8"/>
            <p:cNvGrpSpPr/>
            <p:nvPr/>
          </p:nvGrpSpPr>
          <p:grpSpPr>
            <a:xfrm flipH="1">
              <a:off x="5033553" y="3423432"/>
              <a:ext cx="538085" cy="538085"/>
              <a:chOff x="1792756" y="4149080"/>
              <a:chExt cx="2304000" cy="2304000"/>
            </a:xfrm>
          </p:grpSpPr>
          <p:grpSp>
            <p:nvGrpSpPr>
              <p:cNvPr id="38" name="组合 82"/>
              <p:cNvGrpSpPr/>
              <p:nvPr/>
            </p:nvGrpSpPr>
            <p:grpSpPr>
              <a:xfrm>
                <a:off x="1792756" y="4149080"/>
                <a:ext cx="2304000" cy="2304000"/>
                <a:chOff x="1827622" y="1343919"/>
                <a:chExt cx="2304000" cy="2304000"/>
              </a:xfrm>
            </p:grpSpPr>
            <p:sp>
              <p:nvSpPr>
                <p:cNvPr id="40" name="椭圆 84"/>
                <p:cNvSpPr/>
                <p:nvPr/>
              </p:nvSpPr>
              <p:spPr>
                <a:xfrm>
                  <a:off x="1827622" y="1343919"/>
                  <a:ext cx="2304000" cy="2304000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 cap="flat" cmpd="sng" algn="ctr">
                  <a:noFill/>
                  <a:prstDash val="solid"/>
                </a:ln>
                <a:effectLst>
                  <a:outerShdw blurRad="635000" dist="469900" dir="8400000" sx="46000" sy="46000" algn="tr" rotWithShape="0">
                    <a:prstClr val="black">
                      <a:alpha val="61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kern="0" dirty="0">
                    <a:solidFill>
                      <a:sysClr val="window" lastClr="FFFFFF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41" name="椭圆 85"/>
                <p:cNvSpPr/>
                <p:nvPr/>
              </p:nvSpPr>
              <p:spPr>
                <a:xfrm>
                  <a:off x="1877481" y="1393778"/>
                  <a:ext cx="2204282" cy="220428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ysClr val="window" lastClr="FFFFFF">
                        <a:lumMod val="85000"/>
                      </a:sysClr>
                    </a:gs>
                    <a:gs pos="100000">
                      <a:srgbClr val="FEFEFE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kern="0" dirty="0">
                    <a:solidFill>
                      <a:sysClr val="window" lastClr="FFFFFF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p:grpSp>
          <p:sp>
            <p:nvSpPr>
              <p:cNvPr id="39" name="椭圆 83"/>
              <p:cNvSpPr/>
              <p:nvPr/>
            </p:nvSpPr>
            <p:spPr>
              <a:xfrm>
                <a:off x="2132105" y="4488429"/>
                <a:ext cx="1625302" cy="1625302"/>
              </a:xfrm>
              <a:prstGeom prst="ellipse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>
                  <a:defRPr/>
                </a:pPr>
                <a:endParaRPr lang="zh-CN" altLang="en-US" sz="2700" kern="0" dirty="0"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13" name="原创设计师QQ598969553                 _9"/>
            <p:cNvGrpSpPr/>
            <p:nvPr/>
          </p:nvGrpSpPr>
          <p:grpSpPr>
            <a:xfrm flipH="1">
              <a:off x="6427681" y="3423432"/>
              <a:ext cx="538085" cy="538085"/>
              <a:chOff x="1792756" y="4149080"/>
              <a:chExt cx="2304000" cy="2304000"/>
            </a:xfrm>
          </p:grpSpPr>
          <p:grpSp>
            <p:nvGrpSpPr>
              <p:cNvPr id="34" name="组合 87"/>
              <p:cNvGrpSpPr/>
              <p:nvPr/>
            </p:nvGrpSpPr>
            <p:grpSpPr>
              <a:xfrm>
                <a:off x="1792756" y="4149080"/>
                <a:ext cx="2304000" cy="2304000"/>
                <a:chOff x="1827622" y="1343919"/>
                <a:chExt cx="2304000" cy="2304000"/>
              </a:xfrm>
            </p:grpSpPr>
            <p:sp>
              <p:nvSpPr>
                <p:cNvPr id="36" name="椭圆 89"/>
                <p:cNvSpPr/>
                <p:nvPr/>
              </p:nvSpPr>
              <p:spPr>
                <a:xfrm>
                  <a:off x="1827622" y="1343919"/>
                  <a:ext cx="2304000" cy="2304000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 cap="flat" cmpd="sng" algn="ctr">
                  <a:noFill/>
                  <a:prstDash val="solid"/>
                </a:ln>
                <a:effectLst>
                  <a:outerShdw blurRad="635000" dist="469900" dir="8400000" sx="46000" sy="46000" algn="tr" rotWithShape="0">
                    <a:prstClr val="black">
                      <a:alpha val="61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kern="0" dirty="0">
                    <a:solidFill>
                      <a:sysClr val="window" lastClr="FFFFFF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37" name="椭圆 90"/>
                <p:cNvSpPr/>
                <p:nvPr/>
              </p:nvSpPr>
              <p:spPr>
                <a:xfrm>
                  <a:off x="1877481" y="1393778"/>
                  <a:ext cx="2204282" cy="220428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ysClr val="window" lastClr="FFFFFF">
                        <a:lumMod val="85000"/>
                      </a:sysClr>
                    </a:gs>
                    <a:gs pos="100000">
                      <a:srgbClr val="FEFEFE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kern="0" dirty="0">
                    <a:solidFill>
                      <a:sysClr val="window" lastClr="FFFFFF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p:grpSp>
          <p:sp>
            <p:nvSpPr>
              <p:cNvPr id="35" name="椭圆 88"/>
              <p:cNvSpPr/>
              <p:nvPr/>
            </p:nvSpPr>
            <p:spPr>
              <a:xfrm>
                <a:off x="2132105" y="4488429"/>
                <a:ext cx="1625302" cy="1625302"/>
              </a:xfrm>
              <a:prstGeom prst="ellipse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>
                  <a:defRPr/>
                </a:pPr>
                <a:endParaRPr lang="zh-CN" altLang="en-US" sz="2700" kern="0" dirty="0"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cxnSp>
          <p:nvCxnSpPr>
            <p:cNvPr id="14" name="原创设计师QQ598969553                 _10"/>
            <p:cNvCxnSpPr/>
            <p:nvPr/>
          </p:nvCxnSpPr>
          <p:spPr>
            <a:xfrm rot="5400000" flipH="1" flipV="1">
              <a:off x="831259" y="2877075"/>
              <a:ext cx="810945" cy="305058"/>
            </a:xfrm>
            <a:prstGeom prst="bentConnector2">
              <a:avLst/>
            </a:prstGeom>
            <a:noFill/>
            <a:ln w="28575" cap="flat" cmpd="sng" algn="ctr">
              <a:solidFill>
                <a:sysClr val="windowText" lastClr="000000">
                  <a:lumMod val="65000"/>
                  <a:lumOff val="35000"/>
                  <a:alpha val="30000"/>
                </a:sysClr>
              </a:solidFill>
              <a:prstDash val="solid"/>
            </a:ln>
            <a:effectLst/>
          </p:spPr>
        </p:cxnSp>
        <p:cxnSp>
          <p:nvCxnSpPr>
            <p:cNvPr id="15" name="原创设计师QQ598969553                 _11"/>
            <p:cNvCxnSpPr/>
            <p:nvPr/>
          </p:nvCxnSpPr>
          <p:spPr>
            <a:xfrm rot="5400000" flipH="1" flipV="1">
              <a:off x="3661772" y="2656551"/>
              <a:ext cx="1053796" cy="503256"/>
            </a:xfrm>
            <a:prstGeom prst="bentConnector2">
              <a:avLst/>
            </a:prstGeom>
            <a:noFill/>
            <a:ln w="28575" cap="flat" cmpd="sng" algn="ctr">
              <a:solidFill>
                <a:sysClr val="windowText" lastClr="000000">
                  <a:lumMod val="65000"/>
                  <a:lumOff val="35000"/>
                  <a:alpha val="30000"/>
                </a:sysClr>
              </a:solidFill>
              <a:prstDash val="solid"/>
            </a:ln>
            <a:effectLst/>
          </p:spPr>
        </p:cxnSp>
        <p:cxnSp>
          <p:nvCxnSpPr>
            <p:cNvPr id="16" name="原创设计师QQ598969553                 _12"/>
            <p:cNvCxnSpPr/>
            <p:nvPr/>
          </p:nvCxnSpPr>
          <p:spPr>
            <a:xfrm rot="5400000" flipH="1" flipV="1">
              <a:off x="6413865" y="2877075"/>
              <a:ext cx="810945" cy="305058"/>
            </a:xfrm>
            <a:prstGeom prst="bentConnector2">
              <a:avLst/>
            </a:prstGeom>
            <a:noFill/>
            <a:ln w="28575" cap="flat" cmpd="sng" algn="ctr">
              <a:solidFill>
                <a:sysClr val="windowText" lastClr="000000">
                  <a:lumMod val="65000"/>
                  <a:lumOff val="35000"/>
                  <a:alpha val="30000"/>
                </a:sysClr>
              </a:solidFill>
              <a:prstDash val="solid"/>
            </a:ln>
            <a:effectLst/>
          </p:spPr>
        </p:cxnSp>
        <p:cxnSp>
          <p:nvCxnSpPr>
            <p:cNvPr id="17" name="原创设计师QQ598969553                 _13"/>
            <p:cNvCxnSpPr/>
            <p:nvPr/>
          </p:nvCxnSpPr>
          <p:spPr>
            <a:xfrm rot="16200000" flipH="1">
              <a:off x="2234752" y="4229464"/>
              <a:ext cx="864239" cy="305058"/>
            </a:xfrm>
            <a:prstGeom prst="bentConnector2">
              <a:avLst/>
            </a:prstGeom>
            <a:noFill/>
            <a:ln w="28575" cap="flat" cmpd="sng" algn="ctr">
              <a:solidFill>
                <a:sysClr val="windowText" lastClr="000000">
                  <a:lumMod val="65000"/>
                  <a:lumOff val="35000"/>
                  <a:alpha val="30000"/>
                </a:sysClr>
              </a:solidFill>
              <a:prstDash val="solid"/>
            </a:ln>
            <a:effectLst/>
          </p:spPr>
        </p:cxnSp>
        <p:cxnSp>
          <p:nvCxnSpPr>
            <p:cNvPr id="18" name="原创设计师QQ598969553                 _14"/>
            <p:cNvCxnSpPr/>
            <p:nvPr/>
          </p:nvCxnSpPr>
          <p:spPr>
            <a:xfrm rot="16200000" flipH="1">
              <a:off x="5023005" y="4229464"/>
              <a:ext cx="864239" cy="305058"/>
            </a:xfrm>
            <a:prstGeom prst="bentConnector2">
              <a:avLst/>
            </a:prstGeom>
            <a:noFill/>
            <a:ln w="28575" cap="flat" cmpd="sng" algn="ctr">
              <a:solidFill>
                <a:sysClr val="windowText" lastClr="000000">
                  <a:lumMod val="65000"/>
                  <a:lumOff val="35000"/>
                  <a:alpha val="30000"/>
                </a:sysClr>
              </a:solidFill>
              <a:prstDash val="solid"/>
            </a:ln>
            <a:effectLst/>
          </p:spPr>
        </p:cxnSp>
        <p:grpSp>
          <p:nvGrpSpPr>
            <p:cNvPr id="19" name="原创设计师QQ598969553                 _15"/>
            <p:cNvGrpSpPr>
              <a:grpSpLocks/>
            </p:cNvGrpSpPr>
            <p:nvPr/>
          </p:nvGrpSpPr>
          <p:grpSpPr bwMode="auto">
            <a:xfrm>
              <a:off x="1296969" y="1335774"/>
              <a:ext cx="1942168" cy="2074980"/>
              <a:chOff x="-206342" y="-216355"/>
              <a:chExt cx="2770564" cy="2877518"/>
            </a:xfrm>
            <a:solidFill>
              <a:sysClr val="window" lastClr="FFFFFF">
                <a:lumMod val="85000"/>
              </a:sysClr>
            </a:solidFill>
          </p:grpSpPr>
          <p:sp>
            <p:nvSpPr>
              <p:cNvPr id="32" name="椭圆 12"/>
              <p:cNvSpPr>
                <a:spLocks noChangeArrowheads="1"/>
              </p:cNvSpPr>
              <p:nvPr/>
            </p:nvSpPr>
            <p:spPr bwMode="auto">
              <a:xfrm>
                <a:off x="-206342" y="-216355"/>
                <a:ext cx="2770564" cy="2877518"/>
              </a:xfrm>
              <a:prstGeom prst="ellipse">
                <a:avLst/>
              </a:prstGeom>
              <a:gradFill flip="none" rotWithShape="1">
                <a:gsLst>
                  <a:gs pos="100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 cap="flat" cmpd="sng" algn="ctr">
                <a:noFill/>
                <a:prstDash val="solid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zh-CN" sz="1300" kern="0" dirty="0"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  <a:sym typeface="宋体" pitchFamily="2" charset="-122"/>
                </a:endParaRPr>
              </a:p>
            </p:txBody>
          </p:sp>
          <p:sp>
            <p:nvSpPr>
              <p:cNvPr id="33" name="文本框 26"/>
              <p:cNvSpPr>
                <a:spLocks noChangeArrowheads="1"/>
              </p:cNvSpPr>
              <p:nvPr/>
            </p:nvSpPr>
            <p:spPr bwMode="auto">
              <a:xfrm>
                <a:off x="53397" y="-159597"/>
                <a:ext cx="2337663" cy="2070636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9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 sz="19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 sz="19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 sz="19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 sz="19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19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19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19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19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lvl="0" algn="ctr"/>
                <a:r>
                  <a:rPr lang="zh-CN" altLang="en-US" sz="1200" kern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微软雅黑" pitchFamily="34" charset="-122"/>
                    <a:ea typeface="微软雅黑" pitchFamily="34" charset="-122"/>
                  </a:rPr>
                  <a:t>
                </a:t>
                </a:r>
                <a:r>
                  <a:rPr lang="ru-RU" sz="1600" b="1" i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Исполнение «Майских Указов» Президента РФ</a:t>
                </a:r>
                <a:endParaRPr lang="ru-RU" sz="16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19" name="椭圆 12"/>
          <p:cNvSpPr>
            <a:spLocks noChangeArrowheads="1"/>
          </p:cNvSpPr>
          <p:nvPr/>
        </p:nvSpPr>
        <p:spPr bwMode="auto">
          <a:xfrm>
            <a:off x="4685392" y="1171381"/>
            <a:ext cx="1944370" cy="2010238"/>
          </a:xfrm>
          <a:prstGeom prst="ellipse">
            <a:avLst/>
          </a:prstGeom>
          <a:gradFill flip="none" rotWithShape="1"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/>
              </a:gs>
            </a:gsLst>
            <a:path path="circle">
              <a:fillToRect l="100000" b="100000"/>
            </a:path>
            <a:tileRect t="-100000" r="-100000"/>
          </a:gradFill>
          <a:ln w="12700" cap="flat" cmpd="sng" algn="ctr">
            <a:noFill/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lIns="101381" tIns="50690" rIns="101381" bIns="50690" rtlCol="0" anchor="ctr"/>
          <a:lstStyle/>
          <a:p>
            <a:pPr algn="ctr">
              <a:defRPr/>
            </a:pPr>
            <a:endParaRPr lang="zh-CN" altLang="zh-CN" sz="1300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sym typeface="宋体" pitchFamily="2" charset="-122"/>
            </a:endParaRPr>
          </a:p>
        </p:txBody>
      </p:sp>
      <p:sp>
        <p:nvSpPr>
          <p:cNvPr id="120" name="文本框 26"/>
          <p:cNvSpPr>
            <a:spLocks noChangeArrowheads="1"/>
          </p:cNvSpPr>
          <p:nvPr/>
        </p:nvSpPr>
        <p:spPr bwMode="auto">
          <a:xfrm>
            <a:off x="4678642" y="1347062"/>
            <a:ext cx="2150783" cy="1041089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381" tIns="50690" rIns="101381" bIns="50690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lvl="0" algn="ctr"/>
            <a:r>
              <a:rPr lang="zh-CN" altLang="en-US" sz="1300" kern="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
               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сбалансированности бюджета</a:t>
            </a:r>
            <a:endParaRPr lang="ru-RU" sz="13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椭圆 12"/>
          <p:cNvSpPr>
            <a:spLocks noChangeArrowheads="1"/>
          </p:cNvSpPr>
          <p:nvPr/>
        </p:nvSpPr>
        <p:spPr bwMode="auto">
          <a:xfrm>
            <a:off x="7439916" y="1246952"/>
            <a:ext cx="1944370" cy="2010238"/>
          </a:xfrm>
          <a:prstGeom prst="ellipse">
            <a:avLst/>
          </a:prstGeom>
          <a:gradFill flip="none" rotWithShape="1"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/>
              </a:gs>
            </a:gsLst>
            <a:path path="circle">
              <a:fillToRect l="100000" b="100000"/>
            </a:path>
            <a:tileRect t="-100000" r="-100000"/>
          </a:gradFill>
          <a:ln w="12700" cap="flat" cmpd="sng" algn="ctr">
            <a:noFill/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lIns="101381" tIns="50690" rIns="101381" bIns="50690" rtlCol="0" anchor="ctr"/>
          <a:lstStyle/>
          <a:p>
            <a:pPr algn="ctr">
              <a:defRPr/>
            </a:pPr>
            <a:endParaRPr lang="zh-CN" altLang="zh-CN" sz="1300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sym typeface="宋体" pitchFamily="2" charset="-122"/>
            </a:endParaRPr>
          </a:p>
        </p:txBody>
      </p:sp>
      <p:sp>
        <p:nvSpPr>
          <p:cNvPr id="124" name="文本框 26"/>
          <p:cNvSpPr>
            <a:spLocks noChangeArrowheads="1"/>
          </p:cNvSpPr>
          <p:nvPr/>
        </p:nvSpPr>
        <p:spPr bwMode="auto">
          <a:xfrm>
            <a:off x="7487175" y="1324391"/>
            <a:ext cx="1870106" cy="167203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381" tIns="50690" rIns="101381" bIns="50690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1300" kern="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
               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программно-целевого бюджета</a:t>
            </a:r>
            <a:endParaRPr lang="ru-RU" sz="13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13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" name="椭圆 12"/>
          <p:cNvSpPr>
            <a:spLocks noChangeArrowheads="1"/>
          </p:cNvSpPr>
          <p:nvPr/>
        </p:nvSpPr>
        <p:spPr bwMode="auto">
          <a:xfrm>
            <a:off x="3240617" y="3801316"/>
            <a:ext cx="1944370" cy="2010238"/>
          </a:xfrm>
          <a:prstGeom prst="ellipse">
            <a:avLst/>
          </a:prstGeom>
          <a:gradFill flip="none" rotWithShape="1"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/>
              </a:gs>
            </a:gsLst>
            <a:path path="circle">
              <a:fillToRect l="100000" b="100000"/>
            </a:path>
            <a:tileRect t="-100000" r="-100000"/>
          </a:gradFill>
          <a:ln w="12700" cap="flat" cmpd="sng" algn="ctr">
            <a:noFill/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lIns="101381" tIns="50690" rIns="101381" bIns="50690" rtlCol="0" anchor="ctr"/>
          <a:lstStyle/>
          <a:p>
            <a:pPr algn="ctr">
              <a:defRPr/>
            </a:pPr>
            <a:endParaRPr lang="zh-CN" altLang="zh-CN" sz="1300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sym typeface="宋体" pitchFamily="2" charset="-122"/>
            </a:endParaRPr>
          </a:p>
        </p:txBody>
      </p:sp>
      <p:sp>
        <p:nvSpPr>
          <p:cNvPr id="126" name="文本框 26"/>
          <p:cNvSpPr>
            <a:spLocks noChangeArrowheads="1"/>
          </p:cNvSpPr>
          <p:nvPr/>
        </p:nvSpPr>
        <p:spPr bwMode="auto">
          <a:xfrm>
            <a:off x="3321634" y="3818293"/>
            <a:ext cx="1782339" cy="1764363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381" tIns="50690" rIns="101381" bIns="50690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lvl="0" algn="ctr"/>
            <a:r>
              <a:rPr lang="zh-CN" altLang="en-US" sz="12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itchFamily="34" charset="-122"/>
                <a:ea typeface="微软雅黑" pitchFamily="34" charset="-122"/>
              </a:rPr>
              <a:t>
</a:t>
            </a:r>
            <a:r>
              <a:rPr lang="zh-CN" altLang="en-US" sz="1300" kern="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бюджетных расходов, мобилизация доходов</a:t>
            </a:r>
            <a:endParaRPr lang="ru-RU" sz="1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椭圆 12"/>
          <p:cNvSpPr>
            <a:spLocks noChangeArrowheads="1"/>
          </p:cNvSpPr>
          <p:nvPr/>
        </p:nvSpPr>
        <p:spPr bwMode="auto">
          <a:xfrm>
            <a:off x="6116664" y="3771087"/>
            <a:ext cx="1944370" cy="2010238"/>
          </a:xfrm>
          <a:prstGeom prst="ellipse">
            <a:avLst/>
          </a:prstGeom>
          <a:gradFill flip="none" rotWithShape="1"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/>
              </a:gs>
            </a:gsLst>
            <a:path path="circle">
              <a:fillToRect l="100000" b="100000"/>
            </a:path>
            <a:tileRect t="-100000" r="-100000"/>
          </a:gradFill>
          <a:ln w="12700" cap="flat" cmpd="sng" algn="ctr">
            <a:noFill/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lIns="101381" tIns="50690" rIns="101381" bIns="50690" rtlCol="0" anchor="ctr"/>
          <a:lstStyle/>
          <a:p>
            <a:pPr algn="ctr">
              <a:defRPr/>
            </a:pPr>
            <a:endParaRPr lang="zh-CN" altLang="zh-CN" sz="1300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sym typeface="宋体" pitchFamily="2" charset="-122"/>
            </a:endParaRPr>
          </a:p>
        </p:txBody>
      </p:sp>
      <p:sp>
        <p:nvSpPr>
          <p:cNvPr id="128" name="文本框 26"/>
          <p:cNvSpPr>
            <a:spLocks noChangeArrowheads="1"/>
          </p:cNvSpPr>
          <p:nvPr/>
        </p:nvSpPr>
        <p:spPr bwMode="auto">
          <a:xfrm>
            <a:off x="6163929" y="3742724"/>
            <a:ext cx="1822846" cy="1579698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381" tIns="50690" rIns="101381" bIns="50690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9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lvl="0" algn="ctr"/>
            <a:r>
              <a:rPr lang="zh-CN" altLang="en-US" sz="16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itchFamily="34" charset="-122"/>
                <a:ea typeface="微软雅黑" pitchFamily="34" charset="-122"/>
              </a:rPr>
              <a:t>
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граждан о бюджете в доступной и открытой форме</a:t>
            </a:r>
            <a:endParaRPr lang="ru-RU" sz="1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92" y="143590"/>
            <a:ext cx="9080478" cy="112178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характеристики бюджета муниципального района «Усть-Цилемский на 2023 год и плановый период 2024-2025 гг.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4612146"/>
              </p:ext>
            </p:extLst>
          </p:nvPr>
        </p:nvGraphicFramePr>
        <p:xfrm>
          <a:off x="641373" y="952218"/>
          <a:ext cx="8948827" cy="278595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2111352"/>
                <a:gridCol w="1209674"/>
                <a:gridCol w="1095375"/>
                <a:gridCol w="1143000"/>
                <a:gridCol w="1181100"/>
                <a:gridCol w="1143001"/>
                <a:gridCol w="1065325"/>
              </a:tblGrid>
              <a:tr h="703184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 (факт)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 (оценка)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 (Решение</a:t>
                      </a:r>
                      <a:r>
                        <a:rPr lang="ru-RU" sz="13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 бюджете</a:t>
                      </a:r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Отклонение 2023г.</a:t>
                      </a:r>
                      <a:r>
                        <a:rPr lang="ru-RU" sz="13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 2022г.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 (Решение о бюджете)</a:t>
                      </a:r>
                    </a:p>
                  </a:txBody>
                  <a:tcPr marL="97219" marR="97219" marT="54412" marB="54412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 (Решение о бюджете)</a:t>
                      </a:r>
                    </a:p>
                  </a:txBody>
                  <a:tcPr marL="97219" marR="97219" marT="54412" marB="54412">
                    <a:noFill/>
                  </a:tcPr>
                </a:tc>
              </a:tr>
              <a:tr h="33018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Доходы,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в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т.ч.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1 069 318,00</a:t>
                      </a:r>
                    </a:p>
                  </a:txBody>
                  <a:tcPr marL="9525" marR="857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1 304 868,90</a:t>
                      </a:r>
                    </a:p>
                  </a:txBody>
                  <a:tcPr marL="9525" marR="857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1 184 356,50</a:t>
                      </a:r>
                    </a:p>
                  </a:txBody>
                  <a:tcPr marL="9525" marR="857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-120 512,40</a:t>
                      </a:r>
                    </a:p>
                  </a:txBody>
                  <a:tcPr marL="9525" marR="857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1 091 213,10</a:t>
                      </a:r>
                    </a:p>
                  </a:txBody>
                  <a:tcPr marL="9525" marR="857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1 109 993,90</a:t>
                      </a:r>
                    </a:p>
                  </a:txBody>
                  <a:tcPr marL="9525" marR="857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35664"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218 043,00</a:t>
                      </a:r>
                    </a:p>
                  </a:txBody>
                  <a:tcPr marL="9525" marR="857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230 259,70</a:t>
                      </a:r>
                    </a:p>
                  </a:txBody>
                  <a:tcPr marL="9525" marR="857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234 240,50</a:t>
                      </a:r>
                    </a:p>
                  </a:txBody>
                  <a:tcPr marL="9525" marR="857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3 980,80</a:t>
                      </a:r>
                    </a:p>
                  </a:txBody>
                  <a:tcPr marL="9525" marR="857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251 373,30</a:t>
                      </a:r>
                    </a:p>
                  </a:txBody>
                  <a:tcPr marL="9525" marR="857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261 377,10</a:t>
                      </a:r>
                    </a:p>
                  </a:txBody>
                  <a:tcPr marL="9525" marR="85725" marT="9525" marB="0" anchor="ctr">
                    <a:noFill/>
                  </a:tcPr>
                </a:tc>
              </a:tr>
              <a:tr h="535544"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</a:t>
                      </a:r>
                      <a:r>
                        <a:rPr lang="ru-RU" sz="14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поступления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851 275,00</a:t>
                      </a:r>
                    </a:p>
                  </a:txBody>
                  <a:tcPr marL="9525" marR="857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1 074 609,20</a:t>
                      </a:r>
                    </a:p>
                  </a:txBody>
                  <a:tcPr marL="9525" marR="857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950 116,00</a:t>
                      </a:r>
                    </a:p>
                  </a:txBody>
                  <a:tcPr marL="9525" marR="857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-124 493,20</a:t>
                      </a:r>
                    </a:p>
                  </a:txBody>
                  <a:tcPr marL="9525" marR="857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839 839,80</a:t>
                      </a:r>
                    </a:p>
                  </a:txBody>
                  <a:tcPr marL="9525" marR="857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848 616,80</a:t>
                      </a:r>
                    </a:p>
                  </a:txBody>
                  <a:tcPr marL="9525" marR="85725" marT="9525" marB="0" anchor="ctr">
                    <a:noFill/>
                  </a:tcPr>
                </a:tc>
              </a:tr>
              <a:tr h="34583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1 062 915,17</a:t>
                      </a:r>
                    </a:p>
                  </a:txBody>
                  <a:tcPr marL="9525" marR="857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1 308 218,30</a:t>
                      </a:r>
                    </a:p>
                  </a:txBody>
                  <a:tcPr marL="9525" marR="857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1 178 608,50</a:t>
                      </a:r>
                    </a:p>
                  </a:txBody>
                  <a:tcPr marL="9525" marR="857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-129 609,80</a:t>
                      </a:r>
                    </a:p>
                  </a:txBody>
                  <a:tcPr marL="9525" marR="857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1 087 358,10</a:t>
                      </a:r>
                    </a:p>
                  </a:txBody>
                  <a:tcPr marL="9525" marR="857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1 106 138,90</a:t>
                      </a:r>
                    </a:p>
                  </a:txBody>
                  <a:tcPr marL="9525" marR="857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0563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Дефицит(-)/профицит(+)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219" marR="97219" marT="54412" marB="54412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6 402,83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-3 349,40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5 748,00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9 097,40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3 855,00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3 855,00</a:t>
                      </a:r>
                    </a:p>
                  </a:txBody>
                  <a:tcPr marL="9525" marR="85725" marT="9525" marB="0" anchor="ctr"/>
                </a:tc>
              </a:tr>
            </a:tbl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4224218708"/>
              </p:ext>
            </p:extLst>
          </p:nvPr>
        </p:nvGraphicFramePr>
        <p:xfrm>
          <a:off x="735655" y="3829593"/>
          <a:ext cx="8813802" cy="2291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768722" y="698315"/>
            <a:ext cx="800027" cy="271647"/>
          </a:xfrm>
          <a:prstGeom prst="rect">
            <a:avLst/>
          </a:prstGeom>
          <a:noFill/>
        </p:spPr>
        <p:txBody>
          <a:bodyPr wrap="square" lIns="101381" tIns="50690" rIns="101381" bIns="50690" rtlCol="0">
            <a:spAutoFit/>
          </a:bodyPr>
          <a:lstStyle/>
          <a:p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6"/>
            <a:ext cx="631920" cy="6121399"/>
            <a:chOff x="0" y="1"/>
            <a:chExt cx="594360" cy="5143499"/>
          </a:xfrm>
        </p:grpSpPr>
        <p:sp>
          <p:nvSpPr>
            <p:cNvPr id="5" name="Вертикальный свиток 4"/>
            <p:cNvSpPr/>
            <p:nvPr/>
          </p:nvSpPr>
          <p:spPr>
            <a:xfrm>
              <a:off x="0" y="749300"/>
              <a:ext cx="527050" cy="4394200"/>
            </a:xfrm>
            <a:prstGeom prst="verticalScroll">
              <a:avLst/>
            </a:prstGeom>
            <a:solidFill>
              <a:srgbClr val="0099CC"/>
            </a:solidFill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герб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594360" cy="742950"/>
            </a:xfrm>
            <a:prstGeom prst="rect">
              <a:avLst/>
            </a:prstGeom>
          </p:spPr>
        </p:pic>
      </p:grpSp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680070" y="457200"/>
            <a:ext cx="8933269" cy="5497156"/>
            <a:chOff x="307" y="1296"/>
            <a:chExt cx="5118" cy="2820"/>
          </a:xfrm>
        </p:grpSpPr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877" y="1296"/>
              <a:ext cx="3963" cy="374"/>
              <a:chOff x="877" y="1296"/>
              <a:chExt cx="3963" cy="374"/>
            </a:xfrm>
          </p:grpSpPr>
          <p:grpSp>
            <p:nvGrpSpPr>
              <p:cNvPr id="60" name="Group 12"/>
              <p:cNvGrpSpPr>
                <a:grpSpLocks/>
              </p:cNvGrpSpPr>
              <p:nvPr/>
            </p:nvGrpSpPr>
            <p:grpSpPr bwMode="auto">
              <a:xfrm flipH="1">
                <a:off x="2869" y="1300"/>
                <a:ext cx="1971" cy="365"/>
                <a:chOff x="1036" y="1892"/>
                <a:chExt cx="2253" cy="418"/>
              </a:xfrm>
            </p:grpSpPr>
            <p:sp>
              <p:nvSpPr>
                <p:cNvPr id="66" name="Rectangle 13"/>
                <p:cNvSpPr>
                  <a:spLocks noChangeArrowheads="1"/>
                </p:cNvSpPr>
                <p:nvPr/>
              </p:nvSpPr>
              <p:spPr bwMode="auto">
                <a:xfrm>
                  <a:off x="2419" y="1934"/>
                  <a:ext cx="548" cy="45"/>
                </a:xfrm>
                <a:prstGeom prst="rect">
                  <a:avLst/>
                </a:prstGeom>
                <a:gradFill rotWithShape="1">
                  <a:gsLst>
                    <a:gs pos="0">
                      <a:srgbClr val="545454"/>
                    </a:gs>
                    <a:gs pos="100000">
                      <a:srgbClr val="777777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b="1" kern="0" dirty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7" name="Freeform 14"/>
                <p:cNvSpPr>
                  <a:spLocks/>
                </p:cNvSpPr>
                <p:nvPr/>
              </p:nvSpPr>
              <p:spPr bwMode="auto">
                <a:xfrm>
                  <a:off x="1036" y="1892"/>
                  <a:ext cx="2253" cy="418"/>
                </a:xfrm>
                <a:custGeom>
                  <a:avLst/>
                  <a:gdLst>
                    <a:gd name="T0" fmla="*/ 255 w 423"/>
                    <a:gd name="T1" fmla="*/ 23 h 204"/>
                    <a:gd name="T2" fmla="*/ 423 w 423"/>
                    <a:gd name="T3" fmla="*/ 0 h 204"/>
                    <a:gd name="T4" fmla="*/ 176 w 423"/>
                    <a:gd name="T5" fmla="*/ 198 h 204"/>
                    <a:gd name="T6" fmla="*/ 0 w 423"/>
                    <a:gd name="T7" fmla="*/ 204 h 204"/>
                    <a:gd name="T8" fmla="*/ 343 w 423"/>
                    <a:gd name="T9" fmla="*/ 23 h 204"/>
                    <a:gd name="T10" fmla="*/ 255 w 423"/>
                    <a:gd name="T11" fmla="*/ 23 h 2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23" h="204">
                      <a:moveTo>
                        <a:pt x="255" y="23"/>
                      </a:moveTo>
                      <a:lnTo>
                        <a:pt x="423" y="0"/>
                      </a:lnTo>
                      <a:lnTo>
                        <a:pt x="176" y="198"/>
                      </a:lnTo>
                      <a:lnTo>
                        <a:pt x="0" y="204"/>
                      </a:lnTo>
                      <a:lnTo>
                        <a:pt x="343" y="23"/>
                      </a:lnTo>
                      <a:lnTo>
                        <a:pt x="255" y="23"/>
                      </a:lnTo>
                    </a:path>
                  </a:pathLst>
                </a:custGeom>
                <a:gradFill rotWithShape="1">
                  <a:gsLst>
                    <a:gs pos="0">
                      <a:srgbClr val="888888"/>
                    </a:gs>
                    <a:gs pos="100000">
                      <a:srgbClr val="D9D9D9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25221E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b="1" kern="0" dirty="0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61" name="AutoShape 16"/>
              <p:cNvSpPr>
                <a:spLocks noChangeArrowheads="1"/>
              </p:cNvSpPr>
              <p:nvPr/>
            </p:nvSpPr>
            <p:spPr bwMode="auto">
              <a:xfrm>
                <a:off x="2448" y="1296"/>
                <a:ext cx="871" cy="352"/>
              </a:xfrm>
              <a:prstGeom prst="triangle">
                <a:avLst>
                  <a:gd name="adj" fmla="val 50000"/>
                </a:avLst>
              </a:prstGeom>
              <a:gradFill rotWithShape="1">
                <a:gsLst>
                  <a:gs pos="0">
                    <a:srgbClr val="8E8E8E"/>
                  </a:gs>
                  <a:gs pos="100000">
                    <a:srgbClr val="D9D9D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b="1" kern="0" dirty="0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62" name="Group 17"/>
              <p:cNvGrpSpPr>
                <a:grpSpLocks/>
              </p:cNvGrpSpPr>
              <p:nvPr/>
            </p:nvGrpSpPr>
            <p:grpSpPr bwMode="auto">
              <a:xfrm>
                <a:off x="877" y="1301"/>
                <a:ext cx="2028" cy="369"/>
                <a:chOff x="1000" y="1891"/>
                <a:chExt cx="2315" cy="422"/>
              </a:xfrm>
            </p:grpSpPr>
            <p:sp>
              <p:nvSpPr>
                <p:cNvPr id="63" name="Rectangle 18"/>
                <p:cNvSpPr>
                  <a:spLocks noChangeArrowheads="1"/>
                </p:cNvSpPr>
                <p:nvPr/>
              </p:nvSpPr>
              <p:spPr bwMode="auto">
                <a:xfrm>
                  <a:off x="2427" y="1935"/>
                  <a:ext cx="599" cy="46"/>
                </a:xfrm>
                <a:prstGeom prst="rect">
                  <a:avLst/>
                </a:prstGeom>
                <a:gradFill rotWithShape="1">
                  <a:gsLst>
                    <a:gs pos="0">
                      <a:srgbClr val="545454"/>
                    </a:gs>
                    <a:gs pos="100000">
                      <a:srgbClr val="777777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b="1" kern="0" dirty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4" name="Freeform 19"/>
                <p:cNvSpPr>
                  <a:spLocks/>
                </p:cNvSpPr>
                <p:nvPr/>
              </p:nvSpPr>
              <p:spPr bwMode="auto">
                <a:xfrm>
                  <a:off x="1000" y="1891"/>
                  <a:ext cx="2315" cy="422"/>
                </a:xfrm>
                <a:custGeom>
                  <a:avLst/>
                  <a:gdLst>
                    <a:gd name="T0" fmla="*/ 255 w 423"/>
                    <a:gd name="T1" fmla="*/ 23 h 204"/>
                    <a:gd name="T2" fmla="*/ 423 w 423"/>
                    <a:gd name="T3" fmla="*/ 0 h 204"/>
                    <a:gd name="T4" fmla="*/ 176 w 423"/>
                    <a:gd name="T5" fmla="*/ 198 h 204"/>
                    <a:gd name="T6" fmla="*/ 0 w 423"/>
                    <a:gd name="T7" fmla="*/ 204 h 204"/>
                    <a:gd name="T8" fmla="*/ 343 w 423"/>
                    <a:gd name="T9" fmla="*/ 23 h 204"/>
                    <a:gd name="T10" fmla="*/ 255 w 423"/>
                    <a:gd name="T11" fmla="*/ 23 h 2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23" h="204">
                      <a:moveTo>
                        <a:pt x="255" y="23"/>
                      </a:moveTo>
                      <a:lnTo>
                        <a:pt x="423" y="0"/>
                      </a:lnTo>
                      <a:lnTo>
                        <a:pt x="176" y="198"/>
                      </a:lnTo>
                      <a:lnTo>
                        <a:pt x="0" y="204"/>
                      </a:lnTo>
                      <a:lnTo>
                        <a:pt x="343" y="23"/>
                      </a:lnTo>
                      <a:lnTo>
                        <a:pt x="255" y="23"/>
                      </a:lnTo>
                    </a:path>
                  </a:pathLst>
                </a:custGeom>
                <a:gradFill rotWithShape="1">
                  <a:gsLst>
                    <a:gs pos="0">
                      <a:srgbClr val="888888"/>
                    </a:gs>
                    <a:gs pos="100000">
                      <a:srgbClr val="D9D9D9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25221E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b="1" kern="0" dirty="0" smtClean="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13" name="Group 21"/>
            <p:cNvGrpSpPr>
              <a:grpSpLocks/>
            </p:cNvGrpSpPr>
            <p:nvPr/>
          </p:nvGrpSpPr>
          <p:grpSpPr bwMode="auto">
            <a:xfrm>
              <a:off x="307" y="1610"/>
              <a:ext cx="5118" cy="2506"/>
              <a:chOff x="307" y="1610"/>
              <a:chExt cx="5118" cy="2506"/>
            </a:xfrm>
          </p:grpSpPr>
          <p:grpSp>
            <p:nvGrpSpPr>
              <p:cNvPr id="14" name="Group 22"/>
              <p:cNvGrpSpPr>
                <a:grpSpLocks/>
              </p:cNvGrpSpPr>
              <p:nvPr/>
            </p:nvGrpSpPr>
            <p:grpSpPr bwMode="auto">
              <a:xfrm>
                <a:off x="307" y="1655"/>
                <a:ext cx="1633" cy="1934"/>
                <a:chOff x="307" y="1655"/>
                <a:chExt cx="1633" cy="1934"/>
              </a:xfrm>
            </p:grpSpPr>
            <p:grpSp>
              <p:nvGrpSpPr>
                <p:cNvPr id="44" name="Group 23"/>
                <p:cNvGrpSpPr>
                  <a:grpSpLocks/>
                </p:cNvGrpSpPr>
                <p:nvPr/>
              </p:nvGrpSpPr>
              <p:grpSpPr bwMode="auto">
                <a:xfrm>
                  <a:off x="307" y="1655"/>
                  <a:ext cx="1633" cy="1934"/>
                  <a:chOff x="307" y="1655"/>
                  <a:chExt cx="1633" cy="1934"/>
                </a:xfrm>
              </p:grpSpPr>
              <p:grpSp>
                <p:nvGrpSpPr>
                  <p:cNvPr id="52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7" y="1655"/>
                    <a:ext cx="1633" cy="1785"/>
                    <a:chOff x="307" y="1655"/>
                    <a:chExt cx="1633" cy="1785"/>
                  </a:xfrm>
                </p:grpSpPr>
                <p:sp>
                  <p:nvSpPr>
                    <p:cNvPr id="56" name="Rectangle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7" y="1960"/>
                      <a:ext cx="1633" cy="1480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F2F2F2"/>
                        </a:gs>
                      </a:gsLst>
                      <a:lin ang="5400000" scaled="1"/>
                    </a:gradFill>
                    <a:ln w="12700">
                      <a:solidFill>
                        <a:srgbClr val="8C8C8C"/>
                      </a:solidFill>
                      <a:miter lim="800000"/>
                      <a:headEnd/>
                      <a:tailEnd/>
                    </a:ln>
                    <a:effectLst>
                      <a:outerShdw dist="63500" dir="3187806" algn="ctr" rotWithShape="0">
                        <a:srgbClr val="808080">
                          <a:alpha val="50000"/>
                        </a:srgbClr>
                      </a:outerShdw>
                    </a:effec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 b="1" kern="0" dirty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57" name="AutoShape 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3" y="1655"/>
                      <a:ext cx="1370" cy="299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73E6"/>
                        </a:gs>
                        <a:gs pos="100000">
                          <a:srgbClr val="0051A2"/>
                        </a:gs>
                      </a:gsLst>
                      <a:lin ang="5400000" scaled="1"/>
                    </a:gradFill>
                    <a:ln w="12700">
                      <a:solidFill>
                        <a:srgbClr val="00458A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 b="1" kern="0" dirty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58" name="Rectangle 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1" y="3355"/>
                      <a:ext cx="1625" cy="81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0051A2"/>
                        </a:gs>
                        <a:gs pos="50000">
                          <a:srgbClr val="0073E6"/>
                        </a:gs>
                        <a:gs pos="100000">
                          <a:srgbClr val="0051A2"/>
                        </a:gs>
                      </a:gsLst>
                      <a:lin ang="0" scaled="1"/>
                    </a:gradFill>
                    <a:ln w="12700" algn="ctr">
                      <a:solidFill>
                        <a:srgbClr val="00458A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 b="1" kern="0" dirty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59" name="AutoShape 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69" y="1660"/>
                      <a:ext cx="1225" cy="62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FFFFFF">
                            <a:alpha val="44000"/>
                          </a:srgbClr>
                        </a:gs>
                        <a:gs pos="100000">
                          <a:srgbClr val="FFFFFF">
                            <a:alpha val="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CN" altLang="en-US" b="1" kern="0" dirty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53" name="Group 29"/>
                  <p:cNvGrpSpPr>
                    <a:grpSpLocks/>
                  </p:cNvGrpSpPr>
                  <p:nvPr/>
                </p:nvGrpSpPr>
                <p:grpSpPr bwMode="auto">
                  <a:xfrm>
                    <a:off x="367" y="1698"/>
                    <a:ext cx="1556" cy="1891"/>
                    <a:chOff x="367" y="1698"/>
                    <a:chExt cx="1556" cy="1891"/>
                  </a:xfrm>
                </p:grpSpPr>
                <p:sp>
                  <p:nvSpPr>
                    <p:cNvPr id="54" name="Rectangle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7" y="1698"/>
                      <a:ext cx="1350" cy="2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pPr algn="ctr">
                        <a:defRPr/>
                      </a:pPr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55" name="Rectangle 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7" y="1994"/>
                      <a:ext cx="1556" cy="159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anchor="ctr">
                      <a:spAutoFit/>
                    </a:bodyPr>
                    <a:lstStyle/>
                    <a:p>
                      <a:pPr marL="190088" indent="-190088">
                        <a:defRPr/>
                      </a:pPr>
                      <a:r>
                        <a:rPr lang="en-GB" altLang="zh-CN" sz="1300" kern="0" dirty="0" smtClean="0">
                          <a:solidFill>
                            <a:srgbClr val="000000"/>
                          </a:solidFill>
                        </a:rPr>
                        <a:t>⊙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</a:p>
                    <a:p>
                      <a:pPr marL="190088" indent="-190088">
                        <a:defRPr/>
                      </a:pPr>
                      <a:r>
                        <a:rPr lang="en-GB" altLang="zh-CN" sz="1200" kern="0" dirty="0" smtClean="0">
                          <a:solidFill>
                            <a:srgbClr val="000000"/>
                          </a:solidFill>
                        </a:rPr>
                        <a:t>⊙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от акцизов</a:t>
                      </a:r>
                    </a:p>
                    <a:p>
                      <a:pPr marL="190088" indent="-190088">
                        <a:defRPr/>
                      </a:pPr>
                      <a:r>
                        <a:rPr lang="en-GB" altLang="zh-CN" sz="1200" kern="0" dirty="0" smtClean="0">
                          <a:solidFill>
                            <a:srgbClr val="000000"/>
                          </a:solidFill>
                        </a:rPr>
                        <a:t>⊙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</a:p>
                    <a:p>
                      <a:pPr marL="190088" indent="-190088">
                        <a:defRPr/>
                      </a:pPr>
                      <a:r>
                        <a:rPr lang="en-GB" altLang="zh-CN" sz="1200" kern="0" dirty="0" smtClean="0">
                          <a:solidFill>
                            <a:srgbClr val="000000"/>
                          </a:solidFill>
                        </a:rPr>
                        <a:t>⊙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</a:p>
                    <a:p>
                      <a:pPr marL="190088" indent="-190088">
                        <a:defRPr/>
                      </a:pPr>
                      <a:r>
                        <a:rPr lang="en-GB" altLang="zh-CN" sz="1200" kern="0" dirty="0" smtClean="0">
                          <a:solidFill>
                            <a:srgbClr val="000000"/>
                          </a:solidFill>
                        </a:rPr>
                        <a:t>⊙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</a:p>
                    <a:p>
                      <a:pPr marL="190088" indent="-190088">
                        <a:defRPr/>
                      </a:pPr>
                      <a:r>
                        <a:rPr lang="en-GB" altLang="zh-CN" sz="1200" kern="0" dirty="0" smtClean="0">
                          <a:solidFill>
                            <a:srgbClr val="000000"/>
                          </a:solidFill>
                        </a:rPr>
                        <a:t>⊙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</a:p>
                    <a:p>
                      <a:pPr marL="190088" indent="-190088">
                        <a:defRPr/>
                      </a:pPr>
                      <a:endParaRPr lang="ru-RU" altLang="zh-CN" sz="1200" kern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defRPr/>
                      </a:pPr>
                      <a:r>
                        <a:rPr lang="ru-RU" altLang="zh-CN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 доходы </a:t>
                      </a:r>
                      <a:r>
                        <a:rPr lang="ru-RU" altLang="zh-CN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 это обязательные, безвозмездные, безвозвратные платежи в пользу бюджета.</a:t>
                      </a:r>
                    </a:p>
                    <a:p>
                      <a:pPr>
                        <a:defRPr/>
                      </a:pPr>
                      <a:endParaRPr lang="ru-RU" altLang="zh-CN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90088" indent="-190088">
                        <a:defRPr/>
                      </a:pPr>
                      <a:r>
                        <a:rPr lang="ru-RU" altLang="zh-CN" kern="0" dirty="0" smtClean="0">
                          <a:solidFill>
                            <a:srgbClr val="000000"/>
                          </a:solidFill>
                        </a:rPr>
                        <a:t/>
                      </a:r>
                      <a:br>
                        <a:rPr lang="ru-RU" altLang="zh-CN" kern="0" dirty="0" smtClean="0">
                          <a:solidFill>
                            <a:srgbClr val="000000"/>
                          </a:solidFill>
                        </a:rPr>
                      </a:br>
                      <a:endParaRPr lang="en-GB" altLang="zh-CN" kern="0" dirty="0" smtClean="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48" name="Freeform 35"/>
                <p:cNvSpPr>
                  <a:spLocks noEditPoints="1"/>
                </p:cNvSpPr>
                <p:nvPr/>
              </p:nvSpPr>
              <p:spPr bwMode="auto">
                <a:xfrm>
                  <a:off x="545" y="2178"/>
                  <a:ext cx="362" cy="13"/>
                </a:xfrm>
                <a:custGeom>
                  <a:avLst/>
                  <a:gdLst>
                    <a:gd name="T0" fmla="*/ 193 w 193"/>
                    <a:gd name="T1" fmla="*/ 0 h 7"/>
                    <a:gd name="T2" fmla="*/ 192 w 193"/>
                    <a:gd name="T3" fmla="*/ 3 h 7"/>
                    <a:gd name="T4" fmla="*/ 187 w 193"/>
                    <a:gd name="T5" fmla="*/ 7 h 7"/>
                    <a:gd name="T6" fmla="*/ 165 w 193"/>
                    <a:gd name="T7" fmla="*/ 7 h 7"/>
                    <a:gd name="T8" fmla="*/ 187 w 193"/>
                    <a:gd name="T9" fmla="*/ 7 h 7"/>
                    <a:gd name="T10" fmla="*/ 192 w 193"/>
                    <a:gd name="T11" fmla="*/ 3 h 7"/>
                    <a:gd name="T12" fmla="*/ 193 w 193"/>
                    <a:gd name="T13" fmla="*/ 0 h 7"/>
                    <a:gd name="T14" fmla="*/ 193 w 193"/>
                    <a:gd name="T15" fmla="*/ 0 h 7"/>
                    <a:gd name="T16" fmla="*/ 0 w 193"/>
                    <a:gd name="T17" fmla="*/ 0 h 7"/>
                    <a:gd name="T18" fmla="*/ 1 w 193"/>
                    <a:gd name="T19" fmla="*/ 3 h 7"/>
                    <a:gd name="T20" fmla="*/ 7 w 193"/>
                    <a:gd name="T21" fmla="*/ 6 h 7"/>
                    <a:gd name="T22" fmla="*/ 164 w 193"/>
                    <a:gd name="T23" fmla="*/ 7 h 7"/>
                    <a:gd name="T24" fmla="*/ 164 w 193"/>
                    <a:gd name="T25" fmla="*/ 7 h 7"/>
                    <a:gd name="T26" fmla="*/ 7 w 193"/>
                    <a:gd name="T27" fmla="*/ 6 h 7"/>
                    <a:gd name="T28" fmla="*/ 1 w 193"/>
                    <a:gd name="T29" fmla="*/ 3 h 7"/>
                    <a:gd name="T30" fmla="*/ 0 w 193"/>
                    <a:gd name="T31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93" h="7">
                      <a:moveTo>
                        <a:pt x="193" y="0"/>
                      </a:moveTo>
                      <a:cubicBezTo>
                        <a:pt x="193" y="1"/>
                        <a:pt x="193" y="2"/>
                        <a:pt x="192" y="3"/>
                      </a:cubicBezTo>
                      <a:cubicBezTo>
                        <a:pt x="191" y="6"/>
                        <a:pt x="189" y="6"/>
                        <a:pt x="187" y="7"/>
                      </a:cubicBezTo>
                      <a:cubicBezTo>
                        <a:pt x="186" y="7"/>
                        <a:pt x="177" y="7"/>
                        <a:pt x="165" y="7"/>
                      </a:cubicBezTo>
                      <a:cubicBezTo>
                        <a:pt x="177" y="7"/>
                        <a:pt x="186" y="7"/>
                        <a:pt x="187" y="7"/>
                      </a:cubicBezTo>
                      <a:cubicBezTo>
                        <a:pt x="189" y="6"/>
                        <a:pt x="191" y="6"/>
                        <a:pt x="192" y="3"/>
                      </a:cubicBezTo>
                      <a:cubicBezTo>
                        <a:pt x="193" y="2"/>
                        <a:pt x="193" y="1"/>
                        <a:pt x="193" y="0"/>
                      </a:cubicBezTo>
                      <a:cubicBezTo>
                        <a:pt x="193" y="0"/>
                        <a:pt x="193" y="0"/>
                        <a:pt x="193" y="0"/>
                      </a:cubicBezTo>
                      <a:moveTo>
                        <a:pt x="0" y="0"/>
                      </a:moveTo>
                      <a:cubicBezTo>
                        <a:pt x="0" y="1"/>
                        <a:pt x="1" y="2"/>
                        <a:pt x="1" y="3"/>
                      </a:cubicBezTo>
                      <a:cubicBezTo>
                        <a:pt x="2" y="5"/>
                        <a:pt x="5" y="6"/>
                        <a:pt x="7" y="6"/>
                      </a:cubicBezTo>
                      <a:cubicBezTo>
                        <a:pt x="43" y="6"/>
                        <a:pt x="123" y="7"/>
                        <a:pt x="164" y="7"/>
                      </a:cubicBezTo>
                      <a:cubicBezTo>
                        <a:pt x="164" y="7"/>
                        <a:pt x="164" y="7"/>
                        <a:pt x="164" y="7"/>
                      </a:cubicBezTo>
                      <a:cubicBezTo>
                        <a:pt x="123" y="7"/>
                        <a:pt x="43" y="6"/>
                        <a:pt x="7" y="6"/>
                      </a:cubicBezTo>
                      <a:cubicBezTo>
                        <a:pt x="5" y="6"/>
                        <a:pt x="2" y="5"/>
                        <a:pt x="1" y="3"/>
                      </a:cubicBezTo>
                      <a:cubicBezTo>
                        <a:pt x="1" y="2"/>
                        <a:pt x="0" y="1"/>
                        <a:pt x="0" y="0"/>
                      </a:cubicBezTo>
                    </a:path>
                  </a:pathLst>
                </a:custGeom>
                <a:solidFill>
                  <a:srgbClr val="F09F8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b="1" kern="0" dirty="0" smtClean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0" name="Group 40"/>
              <p:cNvGrpSpPr>
                <a:grpSpLocks/>
              </p:cNvGrpSpPr>
              <p:nvPr/>
            </p:nvGrpSpPr>
            <p:grpSpPr bwMode="auto">
              <a:xfrm>
                <a:off x="2011" y="1652"/>
                <a:ext cx="1682" cy="2445"/>
                <a:chOff x="2011" y="1652"/>
                <a:chExt cx="1682" cy="2445"/>
              </a:xfrm>
            </p:grpSpPr>
            <p:grpSp>
              <p:nvGrpSpPr>
                <p:cNvPr id="36" name="Group 41"/>
                <p:cNvGrpSpPr>
                  <a:grpSpLocks/>
                </p:cNvGrpSpPr>
                <p:nvPr/>
              </p:nvGrpSpPr>
              <p:grpSpPr bwMode="auto">
                <a:xfrm>
                  <a:off x="2012" y="1652"/>
                  <a:ext cx="1681" cy="2347"/>
                  <a:chOff x="2012" y="1652"/>
                  <a:chExt cx="1681" cy="2347"/>
                </a:xfrm>
              </p:grpSpPr>
              <p:sp>
                <p:nvSpPr>
                  <p:cNvPr id="40" name="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2013" y="1952"/>
                    <a:ext cx="1680" cy="204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F2F2F2"/>
                      </a:gs>
                    </a:gsLst>
                    <a:lin ang="5400000" scaled="1"/>
                  </a:gradFill>
                  <a:ln w="12700">
                    <a:solidFill>
                      <a:srgbClr val="8C8C8C"/>
                    </a:solidFill>
                    <a:miter lim="800000"/>
                    <a:headEnd/>
                    <a:tailEnd/>
                  </a:ln>
                  <a:effectLst>
                    <a:outerShdw dist="63500" dir="3187806" algn="ctr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CN" altLang="en-US" b="1" kern="0" dirty="0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1" name="AutoShape 43"/>
                  <p:cNvSpPr>
                    <a:spLocks noChangeArrowheads="1"/>
                  </p:cNvSpPr>
                  <p:nvPr/>
                </p:nvSpPr>
                <p:spPr bwMode="auto">
                  <a:xfrm>
                    <a:off x="2196" y="1652"/>
                    <a:ext cx="1438" cy="29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AFAFAF"/>
                      </a:gs>
                      <a:gs pos="100000">
                        <a:srgbClr val="8D8D8D"/>
                      </a:gs>
                    </a:gsLst>
                    <a:lin ang="5400000" scaled="1"/>
                  </a:gradFill>
                  <a:ln w="12700">
                    <a:solidFill>
                      <a:srgbClr val="6D6D6D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CN" altLang="en-US" b="1" kern="0" dirty="0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2" name="Rectangle 44"/>
                  <p:cNvSpPr>
                    <a:spLocks noChangeArrowheads="1"/>
                  </p:cNvSpPr>
                  <p:nvPr/>
                </p:nvSpPr>
                <p:spPr bwMode="auto">
                  <a:xfrm>
                    <a:off x="2012" y="3908"/>
                    <a:ext cx="1680" cy="84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797979"/>
                      </a:gs>
                      <a:gs pos="50000">
                        <a:srgbClr val="9B9B9B"/>
                      </a:gs>
                      <a:gs pos="100000">
                        <a:srgbClr val="797979"/>
                      </a:gs>
                    </a:gsLst>
                    <a:lin ang="0" scaled="1"/>
                  </a:gradFill>
                  <a:ln w="12700" algn="ctr">
                    <a:solidFill>
                      <a:srgbClr val="6B6B6B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CN" altLang="en-US" b="1" kern="0" dirty="0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3" name="AutoShape 45"/>
                  <p:cNvSpPr>
                    <a:spLocks noChangeArrowheads="1"/>
                  </p:cNvSpPr>
                  <p:nvPr/>
                </p:nvSpPr>
                <p:spPr bwMode="auto">
                  <a:xfrm>
                    <a:off x="2283" y="1656"/>
                    <a:ext cx="1225" cy="62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FFFFFF">
                          <a:alpha val="44000"/>
                        </a:srgbClr>
                      </a:gs>
                      <a:gs pos="100000">
                        <a:srgbClr val="FFFFFF">
                          <a:alpha val="0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CN" altLang="en-US" b="1" kern="0" dirty="0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37" name="Group 46"/>
                <p:cNvGrpSpPr>
                  <a:grpSpLocks/>
                </p:cNvGrpSpPr>
                <p:nvPr/>
              </p:nvGrpSpPr>
              <p:grpSpPr bwMode="auto">
                <a:xfrm>
                  <a:off x="2011" y="1695"/>
                  <a:ext cx="1662" cy="2402"/>
                  <a:chOff x="197" y="1386"/>
                  <a:chExt cx="1662" cy="2402"/>
                </a:xfrm>
              </p:grpSpPr>
              <p:sp>
                <p:nvSpPr>
                  <p:cNvPr id="38" name="Rectangle 47"/>
                  <p:cNvSpPr>
                    <a:spLocks noChangeArrowheads="1"/>
                  </p:cNvSpPr>
                  <p:nvPr/>
                </p:nvSpPr>
                <p:spPr bwMode="auto">
                  <a:xfrm>
                    <a:off x="359" y="1386"/>
                    <a:ext cx="1500" cy="20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ru-RU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Неналоговые доходы</a:t>
                    </a:r>
                    <a:endParaRPr lang="ru-RU" b="1" dirty="0">
                      <a:solidFill>
                        <a:srgbClr val="00206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9" name="Rectangle 48"/>
                  <p:cNvSpPr>
                    <a:spLocks noChangeArrowheads="1"/>
                  </p:cNvSpPr>
                  <p:nvPr/>
                </p:nvSpPr>
                <p:spPr bwMode="auto">
                  <a:xfrm>
                    <a:off x="197" y="1649"/>
                    <a:ext cx="1632" cy="213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anchor="ctr">
                    <a:spAutoFit/>
                  </a:bodyPr>
                  <a:lstStyle/>
                  <a:p>
                    <a:pPr marL="190088" indent="-190088">
                      <a:defRPr/>
                    </a:pPr>
                    <a:r>
                      <a:rPr lang="en-GB" altLang="zh-CN" sz="1300" kern="0" dirty="0" smtClean="0">
                        <a:solidFill>
                          <a:srgbClr val="000000"/>
                        </a:solidFill>
                      </a:rPr>
                      <a:t>⊙  </a:t>
                    </a:r>
                    <a:r>
                      <a:rPr lang="ru-RU" sz="1200" dirty="0" smtClean="0">
                        <a:latin typeface="Times New Roman" pitchFamily="18" charset="0"/>
                        <a:cs typeface="Times New Roman" pitchFamily="18" charset="0"/>
                      </a:rPr>
                      <a:t>Доходы от использования имущества</a:t>
                    </a:r>
                  </a:p>
                  <a:p>
                    <a:pPr marL="190088" indent="-190088">
                      <a:defRPr/>
                    </a:pPr>
                    <a:r>
                      <a:rPr lang="en-GB" altLang="zh-CN" sz="1200" kern="0" dirty="0" smtClean="0">
                        <a:solidFill>
                          <a:srgbClr val="000000"/>
                        </a:solidFill>
                      </a:rPr>
                      <a:t>⊙ </a:t>
                    </a:r>
                    <a:r>
                      <a:rPr lang="ru-RU" sz="1200" dirty="0" smtClean="0">
                        <a:latin typeface="Times New Roman" pitchFamily="18" charset="0"/>
                        <a:cs typeface="Times New Roman" pitchFamily="18" charset="0"/>
                      </a:rPr>
                      <a:t>Плата за негативное воздействие на окружающую среду</a:t>
                    </a:r>
                  </a:p>
                  <a:p>
                    <a:pPr marL="190088" indent="-190088">
                      <a:defRPr/>
                    </a:pPr>
                    <a:r>
                      <a:rPr lang="en-GB" altLang="zh-CN" sz="1200" kern="0" dirty="0" smtClean="0">
                        <a:solidFill>
                          <a:srgbClr val="000000"/>
                        </a:solidFill>
                      </a:rPr>
                      <a:t>⊙ </a:t>
                    </a:r>
                    <a:r>
                      <a:rPr lang="ru-RU" sz="1200" dirty="0" smtClean="0">
                        <a:latin typeface="Times New Roman" pitchFamily="18" charset="0"/>
                        <a:cs typeface="Times New Roman" pitchFamily="18" charset="0"/>
                      </a:rPr>
                      <a:t>Доходы от оказания платных услуг </a:t>
                    </a:r>
                  </a:p>
                  <a:p>
                    <a:pPr marL="190088" indent="-190088">
                      <a:defRPr/>
                    </a:pPr>
                    <a:r>
                      <a:rPr lang="en-GB" altLang="zh-CN" sz="1200" kern="0" dirty="0" smtClean="0">
                        <a:solidFill>
                          <a:srgbClr val="000000"/>
                        </a:solidFill>
                      </a:rPr>
                      <a:t>⊙ </a:t>
                    </a:r>
                    <a:r>
                      <a:rPr lang="ru-RU" sz="1200" dirty="0" smtClean="0">
                        <a:latin typeface="Times New Roman" pitchFamily="18" charset="0"/>
                        <a:cs typeface="Times New Roman" pitchFamily="18" charset="0"/>
                      </a:rPr>
                      <a:t>Доходы от компенсации затрат </a:t>
                    </a:r>
                  </a:p>
                  <a:p>
                    <a:pPr marL="190088" indent="-190088">
                      <a:defRPr/>
                    </a:pPr>
                    <a:r>
                      <a:rPr lang="en-GB" altLang="zh-CN" sz="1200" kern="0" dirty="0" smtClean="0">
                        <a:solidFill>
                          <a:srgbClr val="000000"/>
                        </a:solidFill>
                      </a:rPr>
                      <a:t>⊙ </a:t>
                    </a:r>
                    <a:r>
                      <a:rPr lang="ru-RU" sz="1200" dirty="0" smtClean="0">
                        <a:latin typeface="Times New Roman" pitchFamily="18" charset="0"/>
                        <a:cs typeface="Times New Roman" pitchFamily="18" charset="0"/>
                      </a:rPr>
                      <a:t>Доходы от реализации имущества</a:t>
                    </a:r>
                  </a:p>
                  <a:p>
                    <a:pPr marL="190088" indent="-190088">
                      <a:defRPr/>
                    </a:pPr>
                    <a:r>
                      <a:rPr lang="en-GB" altLang="zh-CN" sz="1200" kern="0" dirty="0" smtClean="0">
                        <a:solidFill>
                          <a:srgbClr val="000000"/>
                        </a:solidFill>
                      </a:rPr>
                      <a:t>⊙ </a:t>
                    </a:r>
                    <a:r>
                      <a:rPr lang="ru-RU" sz="1200" dirty="0" smtClean="0">
                        <a:latin typeface="Times New Roman" pitchFamily="18" charset="0"/>
                        <a:cs typeface="Times New Roman" pitchFamily="18" charset="0"/>
                      </a:rPr>
                      <a:t>Доходы от продажи земельных участков</a:t>
                    </a:r>
                  </a:p>
                  <a:p>
                    <a:pPr marL="190088" indent="-190088">
                      <a:defRPr/>
                    </a:pPr>
                    <a:r>
                      <a:rPr lang="en-GB" altLang="zh-CN" sz="1200" kern="0" dirty="0" smtClean="0">
                        <a:solidFill>
                          <a:srgbClr val="000000"/>
                        </a:solidFill>
                      </a:rPr>
                      <a:t>⊙ </a:t>
                    </a:r>
                    <a:r>
                      <a:rPr lang="ru-RU" sz="1200" dirty="0" smtClean="0">
                        <a:latin typeface="Times New Roman" pitchFamily="18" charset="0"/>
                        <a:cs typeface="Times New Roman" pitchFamily="18" charset="0"/>
                      </a:rPr>
                      <a:t>Платежи, взимаемые органами местного самоуправления городских округов за выполнение определенных функций</a:t>
                    </a:r>
                  </a:p>
                  <a:p>
                    <a:pPr marL="190088" indent="-190088">
                      <a:defRPr/>
                    </a:pPr>
                    <a:r>
                      <a:rPr lang="en-GB" altLang="zh-CN" sz="1200" kern="0" dirty="0" smtClean="0">
                        <a:solidFill>
                          <a:srgbClr val="000000"/>
                        </a:solidFill>
                      </a:rPr>
                      <a:t>⊙ </a:t>
                    </a:r>
                    <a:r>
                      <a:rPr lang="ru-RU" sz="1200" dirty="0" smtClean="0">
                        <a:latin typeface="Times New Roman" pitchFamily="18" charset="0"/>
                        <a:cs typeface="Times New Roman" pitchFamily="18" charset="0"/>
                      </a:rPr>
                      <a:t>Штрафы, санкции, возмещение ущерба</a:t>
                    </a:r>
                  </a:p>
                  <a:p>
                    <a:pPr marL="190088" indent="-190088">
                      <a:defRPr/>
                    </a:pPr>
                    <a:endParaRPr lang="ru-RU" sz="1200" dirty="0" smtClean="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marL="190088" indent="-190088">
                      <a:defRPr/>
                    </a:pPr>
                    <a:r>
                      <a:rPr lang="ru-RU" sz="1300" b="1" dirty="0" smtClean="0">
                        <a:latin typeface="Times New Roman" pitchFamily="18" charset="0"/>
                        <a:cs typeface="Times New Roman" pitchFamily="18" charset="0"/>
                      </a:rPr>
                      <a:t>Неналоговые доходы </a:t>
                    </a:r>
                    <a:r>
                      <a:rPr lang="ru-RU" sz="1300" dirty="0" smtClean="0">
                        <a:latin typeface="Times New Roman" pitchFamily="18" charset="0"/>
                        <a:cs typeface="Times New Roman" pitchFamily="18" charset="0"/>
                      </a:rPr>
                      <a:t>– все доходы, поступающие в бюджет города, не отнесенные к налоговым доходам и безвозмездным поступлениям.</a:t>
                    </a:r>
                  </a:p>
                  <a:p>
                    <a:pPr marL="190088" indent="-190088">
                      <a:defRPr/>
                    </a:pPr>
                    <a:endParaRPr lang="ru-RU" sz="1300" dirty="0" smtClean="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eaLnBrk="0" hangingPunct="0">
                      <a:defRPr/>
                    </a:pPr>
                    <a:endParaRPr lang="en-GB" altLang="zh-CN" kern="0" dirty="0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17" name="Group 55"/>
              <p:cNvGrpSpPr>
                <a:grpSpLocks/>
              </p:cNvGrpSpPr>
              <p:nvPr/>
            </p:nvGrpSpPr>
            <p:grpSpPr bwMode="auto">
              <a:xfrm>
                <a:off x="3758" y="1610"/>
                <a:ext cx="1667" cy="2506"/>
                <a:chOff x="3758" y="1610"/>
                <a:chExt cx="1667" cy="2506"/>
              </a:xfrm>
            </p:grpSpPr>
            <p:grpSp>
              <p:nvGrpSpPr>
                <p:cNvPr id="22" name="Group 56"/>
                <p:cNvGrpSpPr>
                  <a:grpSpLocks/>
                </p:cNvGrpSpPr>
                <p:nvPr/>
              </p:nvGrpSpPr>
              <p:grpSpPr bwMode="auto">
                <a:xfrm>
                  <a:off x="3758" y="1648"/>
                  <a:ext cx="1617" cy="2468"/>
                  <a:chOff x="3758" y="1648"/>
                  <a:chExt cx="1617" cy="2468"/>
                </a:xfrm>
              </p:grpSpPr>
              <p:sp>
                <p:nvSpPr>
                  <p:cNvPr id="26" name="Rectangle 57"/>
                  <p:cNvSpPr>
                    <a:spLocks noChangeArrowheads="1"/>
                  </p:cNvSpPr>
                  <p:nvPr/>
                </p:nvSpPr>
                <p:spPr bwMode="auto">
                  <a:xfrm>
                    <a:off x="3758" y="1964"/>
                    <a:ext cx="1616" cy="2152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F2F2F2"/>
                      </a:gs>
                    </a:gsLst>
                    <a:lin ang="5400000" scaled="1"/>
                  </a:gradFill>
                  <a:ln w="12700">
                    <a:solidFill>
                      <a:srgbClr val="8C8C8C"/>
                    </a:solidFill>
                    <a:miter lim="800000"/>
                    <a:headEnd/>
                    <a:tailEnd/>
                  </a:ln>
                  <a:effectLst>
                    <a:outerShdw dist="63500" dir="3187806" algn="ctr" rotWithShape="0">
                      <a:srgbClr val="808080">
                        <a:alpha val="50000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CN" altLang="en-US" b="1" kern="0" dirty="0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" name="AutoShape 58"/>
                  <p:cNvSpPr>
                    <a:spLocks noChangeArrowheads="1"/>
                  </p:cNvSpPr>
                  <p:nvPr/>
                </p:nvSpPr>
                <p:spPr bwMode="auto">
                  <a:xfrm>
                    <a:off x="3855" y="1660"/>
                    <a:ext cx="1370" cy="29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C40000"/>
                      </a:gs>
                      <a:gs pos="100000">
                        <a:srgbClr val="7A0000"/>
                      </a:gs>
                    </a:gsLst>
                    <a:lin ang="5400000" scaled="1"/>
                  </a:gradFill>
                  <a:ln w="12700">
                    <a:solidFill>
                      <a:srgbClr val="82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CN" altLang="en-US" b="1" kern="0" dirty="0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8" name="Rectangle 59"/>
                  <p:cNvSpPr>
                    <a:spLocks noChangeArrowheads="1"/>
                  </p:cNvSpPr>
                  <p:nvPr/>
                </p:nvSpPr>
                <p:spPr bwMode="auto">
                  <a:xfrm>
                    <a:off x="3766" y="4036"/>
                    <a:ext cx="1609" cy="72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7A0000"/>
                      </a:gs>
                      <a:gs pos="50000">
                        <a:srgbClr val="BE0000"/>
                      </a:gs>
                      <a:gs pos="100000">
                        <a:srgbClr val="7A0000"/>
                      </a:gs>
                    </a:gsLst>
                    <a:lin ang="0" scaled="1"/>
                  </a:gradFill>
                  <a:ln w="12700" algn="ctr">
                    <a:solidFill>
                      <a:srgbClr val="00458A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CN" altLang="en-US" b="1" kern="0" dirty="0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9" name="AutoShape 60"/>
                  <p:cNvSpPr>
                    <a:spLocks noChangeArrowheads="1"/>
                  </p:cNvSpPr>
                  <p:nvPr/>
                </p:nvSpPr>
                <p:spPr bwMode="auto">
                  <a:xfrm>
                    <a:off x="3928" y="1648"/>
                    <a:ext cx="1225" cy="62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FFFFFF">
                          <a:alpha val="44000"/>
                        </a:srgbClr>
                      </a:gs>
                      <a:gs pos="100000">
                        <a:srgbClr val="FFFFFF">
                          <a:alpha val="0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CN" altLang="en-US" b="1" kern="0" dirty="0" smtClean="0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3" name="Group 61"/>
                <p:cNvGrpSpPr>
                  <a:grpSpLocks/>
                </p:cNvGrpSpPr>
                <p:nvPr/>
              </p:nvGrpSpPr>
              <p:grpSpPr bwMode="auto">
                <a:xfrm>
                  <a:off x="3793" y="1610"/>
                  <a:ext cx="1632" cy="2301"/>
                  <a:chOff x="255" y="1573"/>
                  <a:chExt cx="1632" cy="2301"/>
                </a:xfrm>
              </p:grpSpPr>
              <p:sp>
                <p:nvSpPr>
                  <p:cNvPr id="24" name="Rectangle 62"/>
                  <p:cNvSpPr>
                    <a:spLocks noChangeArrowheads="1"/>
                  </p:cNvSpPr>
                  <p:nvPr/>
                </p:nvSpPr>
                <p:spPr bwMode="auto">
                  <a:xfrm>
                    <a:off x="450" y="1573"/>
                    <a:ext cx="1132" cy="36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ru-RU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Безвозмездные </a:t>
                    </a:r>
                  </a:p>
                  <a:p>
                    <a:pPr algn="ctr">
                      <a:defRPr/>
                    </a:pPr>
                    <a:r>
                      <a:rPr lang="ru-RU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поступления</a:t>
                    </a:r>
                    <a:endParaRPr lang="ru-RU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5" name="Rectangle 63"/>
                  <p:cNvSpPr>
                    <a:spLocks noChangeArrowheads="1"/>
                  </p:cNvSpPr>
                  <p:nvPr/>
                </p:nvSpPr>
                <p:spPr bwMode="auto">
                  <a:xfrm>
                    <a:off x="255" y="1932"/>
                    <a:ext cx="1632" cy="194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anchor="ctr">
                    <a:spAutoFit/>
                  </a:bodyPr>
                  <a:lstStyle/>
                  <a:p>
                    <a:pPr marL="190088" indent="-190088">
                      <a:defRPr/>
                    </a:pPr>
                    <a:r>
                      <a:rPr lang="en-GB" altLang="zh-CN" sz="1200" kern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⊙ </a:t>
                    </a:r>
                    <a:r>
                      <a:rPr lang="ru-RU" sz="1200" dirty="0" smtClean="0">
                        <a:latin typeface="Times New Roman" pitchFamily="18" charset="0"/>
                        <a:cs typeface="Times New Roman" pitchFamily="18" charset="0"/>
                      </a:rPr>
                      <a:t>Межбюджетные трансферты – средства, предоставляемые одним бюджетом другому бюджету </a:t>
                    </a:r>
                  </a:p>
                  <a:p>
                    <a:pPr marL="190088" indent="-190088">
                      <a:defRPr/>
                    </a:pPr>
                    <a:r>
                      <a:rPr lang="en-GB" altLang="zh-CN" sz="1200" kern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⊙ </a:t>
                    </a:r>
                    <a:r>
                      <a:rPr lang="ru-RU" sz="1200" dirty="0" smtClean="0">
                        <a:latin typeface="Times New Roman" pitchFamily="18" charset="0"/>
                        <a:cs typeface="Times New Roman" pitchFamily="18" charset="0"/>
                      </a:rPr>
                      <a:t>Дотации – межбюджетные трансферты, предоставляемые на безвозмездной и безвозвратной основе без установления направлений и (или) условий использования;</a:t>
                    </a:r>
                  </a:p>
                  <a:p>
                    <a:pPr marL="190088" indent="-190088">
                      <a:defRPr/>
                    </a:pPr>
                    <a:r>
                      <a:rPr lang="en-GB" altLang="zh-CN" sz="1200" kern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⊙ </a:t>
                    </a:r>
                    <a:r>
                      <a:rPr lang="ru-RU" sz="1200" dirty="0" smtClean="0">
                        <a:latin typeface="Times New Roman" pitchFamily="18" charset="0"/>
                        <a:cs typeface="Times New Roman" pitchFamily="18" charset="0"/>
                      </a:rPr>
                      <a:t>Субсидии – межбюджетные трансферты, предоставляемые на условиях долевого софинансирования расходов других бюджетов;</a:t>
                    </a:r>
                  </a:p>
                  <a:p>
                    <a:pPr marL="190088" indent="-190088">
                      <a:defRPr/>
                    </a:pPr>
                    <a:r>
                      <a:rPr lang="en-GB" altLang="zh-CN" sz="1200" kern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⊙ </a:t>
                    </a:r>
                    <a:r>
                      <a:rPr lang="ru-RU" sz="1200" dirty="0" smtClean="0">
                        <a:latin typeface="Times New Roman" pitchFamily="18" charset="0"/>
                        <a:cs typeface="Times New Roman" pitchFamily="18" charset="0"/>
                      </a:rPr>
                      <a:t>Субвенции  - межбюджетные трансферты, предоставляемые на финансирование  «переданных» другим публично-правовым образованиям полномочий;</a:t>
                    </a:r>
                  </a:p>
                  <a:p>
                    <a:pPr marL="190088" indent="-190088">
                      <a:defRPr/>
                    </a:pPr>
                    <a:r>
                      <a:rPr lang="en-GB" altLang="zh-CN" sz="1200" kern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⊙ </a:t>
                    </a:r>
                    <a:r>
                      <a:rPr lang="ru-RU" sz="1200" dirty="0" smtClean="0">
                        <a:latin typeface="Times New Roman" pitchFamily="18" charset="0"/>
                        <a:cs typeface="Times New Roman" pitchFamily="18" charset="0"/>
                      </a:rPr>
                      <a:t>Прочие безвозмездные поступления от юридических и физических лиц</a:t>
                    </a:r>
                    <a:endParaRPr lang="en-GB" altLang="zh-CN" sz="1600" kern="0" dirty="0" smtClean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</p:grpSp>
      </p:grpSp>
      <p:sp>
        <p:nvSpPr>
          <p:cNvPr id="69" name="Заголовок 1"/>
          <p:cNvSpPr>
            <a:spLocks noGrp="1"/>
          </p:cNvSpPr>
          <p:nvPr>
            <p:ph type="title"/>
          </p:nvPr>
        </p:nvSpPr>
        <p:spPr>
          <a:xfrm>
            <a:off x="843914" y="2"/>
            <a:ext cx="8749665" cy="400049"/>
          </a:xfrm>
        </p:spPr>
        <p:txBody>
          <a:bodyPr>
            <a:noAutofit/>
          </a:bodyPr>
          <a:lstStyle/>
          <a:p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доходов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10350</TotalTime>
  <Words>4209</Words>
  <Application>Microsoft Office PowerPoint</Application>
  <PresentationFormat>Произвольный</PresentationFormat>
  <Paragraphs>951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Тема Office</vt:lpstr>
      <vt:lpstr>Презентация PowerPoint</vt:lpstr>
      <vt:lpstr>Презентация PowerPoint</vt:lpstr>
      <vt:lpstr>Бюджетная и налоговая политика МР «Усть-Цилемский» на 2023-2025 гг.</vt:lpstr>
      <vt:lpstr>Сеть муниципальных учреждений</vt:lpstr>
      <vt:lpstr>Бюджет и его планирование</vt:lpstr>
      <vt:lpstr>Этапы бюджетного процесса  </vt:lpstr>
      <vt:lpstr>Основные задачи при формировании бюджета на 2023 год и плановый период 2024 и 2025 годы</vt:lpstr>
      <vt:lpstr>Основные характеристики бюджета муниципального района «Усть-Цилемский на 2023 год и плановый период 2024-2025 гг.  </vt:lpstr>
      <vt:lpstr>Структура доходов</vt:lpstr>
      <vt:lpstr>Структура и динамика доходов бюджета муниципального района  «Усть-Цилемский»</vt:lpstr>
      <vt:lpstr>Изменение параметров безвозмездных поступлений по Решению о  бюджете на  2023 год по сравнению с безвозмездными поступлениями по первоначальному решению о бюджете района на 2022-2024 годов и по состоянию на 11.10.2022 года </vt:lpstr>
      <vt:lpstr>МЕЖБЮДЖЕТНЫЕ ОТНОШЕНИЯ</vt:lpstr>
      <vt:lpstr>Структура и динамика доходов</vt:lpstr>
      <vt:lpstr>Нормативы зачислений налоговых доходов</vt:lpstr>
      <vt:lpstr>Структура налоговых доходов</vt:lpstr>
      <vt:lpstr>Структура неналоговых доходов</vt:lpstr>
      <vt:lpstr>Безвозмездные поступления</vt:lpstr>
      <vt:lpstr>Расходы бюджета</vt:lpstr>
      <vt:lpstr>Расходы бюджета</vt:lpstr>
      <vt:lpstr>Дорожный фонд</vt:lpstr>
      <vt:lpstr>Расходы бюджета в разрезе разделов </vt:lpstr>
      <vt:lpstr>Структура расходов бюджета на 2023 год</vt:lpstr>
      <vt:lpstr>При формировании проекта бюджета на 2023 год предусмотрено финансовое обеспечение исполнения в полном объеме законодательно установленных публичных нормативных обязательств</vt:lpstr>
      <vt:lpstr>Программный бюджет</vt:lpstr>
      <vt:lpstr>Программный бюджет</vt:lpstr>
      <vt:lpstr>Муниципальная программа муниципального района "Усть-Цилемский" «Образование"</vt:lpstr>
      <vt:lpstr>Муниципальная программа муниципального района "Усть-Цилемский" "Культура"</vt:lpstr>
      <vt:lpstr>Муниципальная программа муниципального района "Усть-Цилемский" "Развитие физической культуры и спорта"</vt:lpstr>
      <vt:lpstr>Муниципальная программа муниципального района "Усть-Цилемский" «Создание условий для развития социальной сферы"</vt:lpstr>
      <vt:lpstr>Муниципальная программа муниципального района "Усть-Цилемский" "Развитие экономики"</vt:lpstr>
      <vt:lpstr>Муниципальная программа муниципального района "Усть-Цилемский" "Содержание и развитие муниципального хозяйства"</vt:lpstr>
      <vt:lpstr>Муниципальная программа муниципального района "Усть-Цилемский" «Профилактика правонарушений и обеспечение общественной безопасности на территории муниципального района"</vt:lpstr>
      <vt:lpstr>Муниципальная программа муниципального района "Усть-Цилемский" "Муниципальное управление"</vt:lpstr>
      <vt:lpstr>Муниципальная программа муниципального района "Усть-Цилемский" «Управление муниципальным имуществом "</vt:lpstr>
      <vt:lpstr>В 2023 году из бюджета МО МР «Усть-Цилемский» бюджетные учреждения района  получат финансирование в виде  субсидии на выполнение муниципального задания  </vt:lpstr>
      <vt:lpstr>Учреждения образования  (Муниципальное задание)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Mazur_NF</dc:creator>
  <cp:lastModifiedBy>ChopEA</cp:lastModifiedBy>
  <cp:revision>911</cp:revision>
  <cp:lastPrinted>2022-12-05T14:56:40Z</cp:lastPrinted>
  <dcterms:created xsi:type="dcterms:W3CDTF">2014-09-16T21:28:43Z</dcterms:created>
  <dcterms:modified xsi:type="dcterms:W3CDTF">2022-12-08T13:38:14Z</dcterms:modified>
</cp:coreProperties>
</file>