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drawings/drawing1.xml" ContentType="application/vnd.openxmlformats-officedocument.drawingml.chartshapes+xml"/>
  <Override PartName="/ppt/charts/chart24.xml" ContentType="application/vnd.openxmlformats-officedocument.drawingml.chart+xml"/>
  <Override PartName="/ppt/drawings/drawing2.xml" ContentType="application/vnd.openxmlformats-officedocument.drawingml.chartshapes+xml"/>
  <Override PartName="/ppt/charts/chart25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28.xml" ContentType="application/vnd.openxmlformats-officedocument.drawingml.chart+xml"/>
  <Override PartName="/ppt/theme/themeOverride5.xml" ContentType="application/vnd.openxmlformats-officedocument.themeOverride+xml"/>
  <Override PartName="/ppt/drawings/drawing6.xml" ContentType="application/vnd.openxmlformats-officedocument.drawingml.chartshapes+xml"/>
  <Override PartName="/ppt/charts/chart29.xml" ContentType="application/vnd.openxmlformats-officedocument.drawingml.chart+xml"/>
  <Override PartName="/ppt/theme/themeOverride6.xml" ContentType="application/vnd.openxmlformats-officedocument.themeOverride+xml"/>
  <Override PartName="/ppt/drawings/drawing7.xml" ContentType="application/vnd.openxmlformats-officedocument.drawingml.chartshapes+xml"/>
  <Override PartName="/ppt/charts/chart30.xml" ContentType="application/vnd.openxmlformats-officedocument.drawingml.chart+xml"/>
  <Override PartName="/ppt/theme/themeOverride7.xml" ContentType="application/vnd.openxmlformats-officedocument.themeOverride+xml"/>
  <Override PartName="/ppt/drawings/drawing8.xml" ContentType="application/vnd.openxmlformats-officedocument.drawingml.chartshapes+xml"/>
  <Override PartName="/ppt/charts/chart31.xml" ContentType="application/vnd.openxmlformats-officedocument.drawingml.chart+xml"/>
  <Override PartName="/ppt/theme/themeOverride8.xml" ContentType="application/vnd.openxmlformats-officedocument.themeOverride+xml"/>
  <Override PartName="/ppt/drawings/drawing9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32.xml" ContentType="application/vnd.openxmlformats-officedocument.drawingml.chart+xml"/>
  <Override PartName="/ppt/theme/themeOverride9.xml" ContentType="application/vnd.openxmlformats-officedocument.themeOverride+xml"/>
  <Override PartName="/ppt/drawings/drawing10.xml" ContentType="application/vnd.openxmlformats-officedocument.drawingml.chartshapes+xml"/>
  <Override PartName="/ppt/charts/chart33.xml" ContentType="application/vnd.openxmlformats-officedocument.drawingml.chart+xml"/>
  <Override PartName="/ppt/theme/themeOverride10.xml" ContentType="application/vnd.openxmlformats-officedocument.themeOverride+xml"/>
  <Override PartName="/ppt/drawings/drawing11.xml" ContentType="application/vnd.openxmlformats-officedocument.drawingml.chartshapes+xml"/>
  <Override PartName="/ppt/charts/chart34.xml" ContentType="application/vnd.openxmlformats-officedocument.drawingml.chart+xml"/>
  <Override PartName="/ppt/theme/themeOverride11.xml" ContentType="application/vnd.openxmlformats-officedocument.themeOverride+xml"/>
  <Override PartName="/ppt/drawings/drawing12.xml" ContentType="application/vnd.openxmlformats-officedocument.drawingml.chartshapes+xml"/>
  <Override PartName="/ppt/charts/chart35.xml" ContentType="application/vnd.openxmlformats-officedocument.drawingml.chart+xml"/>
  <Override PartName="/ppt/theme/themeOverride12.xml" ContentType="application/vnd.openxmlformats-officedocument.themeOverride+xml"/>
  <Override PartName="/ppt/drawings/drawing13.xml" ContentType="application/vnd.openxmlformats-officedocument.drawingml.chartshapes+xml"/>
  <Override PartName="/ppt/charts/chart36.xml" ContentType="application/vnd.openxmlformats-officedocument.drawingml.chart+xml"/>
  <Override PartName="/ppt/theme/themeOverride13.xml" ContentType="application/vnd.openxmlformats-officedocument.themeOverride+xml"/>
  <Override PartName="/ppt/drawings/drawing14.xml" ContentType="application/vnd.openxmlformats-officedocument.drawingml.chartshapes+xml"/>
  <Override PartName="/ppt/charts/chart37.xml" ContentType="application/vnd.openxmlformats-officedocument.drawingml.chart+xml"/>
  <Override PartName="/ppt/theme/themeOverride14.xml" ContentType="application/vnd.openxmlformats-officedocument.themeOverride+xml"/>
  <Override PartName="/ppt/drawings/drawing15.xml" ContentType="application/vnd.openxmlformats-officedocument.drawingml.chartshapes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71" r:id="rId11"/>
    <p:sldId id="272" r:id="rId12"/>
    <p:sldId id="327" r:id="rId13"/>
    <p:sldId id="325" r:id="rId14"/>
    <p:sldId id="277" r:id="rId15"/>
    <p:sldId id="279" r:id="rId16"/>
    <p:sldId id="278" r:id="rId17"/>
    <p:sldId id="274" r:id="rId18"/>
    <p:sldId id="276" r:id="rId19"/>
    <p:sldId id="280" r:id="rId20"/>
    <p:sldId id="324" r:id="rId21"/>
    <p:sldId id="282" r:id="rId22"/>
    <p:sldId id="328" r:id="rId23"/>
    <p:sldId id="283" r:id="rId24"/>
    <p:sldId id="284" r:id="rId25"/>
    <p:sldId id="285" r:id="rId26"/>
    <p:sldId id="286" r:id="rId27"/>
    <p:sldId id="287" r:id="rId28"/>
    <p:sldId id="326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9" r:id="rId48"/>
    <p:sldId id="308" r:id="rId49"/>
    <p:sldId id="310" r:id="rId50"/>
    <p:sldId id="311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13" r:id="rId60"/>
    <p:sldId id="262" r:id="rId61"/>
    <p:sldId id="322" r:id="rId62"/>
    <p:sldId id="32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39729"/>
    <a:srgbClr val="22639E"/>
    <a:srgbClr val="996600"/>
    <a:srgbClr val="CCFFFF"/>
    <a:srgbClr val="E016B5"/>
    <a:srgbClr val="CCFF99"/>
    <a:srgbClr val="CC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>
      <p:cViewPr varScale="1">
        <p:scale>
          <a:sx n="117" d="100"/>
          <a:sy n="117" d="100"/>
        </p:scale>
        <p:origin x="-16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28.xlsx"/><Relationship Id="rId1" Type="http://schemas.openxmlformats.org/officeDocument/2006/relationships/themeOverride" Target="../theme/themeOverride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29.xlsx"/><Relationship Id="rId1" Type="http://schemas.openxmlformats.org/officeDocument/2006/relationships/themeOverride" Target="../theme/themeOverride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30.xlsx"/><Relationship Id="rId1" Type="http://schemas.openxmlformats.org/officeDocument/2006/relationships/themeOverride" Target="../theme/themeOverride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_____Microsoft_Excel31.xlsx"/><Relationship Id="rId1" Type="http://schemas.openxmlformats.org/officeDocument/2006/relationships/themeOverride" Target="../theme/themeOverride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_____Microsoft_Excel32.xlsx"/><Relationship Id="rId1" Type="http://schemas.openxmlformats.org/officeDocument/2006/relationships/themeOverride" Target="../theme/themeOverride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_____Microsoft_Excel33.xlsx"/><Relationship Id="rId1" Type="http://schemas.openxmlformats.org/officeDocument/2006/relationships/themeOverride" Target="../theme/themeOverride1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_____Microsoft_Excel34.xlsx"/><Relationship Id="rId1" Type="http://schemas.openxmlformats.org/officeDocument/2006/relationships/themeOverride" Target="../theme/themeOverride1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_____Microsoft_Excel35.xlsx"/><Relationship Id="rId1" Type="http://schemas.openxmlformats.org/officeDocument/2006/relationships/themeOverride" Target="../theme/themeOverride1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_____Microsoft_Excel36.xlsx"/><Relationship Id="rId1" Type="http://schemas.openxmlformats.org/officeDocument/2006/relationships/themeOverride" Target="../theme/themeOverride1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_____Microsoft_Excel37.xlsx"/><Relationship Id="rId1" Type="http://schemas.openxmlformats.org/officeDocument/2006/relationships/themeOverride" Target="../theme/themeOverride14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2022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explosion val="25"/>
          <c:dLbls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231 046,8 т.р.</c:v>
                </c:pt>
                <c:pt idx="1">
                  <c:v>НЕНАЛОГОВЫЕ 11 942,5 т.р.</c:v>
                </c:pt>
                <c:pt idx="2">
                  <c:v>БЕЗВОЗМЕЗДНЫЕ 1 032 946,5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0.18099999999999999</c:v>
                </c:pt>
                <c:pt idx="1">
                  <c:v>8.9999999999999993E-3</c:v>
                </c:pt>
                <c:pt idx="2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49568486643246534"/>
          <c:h val="0.3877639803306878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effectLst>
      <a:glow rad="101600">
        <a:schemeClr val="accent1">
          <a:alpha val="40000"/>
        </a:schemeClr>
      </a:glo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9857484970805714"/>
          <c:y val="3.7793419778754743E-2"/>
        </c:manualLayout>
      </c:layout>
      <c:overlay val="0"/>
      <c:spPr>
        <a:ln w="12700">
          <a:solidFill>
            <a:srgbClr val="0070C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118348667104486"/>
          <c:y val="0.28832300568636682"/>
          <c:w val="0.77512737848726943"/>
          <c:h val="0.49379754173550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22639E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1.1757952820057031E-2"/>
                  <c:y val="-3.779341977875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677270426742707E-2"/>
                  <c:y val="-5.669012966813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779341977875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5034.45</c:v>
                </c:pt>
                <c:pt idx="1">
                  <c:v>5143.09</c:v>
                </c:pt>
                <c:pt idx="2">
                  <c:v>5468.88</c:v>
                </c:pt>
                <c:pt idx="3">
                  <c:v>4447.8900000000003</c:v>
                </c:pt>
                <c:pt idx="4">
                  <c:v>6556.5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7122432"/>
        <c:axId val="277132416"/>
      </c:barChart>
      <c:catAx>
        <c:axId val="27712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50" kern="1800" baseline="0"/>
            </a:pPr>
            <a:endParaRPr lang="ru-RU"/>
          </a:p>
        </c:txPr>
        <c:crossAx val="277132416"/>
        <c:crosses val="autoZero"/>
        <c:auto val="1"/>
        <c:lblAlgn val="ctr"/>
        <c:lblOffset val="100"/>
        <c:noMultiLvlLbl val="0"/>
      </c:catAx>
      <c:valAx>
        <c:axId val="277132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2492084212865237"/>
          <c:y val="0.1019532312501676"/>
        </c:manualLayout>
      </c:layout>
      <c:overlay val="0"/>
      <c:spPr>
        <a:ln w="12700">
          <a:solidFill>
            <a:srgbClr val="C0000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169.91</c:v>
                </c:pt>
                <c:pt idx="1">
                  <c:v>131.29</c:v>
                </c:pt>
                <c:pt idx="2">
                  <c:v>289.27999999999997</c:v>
                </c:pt>
                <c:pt idx="3">
                  <c:v>399.79</c:v>
                </c:pt>
                <c:pt idx="4">
                  <c:v>378.9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537344"/>
        <c:axId val="276540032"/>
      </c:barChart>
      <c:catAx>
        <c:axId val="276537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540032"/>
        <c:crosses val="autoZero"/>
        <c:auto val="1"/>
        <c:lblAlgn val="ctr"/>
        <c:lblOffset val="100"/>
        <c:noMultiLvlLbl val="0"/>
      </c:catAx>
      <c:valAx>
        <c:axId val="276540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537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overlay val="0"/>
      <c:spPr>
        <a:ln w="12700">
          <a:solidFill>
            <a:srgbClr val="639729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оказания платных услуг, компенсации затрат</c:v>
                </c:pt>
              </c:strCache>
            </c:strRef>
          </c:tx>
          <c:spPr>
            <a:solidFill>
              <a:srgbClr val="639729"/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5536.96</c:v>
                </c:pt>
                <c:pt idx="1">
                  <c:v>3556.67</c:v>
                </c:pt>
                <c:pt idx="2">
                  <c:v>2222.42</c:v>
                </c:pt>
                <c:pt idx="3">
                  <c:v>4609.58</c:v>
                </c:pt>
                <c:pt idx="4">
                  <c:v>3432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552320"/>
        <c:axId val="276558208"/>
      </c:barChart>
      <c:catAx>
        <c:axId val="276552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558208"/>
        <c:crosses val="autoZero"/>
        <c:auto val="1"/>
        <c:lblAlgn val="ctr"/>
        <c:lblOffset val="100"/>
        <c:noMultiLvlLbl val="0"/>
      </c:catAx>
      <c:valAx>
        <c:axId val="276558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552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3148380890316375"/>
          <c:y val="3.9193294762120447E-2"/>
        </c:manualLayout>
      </c:layout>
      <c:overlay val="0"/>
      <c:spPr>
        <a:ln w="12700">
          <a:solidFill>
            <a:srgbClr val="7030A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продажи земли, имущества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1713.62</c:v>
                </c:pt>
                <c:pt idx="1">
                  <c:v>3174.77</c:v>
                </c:pt>
                <c:pt idx="2">
                  <c:v>1480.66</c:v>
                </c:pt>
                <c:pt idx="3">
                  <c:v>1406.99</c:v>
                </c:pt>
                <c:pt idx="4">
                  <c:v>774.4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7180800"/>
        <c:axId val="277182336"/>
      </c:barChart>
      <c:catAx>
        <c:axId val="27718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7182336"/>
        <c:crosses val="autoZero"/>
        <c:auto val="1"/>
        <c:lblAlgn val="ctr"/>
        <c:lblOffset val="100"/>
        <c:noMultiLvlLbl val="0"/>
      </c:catAx>
      <c:valAx>
        <c:axId val="277182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180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39548623235572489"/>
          <c:y val="0"/>
        </c:manualLayout>
      </c:layout>
      <c:overlay val="0"/>
      <c:spPr>
        <a:ln w="12700">
          <a:solidFill>
            <a:schemeClr val="accent5">
              <a:lumMod val="75000"/>
            </a:scheme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Штрафы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1749.97</c:v>
                </c:pt>
                <c:pt idx="1">
                  <c:v>1725.22</c:v>
                </c:pt>
                <c:pt idx="2">
                  <c:v>467.75</c:v>
                </c:pt>
                <c:pt idx="3">
                  <c:v>923.38</c:v>
                </c:pt>
                <c:pt idx="4">
                  <c:v>732.8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7238528"/>
        <c:axId val="277241216"/>
      </c:barChart>
      <c:catAx>
        <c:axId val="27723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7241216"/>
        <c:crosses val="autoZero"/>
        <c:auto val="1"/>
        <c:lblAlgn val="ctr"/>
        <c:lblOffset val="100"/>
        <c:noMultiLvlLbl val="0"/>
      </c:catAx>
      <c:valAx>
        <c:axId val="277241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238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4749890578509681"/>
          <c:y val="0"/>
        </c:manualLayout>
      </c:layout>
      <c:overlay val="0"/>
      <c:spPr>
        <a:ln w="12700">
          <a:solidFill>
            <a:schemeClr val="accent6">
              <a:lumMod val="75000"/>
            </a:scheme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1749.97</c:v>
                </c:pt>
                <c:pt idx="1">
                  <c:v>1725.22</c:v>
                </c:pt>
                <c:pt idx="2">
                  <c:v>467.75</c:v>
                </c:pt>
                <c:pt idx="3">
                  <c:v>923.38</c:v>
                </c:pt>
                <c:pt idx="4">
                  <c:v>67.8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7268736"/>
        <c:axId val="277275776"/>
      </c:barChart>
      <c:catAx>
        <c:axId val="27726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7275776"/>
        <c:crosses val="autoZero"/>
        <c:auto val="1"/>
        <c:lblAlgn val="ctr"/>
        <c:lblOffset val="100"/>
        <c:noMultiLvlLbl val="0"/>
      </c:catAx>
      <c:valAx>
        <c:axId val="277275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26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elete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21.3</c:v>
                </c:pt>
                <c:pt idx="1">
                  <c:v>31.2</c:v>
                </c:pt>
                <c:pt idx="2">
                  <c:v>0.2</c:v>
                </c:pt>
                <c:pt idx="3">
                  <c:v>41.2</c:v>
                </c:pt>
                <c:pt idx="4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Лист1!$B$10:$E$10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Лист1!$B$11:$E$11</c:f>
              <c:numCache>
                <c:formatCode>#,##0_ ;\-#,##0\ \ </c:formatCode>
                <c:ptCount val="4"/>
                <c:pt idx="0">
                  <c:v>181.50239999999999</c:v>
                </c:pt>
                <c:pt idx="1">
                  <c:v>186.53319999999999</c:v>
                </c:pt>
                <c:pt idx="2">
                  <c:v>226.9752</c:v>
                </c:pt>
                <c:pt idx="3">
                  <c:v>322.65370000000001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213504"/>
        <c:axId val="270215040"/>
      </c:lineChart>
      <c:catAx>
        <c:axId val="27021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0215040"/>
        <c:crosses val="autoZero"/>
        <c:auto val="1"/>
        <c:lblAlgn val="ctr"/>
        <c:lblOffset val="100"/>
        <c:noMultiLvlLbl val="0"/>
      </c:catAx>
      <c:valAx>
        <c:axId val="270215040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70213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Лист1!$B$3:$E$3</c:f>
              <c:numCache>
                <c:formatCode>#,##0_ ;\-#,##0\ \ </c:formatCode>
                <c:ptCount val="4"/>
                <c:pt idx="0">
                  <c:v>209.07089999999999</c:v>
                </c:pt>
                <c:pt idx="1">
                  <c:v>215.58670000000001</c:v>
                </c:pt>
                <c:pt idx="2">
                  <c:v>223.9239</c:v>
                </c:pt>
                <c:pt idx="3">
                  <c:v>219.6678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411264"/>
        <c:axId val="270412800"/>
      </c:lineChart>
      <c:catAx>
        <c:axId val="27041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0412800"/>
        <c:crosses val="autoZero"/>
        <c:auto val="1"/>
        <c:lblAlgn val="ctr"/>
        <c:lblOffset val="100"/>
        <c:noMultiLvlLbl val="0"/>
      </c:catAx>
      <c:valAx>
        <c:axId val="270412800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7041126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Лист1!$A$18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Лист1!$B$17:$E$17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Лист1!$B$18:$E$18</c:f>
              <c:numCache>
                <c:formatCode>#,##0_ ;\-#,##0\ \ </c:formatCode>
                <c:ptCount val="4"/>
                <c:pt idx="0">
                  <c:v>354</c:v>
                </c:pt>
                <c:pt idx="1">
                  <c:v>369</c:v>
                </c:pt>
                <c:pt idx="2">
                  <c:v>376</c:v>
                </c:pt>
                <c:pt idx="3">
                  <c:v>426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445184"/>
        <c:axId val="270451072"/>
      </c:lineChart>
      <c:catAx>
        <c:axId val="27044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0451072"/>
        <c:crosses val="autoZero"/>
        <c:auto val="1"/>
        <c:lblAlgn val="ctr"/>
        <c:lblOffset val="100"/>
        <c:noMultiLvlLbl val="0"/>
      </c:catAx>
      <c:valAx>
        <c:axId val="270451072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70445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2020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Lbls>
            <c:dLbl>
              <c:idx val="2"/>
              <c:layout>
                <c:manualLayout>
                  <c:x val="1.9295748748223381E-2"/>
                  <c:y val="-0.26982690329093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203 109,7 т.р.</c:v>
                </c:pt>
                <c:pt idx="1">
                  <c:v>НЕНАЛОГОВЫЕ 9 292,5 т.р.</c:v>
                </c:pt>
                <c:pt idx="2">
                  <c:v>БЕЗВОЗМЕЗДНЫЕ 797 960,2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0.20100000000000001</c:v>
                </c:pt>
                <c:pt idx="1">
                  <c:v>8.9999999999999993E-3</c:v>
                </c:pt>
                <c:pt idx="2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53576424113167753"/>
          <c:h val="0.4107686706307994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Лист1!$A$24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Лист1!$B$23:$E$23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Лист1!$B$24:$E$24</c:f>
              <c:numCache>
                <c:formatCode>#,##0_ ;\-#,##0\ \ </c:formatCode>
                <c:ptCount val="4"/>
                <c:pt idx="0">
                  <c:v>7</c:v>
                </c:pt>
                <c:pt idx="1">
                  <c:v>23</c:v>
                </c:pt>
                <c:pt idx="2">
                  <c:v>25</c:v>
                </c:pt>
                <c:pt idx="3">
                  <c:v>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376960"/>
        <c:axId val="270378496"/>
      </c:lineChart>
      <c:catAx>
        <c:axId val="27037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0378496"/>
        <c:crosses val="autoZero"/>
        <c:auto val="1"/>
        <c:lblAlgn val="ctr"/>
        <c:lblOffset val="100"/>
        <c:noMultiLvlLbl val="0"/>
      </c:catAx>
      <c:valAx>
        <c:axId val="270378496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70376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Лист1!$A$42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Лист1!$B$41:$E$41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Лист1!$B$42:$E$42</c:f>
              <c:numCache>
                <c:formatCode>#,##0_ ;\-#,##0\ \ 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0.5</c:v>
                </c:pt>
                <c:pt idx="3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038144"/>
        <c:axId val="270039680"/>
      </c:lineChart>
      <c:catAx>
        <c:axId val="27003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0039680"/>
        <c:crosses val="autoZero"/>
        <c:auto val="1"/>
        <c:lblAlgn val="ctr"/>
        <c:lblOffset val="100"/>
        <c:noMultiLvlLbl val="0"/>
      </c:catAx>
      <c:valAx>
        <c:axId val="270039680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70038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34140168834096"/>
          <c:y val="9.3528256443567867E-2"/>
          <c:w val="0.86965859831165904"/>
          <c:h val="0.504710291435651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Ижемский</c:v>
                </c:pt>
                <c:pt idx="1">
                  <c:v>Княжпогостский</c:v>
                </c:pt>
                <c:pt idx="2">
                  <c:v>Койгородский</c:v>
                </c:pt>
                <c:pt idx="3">
                  <c:v>Корткеросский</c:v>
                </c:pt>
                <c:pt idx="4">
                  <c:v>Печора</c:v>
                </c:pt>
                <c:pt idx="5">
                  <c:v>Прилузский</c:v>
                </c:pt>
                <c:pt idx="6">
                  <c:v>Сосногорск</c:v>
                </c:pt>
                <c:pt idx="7">
                  <c:v>Сыктывдинский</c:v>
                </c:pt>
                <c:pt idx="8">
                  <c:v>Сысольский</c:v>
                </c:pt>
                <c:pt idx="9">
                  <c:v>Троицко-Печорский</c:v>
                </c:pt>
                <c:pt idx="10">
                  <c:v>Удорский</c:v>
                </c:pt>
                <c:pt idx="11">
                  <c:v>Усть-Вымский</c:v>
                </c:pt>
                <c:pt idx="12">
                  <c:v>Усть-Куломский</c:v>
                </c:pt>
                <c:pt idx="13">
                  <c:v>Усть-Цилемский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95.4</c:v>
                </c:pt>
                <c:pt idx="1">
                  <c:v>47.9</c:v>
                </c:pt>
                <c:pt idx="2">
                  <c:v>86.1</c:v>
                </c:pt>
                <c:pt idx="3">
                  <c:v>85.6</c:v>
                </c:pt>
                <c:pt idx="4">
                  <c:v>51.6</c:v>
                </c:pt>
                <c:pt idx="5">
                  <c:v>85.1</c:v>
                </c:pt>
                <c:pt idx="6">
                  <c:v>37.200000000000003</c:v>
                </c:pt>
                <c:pt idx="7">
                  <c:v>85</c:v>
                </c:pt>
                <c:pt idx="8">
                  <c:v>72.900000000000006</c:v>
                </c:pt>
                <c:pt idx="9">
                  <c:v>80.900000000000006</c:v>
                </c:pt>
                <c:pt idx="10">
                  <c:v>66</c:v>
                </c:pt>
                <c:pt idx="11">
                  <c:v>69.400000000000006</c:v>
                </c:pt>
                <c:pt idx="12">
                  <c:v>87.5</c:v>
                </c:pt>
                <c:pt idx="13">
                  <c:v>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0400128"/>
        <c:axId val="271012224"/>
        <c:axId val="0"/>
      </c:bar3DChart>
      <c:catAx>
        <c:axId val="270400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 anchor="t"/>
          <a:lstStyle/>
          <a:p>
            <a:pPr>
              <a:defRPr sz="1400" baseline="0"/>
            </a:pPr>
            <a:endParaRPr lang="ru-RU"/>
          </a:p>
        </c:txPr>
        <c:crossAx val="271012224"/>
        <c:crosses val="autoZero"/>
        <c:auto val="1"/>
        <c:lblAlgn val="ctr"/>
        <c:lblOffset val="100"/>
        <c:noMultiLvlLbl val="0"/>
      </c:catAx>
      <c:valAx>
        <c:axId val="271012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040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658 266,3</a:t>
            </a:r>
            <a:endParaRPr lang="ru-RU" sz="1400" dirty="0"/>
          </a:p>
        </c:rich>
      </c:tx>
      <c:layout>
        <c:manualLayout>
          <c:xMode val="edge"/>
          <c:yMode val="edge"/>
          <c:x val="0.2730764881209089"/>
          <c:y val="0.1957380731744438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 
исполнено</c:v>
                </c:pt>
                <c:pt idx="1">
                  <c:v>2023 
план</c:v>
                </c:pt>
                <c:pt idx="2">
                  <c:v>2024 
план</c:v>
                </c:pt>
                <c:pt idx="3">
                  <c:v>2025 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658266.30000000005</c:v>
                </c:pt>
                <c:pt idx="1">
                  <c:v>630436.08799999999</c:v>
                </c:pt>
                <c:pt idx="2">
                  <c:v>603673.11600000004</c:v>
                </c:pt>
                <c:pt idx="3">
                  <c:v>603619.51599999995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003264"/>
        <c:axId val="273004800"/>
      </c:lineChart>
      <c:catAx>
        <c:axId val="27300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3004800"/>
        <c:crosses val="autoZero"/>
        <c:auto val="1"/>
        <c:lblAlgn val="ctr"/>
        <c:lblOffset val="100"/>
        <c:noMultiLvlLbl val="0"/>
      </c:catAx>
      <c:valAx>
        <c:axId val="27300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300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3.9894391279876769E-3"/>
          <c:w val="0.24240552792233308"/>
          <c:h val="0.1358187188018363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183 262,3</a:t>
            </a:r>
            <a:endParaRPr lang="ru-RU" sz="1400" dirty="0"/>
          </a:p>
        </c:rich>
      </c:tx>
      <c:layout>
        <c:manualLayout>
          <c:xMode val="edge"/>
          <c:yMode val="edge"/>
          <c:x val="0.22215279288125009"/>
          <c:y val="0.351464604461908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 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183262.3</c:v>
                </c:pt>
                <c:pt idx="1">
                  <c:v>177845.9</c:v>
                </c:pt>
                <c:pt idx="2">
                  <c:v>174313.2</c:v>
                </c:pt>
                <c:pt idx="3">
                  <c:v>174313.2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75296"/>
        <c:axId val="275176832"/>
      </c:lineChart>
      <c:catAx>
        <c:axId val="27517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176832"/>
        <c:crosses val="autoZero"/>
        <c:auto val="1"/>
        <c:lblAlgn val="ctr"/>
        <c:lblOffset val="100"/>
        <c:noMultiLvlLbl val="0"/>
      </c:catAx>
      <c:valAx>
        <c:axId val="275176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175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31 702,6</a:t>
            </a:r>
            <a:endParaRPr lang="ru-RU" sz="1400" dirty="0"/>
          </a:p>
        </c:rich>
      </c:tx>
      <c:layout>
        <c:manualLayout>
          <c:xMode val="edge"/>
          <c:yMode val="edge"/>
          <c:x val="0.22682518233134949"/>
          <c:y val="0.2202053323212493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31702.6</c:v>
                </c:pt>
                <c:pt idx="1">
                  <c:v>27098.400000000001</c:v>
                </c:pt>
                <c:pt idx="2">
                  <c:v>26931.4</c:v>
                </c:pt>
                <c:pt idx="3">
                  <c:v>26931.4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257600"/>
        <c:axId val="275304448"/>
      </c:lineChart>
      <c:catAx>
        <c:axId val="27525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304448"/>
        <c:crosses val="autoZero"/>
        <c:auto val="1"/>
        <c:lblAlgn val="ctr"/>
        <c:lblOffset val="100"/>
        <c:noMultiLvlLbl val="0"/>
      </c:catAx>
      <c:valAx>
        <c:axId val="275304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25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14 055,1</a:t>
            </a:r>
            <a:endParaRPr lang="ru-RU" sz="1400" dirty="0"/>
          </a:p>
        </c:rich>
      </c:tx>
      <c:layout>
        <c:manualLayout>
          <c:xMode val="edge"/>
          <c:yMode val="edge"/>
          <c:x val="0.22682518233134949"/>
          <c:y val="0.2202053323212493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14055.1</c:v>
                </c:pt>
                <c:pt idx="1">
                  <c:v>12224.2</c:v>
                </c:pt>
                <c:pt idx="2">
                  <c:v>12191.2</c:v>
                </c:pt>
                <c:pt idx="3">
                  <c:v>12191.2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916096"/>
        <c:axId val="274917632"/>
      </c:lineChart>
      <c:catAx>
        <c:axId val="27491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4917632"/>
        <c:crosses val="autoZero"/>
        <c:auto val="1"/>
        <c:lblAlgn val="ctr"/>
        <c:lblOffset val="100"/>
        <c:noMultiLvlLbl val="0"/>
      </c:catAx>
      <c:valAx>
        <c:axId val="274917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4916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836462436387694E-3"/>
          <c:y val="2.1260699609487132E-2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11 286,2</a:t>
            </a:r>
            <a:endParaRPr lang="ru-RU" sz="1400" dirty="0"/>
          </a:p>
        </c:rich>
      </c:tx>
      <c:layout>
        <c:manualLayout>
          <c:xMode val="edge"/>
          <c:yMode val="edge"/>
          <c:x val="0.22682515499930969"/>
          <c:y val="0.300075642833059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11286.2</c:v>
                </c:pt>
                <c:pt idx="1">
                  <c:v>9835.2000000000007</c:v>
                </c:pt>
                <c:pt idx="2">
                  <c:v>7807.2</c:v>
                </c:pt>
                <c:pt idx="3">
                  <c:v>7807.2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65568"/>
        <c:axId val="275167104"/>
      </c:lineChart>
      <c:catAx>
        <c:axId val="27516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167104"/>
        <c:crosses val="autoZero"/>
        <c:auto val="1"/>
        <c:lblAlgn val="ctr"/>
        <c:lblOffset val="100"/>
        <c:noMultiLvlLbl val="0"/>
      </c:catAx>
      <c:valAx>
        <c:axId val="275167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1655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1621172479227169"/>
          <c:y val="2.6154151438848229E-2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184 874,6</a:t>
            </a:r>
            <a:endParaRPr lang="ru-RU" sz="1400" dirty="0"/>
          </a:p>
        </c:rich>
      </c:tx>
      <c:layout>
        <c:manualLayout>
          <c:xMode val="edge"/>
          <c:yMode val="edge"/>
          <c:x val="0.18671832186850401"/>
          <c:y val="0.264489538311868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184874.6</c:v>
                </c:pt>
                <c:pt idx="1">
                  <c:v>134065.19399999999</c:v>
                </c:pt>
                <c:pt idx="2">
                  <c:v>80966.085000000006</c:v>
                </c:pt>
                <c:pt idx="3">
                  <c:v>82869.418999999994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022400"/>
        <c:axId val="276023936"/>
      </c:lineChart>
      <c:catAx>
        <c:axId val="27602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6023936"/>
        <c:crosses val="autoZero"/>
        <c:auto val="1"/>
        <c:lblAlgn val="ctr"/>
        <c:lblOffset val="100"/>
        <c:noMultiLvlLbl val="0"/>
      </c:catAx>
      <c:valAx>
        <c:axId val="276023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0224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2.8422126160798579E-4"/>
          <c:y val="8.8568245494439202E-3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400" dirty="0" smtClean="0"/>
              <a:t>391,5</a:t>
            </a:r>
            <a:endParaRPr lang="ru-RU" sz="1400" dirty="0"/>
          </a:p>
        </c:rich>
      </c:tx>
      <c:layout>
        <c:manualLayout>
          <c:xMode val="edge"/>
          <c:yMode val="edge"/>
          <c:x val="0.22142186591581942"/>
          <c:y val="0.6727850440645828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391.5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879040"/>
        <c:axId val="275880576"/>
      </c:lineChart>
      <c:catAx>
        <c:axId val="27587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880576"/>
        <c:crosses val="autoZero"/>
        <c:auto val="1"/>
        <c:lblAlgn val="ctr"/>
        <c:lblOffset val="100"/>
        <c:noMultiLvlLbl val="0"/>
      </c:catAx>
      <c:valAx>
        <c:axId val="275880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8790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5759457439686628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2021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25"/>
          <c:dLbls>
            <c:dLbl>
              <c:idx val="2"/>
              <c:layout>
                <c:manualLayout>
                  <c:x val="1.9295748748223381E-2"/>
                  <c:y val="-0.26982690329093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206 174,0 т.р.</c:v>
                </c:pt>
                <c:pt idx="1">
                  <c:v>НЕНАЛОГОВЫЕ 11 869,1 т.р.</c:v>
                </c:pt>
                <c:pt idx="2">
                  <c:v>БЕЗВОЗМЕЗДНЫЕ 851 275,0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0.19</c:v>
                </c:pt>
                <c:pt idx="1">
                  <c:v>0.01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42878616935283054"/>
          <c:h val="0.3609251749805577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93 711,7</a:t>
            </a:r>
            <a:endParaRPr lang="ru-RU" sz="1400" dirty="0"/>
          </a:p>
        </c:rich>
      </c:tx>
      <c:layout>
        <c:manualLayout>
          <c:xMode val="edge"/>
          <c:yMode val="edge"/>
          <c:x val="0.20521193842014473"/>
          <c:y val="0.2728307910077421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исполнение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93711.7</c:v>
                </c:pt>
                <c:pt idx="1">
                  <c:v>97945.254000000001</c:v>
                </c:pt>
                <c:pt idx="2">
                  <c:v>91287.293000000005</c:v>
                </c:pt>
                <c:pt idx="3">
                  <c:v>96417.293000000005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835136"/>
        <c:axId val="274972672"/>
      </c:lineChart>
      <c:catAx>
        <c:axId val="27583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4972672"/>
        <c:crosses val="autoZero"/>
        <c:auto val="1"/>
        <c:lblAlgn val="ctr"/>
        <c:lblOffset val="100"/>
        <c:noMultiLvlLbl val="0"/>
      </c:catAx>
      <c:valAx>
        <c:axId val="27497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8351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1.2563406942774162E-2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8 236,4</a:t>
            </a:r>
            <a:endParaRPr lang="ru-RU" sz="1400" dirty="0"/>
          </a:p>
        </c:rich>
      </c:tx>
      <c:layout>
        <c:manualLayout>
          <c:xMode val="edge"/>
          <c:yMode val="edge"/>
          <c:x val="0.2646483392376186"/>
          <c:y val="0.1254792240920640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8236.4</c:v>
                </c:pt>
                <c:pt idx="1">
                  <c:v>2000</c:v>
                </c:pt>
                <c:pt idx="2">
                  <c:v>2000</c:v>
                </c:pt>
                <c:pt idx="3">
                  <c:v>2000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20128"/>
        <c:axId val="275526016"/>
      </c:lineChart>
      <c:catAx>
        <c:axId val="27552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526016"/>
        <c:crosses val="autoZero"/>
        <c:auto val="1"/>
        <c:lblAlgn val="ctr"/>
        <c:lblOffset val="100"/>
        <c:noMultiLvlLbl val="0"/>
      </c:catAx>
      <c:valAx>
        <c:axId val="2755260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55201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5759457439686628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400" dirty="0" smtClean="0"/>
              <a:t>54740</a:t>
            </a:r>
            <a:endParaRPr lang="ru-RU" sz="1400" dirty="0"/>
          </a:p>
        </c:rich>
      </c:tx>
      <c:layout>
        <c:manualLayout>
          <c:xMode val="edge"/>
          <c:yMode val="edge"/>
          <c:x val="0.28631672478578873"/>
          <c:y val="0.4299869362837320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54740</c:v>
                </c:pt>
                <c:pt idx="1">
                  <c:v>54740</c:v>
                </c:pt>
                <c:pt idx="2">
                  <c:v>60123</c:v>
                </c:pt>
                <c:pt idx="3">
                  <c:v>65930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290880"/>
        <c:axId val="285292416"/>
      </c:lineChart>
      <c:catAx>
        <c:axId val="28529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5292416"/>
        <c:crosses val="autoZero"/>
        <c:auto val="1"/>
        <c:lblAlgn val="ctr"/>
        <c:lblOffset val="100"/>
        <c:noMultiLvlLbl val="0"/>
      </c:catAx>
      <c:valAx>
        <c:axId val="2852924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5290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44811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44811</c:v>
                </c:pt>
                <c:pt idx="1">
                  <c:v>44811</c:v>
                </c:pt>
                <c:pt idx="2">
                  <c:v>45537</c:v>
                </c:pt>
                <c:pt idx="3">
                  <c:v>51144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228416"/>
        <c:axId val="285004928"/>
      </c:lineChart>
      <c:catAx>
        <c:axId val="28522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5004928"/>
        <c:crosses val="autoZero"/>
        <c:auto val="1"/>
        <c:lblAlgn val="ctr"/>
        <c:lblOffset val="100"/>
        <c:noMultiLvlLbl val="0"/>
      </c:catAx>
      <c:valAx>
        <c:axId val="28500492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522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40801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40801</c:v>
                </c:pt>
                <c:pt idx="1">
                  <c:v>40801</c:v>
                </c:pt>
                <c:pt idx="2">
                  <c:v>41599</c:v>
                </c:pt>
                <c:pt idx="3">
                  <c:v>46715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623808"/>
        <c:axId val="285625344"/>
      </c:lineChart>
      <c:catAx>
        <c:axId val="28562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5625344"/>
        <c:crosses val="autoZero"/>
        <c:auto val="1"/>
        <c:lblAlgn val="ctr"/>
        <c:lblOffset val="100"/>
        <c:noMultiLvlLbl val="0"/>
      </c:catAx>
      <c:valAx>
        <c:axId val="28562534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5623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60682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60682</c:v>
                </c:pt>
                <c:pt idx="1">
                  <c:v>60682</c:v>
                </c:pt>
                <c:pt idx="2">
                  <c:v>55913</c:v>
                </c:pt>
                <c:pt idx="3">
                  <c:v>58965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630400"/>
        <c:axId val="284677248"/>
      </c:lineChart>
      <c:catAx>
        <c:axId val="28463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677248"/>
        <c:crosses val="autoZero"/>
        <c:auto val="1"/>
        <c:lblAlgn val="ctr"/>
        <c:lblOffset val="100"/>
        <c:noMultiLvlLbl val="0"/>
      </c:catAx>
      <c:valAx>
        <c:axId val="28467724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4630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48463</a:t>
            </a:r>
            <a:endParaRPr lang="ru-RU" sz="1400" dirty="0"/>
          </a:p>
        </c:rich>
      </c:tx>
      <c:layout>
        <c:manualLayout>
          <c:xMode val="edge"/>
          <c:yMode val="edge"/>
          <c:x val="0.30074708353359719"/>
          <c:y val="0.430824039230707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48463</c:v>
                </c:pt>
                <c:pt idx="1">
                  <c:v>48463</c:v>
                </c:pt>
                <c:pt idx="2">
                  <c:v>50222</c:v>
                </c:pt>
                <c:pt idx="3">
                  <c:v>55761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765184"/>
        <c:axId val="284766976"/>
      </c:lineChart>
      <c:catAx>
        <c:axId val="28476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766976"/>
        <c:crosses val="autoZero"/>
        <c:auto val="1"/>
        <c:lblAlgn val="ctr"/>
        <c:lblOffset val="100"/>
        <c:noMultiLvlLbl val="0"/>
      </c:catAx>
      <c:valAx>
        <c:axId val="28476697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476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51278</a:t>
            </a:r>
            <a:endParaRPr lang="ru-RU" sz="1400" dirty="0"/>
          </a:p>
        </c:rich>
      </c:tx>
      <c:layout>
        <c:manualLayout>
          <c:xMode val="edge"/>
          <c:yMode val="edge"/>
          <c:x val="0.27765850953710364"/>
          <c:y val="0.21859263223674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51278</c:v>
                </c:pt>
                <c:pt idx="1">
                  <c:v>51278</c:v>
                </c:pt>
                <c:pt idx="2">
                  <c:v>51043</c:v>
                </c:pt>
                <c:pt idx="3">
                  <c:v>51123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814784"/>
        <c:axId val="285816320"/>
      </c:lineChart>
      <c:catAx>
        <c:axId val="28581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5816320"/>
        <c:crosses val="autoZero"/>
        <c:auto val="1"/>
        <c:lblAlgn val="ctr"/>
        <c:lblOffset val="100"/>
        <c:noMultiLvlLbl val="0"/>
      </c:catAx>
      <c:valAx>
        <c:axId val="28581632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8581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внутренний долг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 01.01.2011</c:v>
                </c:pt>
                <c:pt idx="1">
                  <c:v>01.01.2012</c:v>
                </c:pt>
                <c:pt idx="2">
                  <c:v>01.01.2013</c:v>
                </c:pt>
                <c:pt idx="3">
                  <c:v>01.01.2014</c:v>
                </c:pt>
                <c:pt idx="4">
                  <c:v>01.01.2015</c:v>
                </c:pt>
                <c:pt idx="5">
                  <c:v>01.01.2016</c:v>
                </c:pt>
                <c:pt idx="6">
                  <c:v>01.01.2017</c:v>
                </c:pt>
                <c:pt idx="7">
                  <c:v>01.01.2018</c:v>
                </c:pt>
                <c:pt idx="8">
                  <c:v>01.01.2019</c:v>
                </c:pt>
                <c:pt idx="9">
                  <c:v>01.01.2020.</c:v>
                </c:pt>
                <c:pt idx="10">
                  <c:v>01.01.2021.</c:v>
                </c:pt>
                <c:pt idx="11">
                  <c:v>01.01.2022.</c:v>
                </c:pt>
                <c:pt idx="12">
                  <c:v>01.01.2023.</c:v>
                </c:pt>
              </c:strCache>
            </c:strRef>
          </c:cat>
          <c:val>
            <c:numRef>
              <c:f>Лист1!$B$2:$B$14</c:f>
              <c:numCache>
                <c:formatCode>0.0</c:formatCode>
                <c:ptCount val="13"/>
                <c:pt idx="0">
                  <c:v>3000</c:v>
                </c:pt>
                <c:pt idx="1">
                  <c:v>7000</c:v>
                </c:pt>
                <c:pt idx="2">
                  <c:v>15433</c:v>
                </c:pt>
                <c:pt idx="3">
                  <c:v>12100</c:v>
                </c:pt>
                <c:pt idx="4">
                  <c:v>21500</c:v>
                </c:pt>
                <c:pt idx="5">
                  <c:v>21600</c:v>
                </c:pt>
                <c:pt idx="6">
                  <c:v>37920</c:v>
                </c:pt>
                <c:pt idx="7">
                  <c:v>39186</c:v>
                </c:pt>
                <c:pt idx="8">
                  <c:v>27402</c:v>
                </c:pt>
                <c:pt idx="9">
                  <c:v>25218</c:v>
                </c:pt>
                <c:pt idx="10">
                  <c:v>20334</c:v>
                </c:pt>
                <c:pt idx="11">
                  <c:v>15450</c:v>
                </c:pt>
                <c:pt idx="12">
                  <c:v>13458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468736"/>
        <c:axId val="28649510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муниципального внутреннего долга к налоговым и неналоговым доходам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triangle"/>
            <c:size val="10"/>
            <c:spPr>
              <a:solidFill>
                <a:schemeClr val="accent4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2.2577777777777776E-2"/>
                  <c:y val="-3.27997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885222222222197E-2"/>
                  <c:y val="-2.8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394888888888914E-2"/>
                  <c:y val="-4.40452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132111111111112E-2"/>
                  <c:y val="-5.320027777777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467348800953476E-2"/>
                  <c:y val="-4.0517269852899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86666666666667E-2"/>
                  <c:y val="-6.02558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166666666666667E-2"/>
                  <c:y val="-0.112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434555555555554E-2"/>
                  <c:y val="-0.107355833333333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4161555555555554E-2"/>
                  <c:y val="-5.44391666666666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633333333333334E-2"/>
                  <c:y val="-4.93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988888888888785E-2"/>
                  <c:y val="-5.9972222222222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6933333333333335E-2"/>
                  <c:y val="-4.93891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9755555555555554E-2"/>
                  <c:y val="-4.233333333333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9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 01.01.2011</c:v>
                </c:pt>
                <c:pt idx="1">
                  <c:v>01.01.2012</c:v>
                </c:pt>
                <c:pt idx="2">
                  <c:v>01.01.2013</c:v>
                </c:pt>
                <c:pt idx="3">
                  <c:v>01.01.2014</c:v>
                </c:pt>
                <c:pt idx="4">
                  <c:v>01.01.2015</c:v>
                </c:pt>
                <c:pt idx="5">
                  <c:v>01.01.2016</c:v>
                </c:pt>
                <c:pt idx="6">
                  <c:v>01.01.2017</c:v>
                </c:pt>
                <c:pt idx="7">
                  <c:v>01.01.2018</c:v>
                </c:pt>
                <c:pt idx="8">
                  <c:v>01.01.2019</c:v>
                </c:pt>
                <c:pt idx="9">
                  <c:v>01.01.2020.</c:v>
                </c:pt>
                <c:pt idx="10">
                  <c:v>01.01.2021.</c:v>
                </c:pt>
                <c:pt idx="11">
                  <c:v>01.01.2022.</c:v>
                </c:pt>
                <c:pt idx="12">
                  <c:v>01.01.2023.</c:v>
                </c:pt>
              </c:strCache>
            </c:strRef>
          </c:cat>
          <c:val>
            <c:numRef>
              <c:f>Лист1!$C$2:$C$14</c:f>
              <c:numCache>
                <c:formatCode>0%</c:formatCode>
                <c:ptCount val="13"/>
                <c:pt idx="0">
                  <c:v>0.03</c:v>
                </c:pt>
                <c:pt idx="1">
                  <c:v>0.06</c:v>
                </c:pt>
                <c:pt idx="2">
                  <c:v>0.125</c:v>
                </c:pt>
                <c:pt idx="3">
                  <c:v>0.09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0.22</c:v>
                </c:pt>
                <c:pt idx="7">
                  <c:v>0.23</c:v>
                </c:pt>
                <c:pt idx="8">
                  <c:v>0.14000000000000001</c:v>
                </c:pt>
                <c:pt idx="9">
                  <c:v>0.12</c:v>
                </c:pt>
                <c:pt idx="10">
                  <c:v>9.5000000000000001E-2</c:v>
                </c:pt>
                <c:pt idx="11">
                  <c:v>7.0849999999999996E-2</c:v>
                </c:pt>
                <c:pt idx="12">
                  <c:v>5.4899999999999997E-2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496640"/>
        <c:axId val="286498176"/>
      </c:lineChart>
      <c:catAx>
        <c:axId val="28646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99"/>
            </a:pPr>
            <a:endParaRPr lang="ru-RU"/>
          </a:p>
        </c:txPr>
        <c:crossAx val="286495104"/>
        <c:crosses val="autoZero"/>
        <c:auto val="1"/>
        <c:lblAlgn val="ctr"/>
        <c:lblOffset val="100"/>
        <c:noMultiLvlLbl val="0"/>
      </c:catAx>
      <c:valAx>
        <c:axId val="28649510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286468736"/>
        <c:crosses val="autoZero"/>
        <c:crossBetween val="between"/>
      </c:valAx>
      <c:catAx>
        <c:axId val="286496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86498176"/>
        <c:crosses val="autoZero"/>
        <c:auto val="1"/>
        <c:lblAlgn val="ctr"/>
        <c:lblOffset val="100"/>
        <c:noMultiLvlLbl val="0"/>
      </c:catAx>
      <c:valAx>
        <c:axId val="286498176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286496640"/>
        <c:crosses val="max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0380668982907635"/>
          <c:y val="7.348720512535644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1216497830207418E-2"/>
                  <c:y val="-8.5931424286190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4543262028124819"/>
                  <c:y val="4.9380315767383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1 480,6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Погашение кредитов, полученных от др.бюджетов</c:v>
                </c:pt>
                <c:pt idx="1">
                  <c:v>Изменение остатков денежных средств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-1992</c:v>
                </c:pt>
                <c:pt idx="1">
                  <c:v>-4644.5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rotY val="7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0.13404141296963448"/>
          <c:y val="5.9108282840368162E-2"/>
          <c:w val="0.82253644580926244"/>
          <c:h val="0.800382222488099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effectLst>
                <a:outerShdw blurRad="40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21594000"/>
                </a:lightRig>
              </a:scene3d>
              <a:sp3d/>
            </c:spPr>
          </c:dPt>
          <c:dLbls>
            <c:dLbl>
              <c:idx val="1"/>
              <c:layout>
                <c:manualLayout>
                  <c:x val="-0.11508127085738716"/>
                  <c:y val="-3.1739665354330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34134041365305E-2"/>
                  <c:y val="-6.9855561023622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235103272632155E-2"/>
                  <c:y val="8.1229084645669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0.86149862278984179</c:v>
                </c:pt>
                <c:pt idx="1">
                  <c:v>9.5221401032171832E-2</c:v>
                </c:pt>
                <c:pt idx="2">
                  <c:v>3.7336158734940283E-2</c:v>
                </c:pt>
                <c:pt idx="3">
                  <c:v>5.9438174430461706E-3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61496959739516122"/>
          <c:w val="0.64647405408389469"/>
          <c:h val="0.37146353396631143"/>
        </c:manualLayout>
      </c:layout>
      <c:overlay val="1"/>
    </c:legend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Налог на доходы физических лиц</a:t>
            </a:r>
            <a:endParaRPr lang="ru-RU" sz="1600" dirty="0"/>
          </a:p>
        </c:rich>
      </c:tx>
      <c:layout>
        <c:manualLayout>
          <c:xMode val="edge"/>
          <c:yMode val="edge"/>
          <c:x val="0.18781501526762329"/>
          <c:y val="6.2989032964591235E-3"/>
        </c:manualLayout>
      </c:layout>
      <c:overlay val="0"/>
      <c:spPr>
        <a:ln w="12700">
          <a:solidFill>
            <a:schemeClr val="accent1">
              <a:lumMod val="75000"/>
            </a:schemeClr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6.3749394341125046E-2"/>
          <c:y val="0.23009893741965179"/>
          <c:w val="0.92618491181553941"/>
          <c:h val="0.5698052398939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2.2802389984513853E-17"/>
                  <c:y val="9.2699884125144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78099652375435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7079953650058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9751243781094526E-3"/>
                  <c:y val="9.2699884125144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412935323383085E-2"/>
                  <c:y val="-1.3904982618771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160174.79999999999</c:v>
                </c:pt>
                <c:pt idx="1">
                  <c:v>168273.74</c:v>
                </c:pt>
                <c:pt idx="2">
                  <c:v>177678.41</c:v>
                </c:pt>
                <c:pt idx="3">
                  <c:v>177660.9</c:v>
                </c:pt>
                <c:pt idx="4">
                  <c:v>199046.5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685184"/>
        <c:axId val="276687872"/>
      </c:barChart>
      <c:catAx>
        <c:axId val="27668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687872"/>
        <c:crosses val="autoZero"/>
        <c:auto val="1"/>
        <c:lblAlgn val="ctr"/>
        <c:lblOffset val="100"/>
        <c:noMultiLvlLbl val="0"/>
      </c:catAx>
      <c:valAx>
        <c:axId val="276687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68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Акцизы</a:t>
            </a:r>
          </a:p>
        </c:rich>
      </c:tx>
      <c:layout>
        <c:manualLayout>
          <c:xMode val="edge"/>
          <c:yMode val="edge"/>
          <c:x val="0.38957419436123214"/>
          <c:y val="0.16330490027856986"/>
        </c:manualLayout>
      </c:layout>
      <c:overlay val="0"/>
      <c:spPr>
        <a:noFill/>
        <a:ln w="12700">
          <a:solidFill>
            <a:srgbClr val="C00000"/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14055.42</c:v>
                </c:pt>
                <c:pt idx="1">
                  <c:v>19193.57</c:v>
                </c:pt>
                <c:pt idx="2">
                  <c:v>17183.64</c:v>
                </c:pt>
                <c:pt idx="3">
                  <c:v>19388.5</c:v>
                </c:pt>
                <c:pt idx="4">
                  <c:v>22000.6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694912"/>
        <c:axId val="276697856"/>
      </c:barChart>
      <c:catAx>
        <c:axId val="27669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697856"/>
        <c:crosses val="autoZero"/>
        <c:auto val="1"/>
        <c:lblAlgn val="ctr"/>
        <c:lblOffset val="100"/>
        <c:noMultiLvlLbl val="0"/>
      </c:catAx>
      <c:valAx>
        <c:axId val="27669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694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>
        <c:manualLayout>
          <c:xMode val="edge"/>
          <c:yMode val="edge"/>
          <c:x val="0.19168453436620583"/>
          <c:y val="0.10577792943641183"/>
        </c:manualLayout>
      </c:layout>
      <c:overlay val="0"/>
      <c:spPr>
        <a:ln w="19050">
          <a:solidFill>
            <a:srgbClr val="92D050"/>
          </a:solidFill>
        </a:ln>
      </c:spPr>
      <c:txPr>
        <a:bodyPr/>
        <a:lstStyle/>
        <a:p>
          <a:pPr>
            <a:defRPr sz="16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solidFill>
              <a:srgbClr val="92D05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8137.77</c:v>
                </c:pt>
                <c:pt idx="1">
                  <c:v>8573.94</c:v>
                </c:pt>
                <c:pt idx="2">
                  <c:v>7345.98</c:v>
                </c:pt>
                <c:pt idx="3">
                  <c:v>8244.83</c:v>
                </c:pt>
                <c:pt idx="4">
                  <c:v>8626.4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712832"/>
        <c:axId val="276728064"/>
      </c:barChart>
      <c:catAx>
        <c:axId val="27671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728064"/>
        <c:crosses val="autoZero"/>
        <c:auto val="1"/>
        <c:lblAlgn val="ctr"/>
        <c:lblOffset val="100"/>
        <c:noMultiLvlLbl val="0"/>
      </c:catAx>
      <c:valAx>
        <c:axId val="276728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71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>
        <c:manualLayout>
          <c:xMode val="edge"/>
          <c:yMode val="edge"/>
          <c:x val="0.12617187663596807"/>
          <c:y val="0.14487477581855984"/>
        </c:manualLayout>
      </c:layout>
      <c:overlay val="0"/>
      <c:spPr>
        <a:ln w="12700">
          <a:solidFill>
            <a:srgbClr val="7030A0"/>
          </a:solidFill>
        </a:ln>
      </c:spPr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7030A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738.8</c:v>
                </c:pt>
                <c:pt idx="1">
                  <c:v>874.46</c:v>
                </c:pt>
                <c:pt idx="2">
                  <c:v>901.72</c:v>
                </c:pt>
                <c:pt idx="3">
                  <c:v>879.65</c:v>
                </c:pt>
                <c:pt idx="4">
                  <c:v>1373.3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751488"/>
        <c:axId val="276754432"/>
      </c:barChart>
      <c:catAx>
        <c:axId val="27675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76754432"/>
        <c:crosses val="autoZero"/>
        <c:auto val="1"/>
        <c:lblAlgn val="ctr"/>
        <c:lblOffset val="100"/>
        <c:noMultiLvlLbl val="0"/>
      </c:catAx>
      <c:valAx>
        <c:axId val="27675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75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rotY val="7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9.1383776060475815E-3"/>
          <c:y val="5.9108282840368162E-2"/>
          <c:w val="0.94743942891581812"/>
          <c:h val="0.923383495218765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effectLst>
                <a:outerShdw blurRad="40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21594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0.13613987486880263"/>
                  <c:y val="-2.37619692270607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37322175842895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34134041365305E-2"/>
                  <c:y val="-6.9855561023622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231307032492885E-2"/>
                  <c:y val="2.31450791922157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слуг, компенсации затрат государства</c:v>
                </c:pt>
                <c:pt idx="3">
                  <c:v>Доходы от продажи земли, имущества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0.54900565208289731</c:v>
                </c:pt>
                <c:pt idx="1">
                  <c:v>3.1727025329704839E-2</c:v>
                </c:pt>
                <c:pt idx="2">
                  <c:v>0.28738538831902871</c:v>
                </c:pt>
                <c:pt idx="3">
                  <c:v>6.4844044379317567E-2</c:v>
                </c:pt>
                <c:pt idx="4">
                  <c:v>6.1360686623403812E-2</c:v>
                </c:pt>
                <c:pt idx="5">
                  <c:v>5.6772032656478965E-3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11,021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10,917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10,788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10,647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10,486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53F02AAF-1DE5-44E6-9881-0DE1D2621CB6}" type="presOf" srcId="{6CB40290-3DC2-4E13-8549-2E8FB642F5ED}" destId="{BB7D8402-6D12-445E-A3D9-E725F418E3C1}" srcOrd="0" destOrd="0" presId="urn:microsoft.com/office/officeart/2005/8/layout/vList3"/>
    <dgm:cxn modelId="{7D254689-EE8A-4DD6-8412-CF824AFD4104}" type="presOf" srcId="{9079D63E-D8EB-481F-85D2-B5A4A125A8D1}" destId="{ADD42022-FD2F-4899-9667-8730A02362D5}" srcOrd="0" destOrd="0" presId="urn:microsoft.com/office/officeart/2005/8/layout/vList3"/>
    <dgm:cxn modelId="{4C654280-541D-4176-895B-C3E52B4BBDF8}" type="presOf" srcId="{CF75D47C-6B21-4D08-9628-2E077CD99CB5}" destId="{8318F6BE-CD0D-4AC0-B80D-2F9831A5C933}" srcOrd="0" destOrd="0" presId="urn:microsoft.com/office/officeart/2005/8/layout/vList3"/>
    <dgm:cxn modelId="{36DA1279-74EE-40C9-89BD-9B39D4EF347C}" type="presOf" srcId="{E1507D55-2EEC-43E6-94F9-0946216044CD}" destId="{76A01A95-DA1F-4449-A2ED-3A3AC8BC5F16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5C44E800-6A2A-4FA8-B164-1E4517FC7C40}" type="presOf" srcId="{2CE31A2B-4484-4912-A35E-11A4096305DD}" destId="{89A2FDBE-659B-4A39-85A0-94D967D4E8F0}" srcOrd="0" destOrd="0" presId="urn:microsoft.com/office/officeart/2005/8/layout/vList3"/>
    <dgm:cxn modelId="{C5BE7E0C-24CF-4E7C-8D11-327D806A7991}" type="presOf" srcId="{FFEAFCC1-637A-4994-BC8B-715356B29C5E}" destId="{64B63A4E-F306-4A79-AD1E-3BC2E4D01D19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0823DEE3-4991-4E49-AFFF-98D719B38926}" type="presParOf" srcId="{BB7D8402-6D12-445E-A3D9-E725F418E3C1}" destId="{7FDC1D54-1842-4024-B96F-C5908E55C7CF}" srcOrd="0" destOrd="0" presId="urn:microsoft.com/office/officeart/2005/8/layout/vList3"/>
    <dgm:cxn modelId="{2DF14E1E-BE23-43B6-8AE0-895DC734D9AF}" type="presParOf" srcId="{7FDC1D54-1842-4024-B96F-C5908E55C7CF}" destId="{D22469CB-33C3-4F24-B1E2-A23B338A4F40}" srcOrd="0" destOrd="0" presId="urn:microsoft.com/office/officeart/2005/8/layout/vList3"/>
    <dgm:cxn modelId="{CA4CF20F-D9AA-45F9-992C-C130A8DB0BCC}" type="presParOf" srcId="{7FDC1D54-1842-4024-B96F-C5908E55C7CF}" destId="{8318F6BE-CD0D-4AC0-B80D-2F9831A5C933}" srcOrd="1" destOrd="0" presId="urn:microsoft.com/office/officeart/2005/8/layout/vList3"/>
    <dgm:cxn modelId="{FBD285DC-0E07-49DA-B129-A3B7E2050442}" type="presParOf" srcId="{BB7D8402-6D12-445E-A3D9-E725F418E3C1}" destId="{37D2D51F-5FBF-412E-BD34-919ADF5DD87E}" srcOrd="1" destOrd="0" presId="urn:microsoft.com/office/officeart/2005/8/layout/vList3"/>
    <dgm:cxn modelId="{955BEE55-92B6-459E-9AFB-B58CB7633543}" type="presParOf" srcId="{BB7D8402-6D12-445E-A3D9-E725F418E3C1}" destId="{5064124E-90B0-4238-84CF-73129B3BC17B}" srcOrd="2" destOrd="0" presId="urn:microsoft.com/office/officeart/2005/8/layout/vList3"/>
    <dgm:cxn modelId="{5BC762AE-2A8D-4F28-AB55-7D5D20E7CFE1}" type="presParOf" srcId="{5064124E-90B0-4238-84CF-73129B3BC17B}" destId="{C28A968D-293E-4261-8611-56F0D614674B}" srcOrd="0" destOrd="0" presId="urn:microsoft.com/office/officeart/2005/8/layout/vList3"/>
    <dgm:cxn modelId="{90ACA0B0-D18B-454B-865B-C8FB541105A7}" type="presParOf" srcId="{5064124E-90B0-4238-84CF-73129B3BC17B}" destId="{76A01A95-DA1F-4449-A2ED-3A3AC8BC5F16}" srcOrd="1" destOrd="0" presId="urn:microsoft.com/office/officeart/2005/8/layout/vList3"/>
    <dgm:cxn modelId="{F1F5505F-E82B-4B73-A1F5-A78F3B3E3C22}" type="presParOf" srcId="{BB7D8402-6D12-445E-A3D9-E725F418E3C1}" destId="{A6170FED-4A99-4999-97CF-174EED1FB483}" srcOrd="3" destOrd="0" presId="urn:microsoft.com/office/officeart/2005/8/layout/vList3"/>
    <dgm:cxn modelId="{1DEA487A-1D43-41D2-8B2F-888F85F3D024}" type="presParOf" srcId="{BB7D8402-6D12-445E-A3D9-E725F418E3C1}" destId="{BE00E677-CDBC-46C4-AEBF-4F9294A4D577}" srcOrd="4" destOrd="0" presId="urn:microsoft.com/office/officeart/2005/8/layout/vList3"/>
    <dgm:cxn modelId="{6DA76747-3A00-49AA-970D-4660332BADE8}" type="presParOf" srcId="{BE00E677-CDBC-46C4-AEBF-4F9294A4D577}" destId="{A618EE63-D2C3-4B71-A3BC-D81E021E7847}" srcOrd="0" destOrd="0" presId="urn:microsoft.com/office/officeart/2005/8/layout/vList3"/>
    <dgm:cxn modelId="{29777398-5598-444B-8D40-143890E1912B}" type="presParOf" srcId="{BE00E677-CDBC-46C4-AEBF-4F9294A4D577}" destId="{89A2FDBE-659B-4A39-85A0-94D967D4E8F0}" srcOrd="1" destOrd="0" presId="urn:microsoft.com/office/officeart/2005/8/layout/vList3"/>
    <dgm:cxn modelId="{EA169285-2CC2-4BAA-A52F-66DA620A7012}" type="presParOf" srcId="{BB7D8402-6D12-445E-A3D9-E725F418E3C1}" destId="{34C2CBE7-E97D-4924-841F-35B46278F0FC}" srcOrd="5" destOrd="0" presId="urn:microsoft.com/office/officeart/2005/8/layout/vList3"/>
    <dgm:cxn modelId="{B70B7F62-BE17-45DE-A027-CF5FD0ACB213}" type="presParOf" srcId="{BB7D8402-6D12-445E-A3D9-E725F418E3C1}" destId="{827EA101-D136-48BA-AED8-B6C74939FC3C}" srcOrd="6" destOrd="0" presId="urn:microsoft.com/office/officeart/2005/8/layout/vList3"/>
    <dgm:cxn modelId="{9A2CD53C-8BBE-4917-A09F-7C9E6DFFA94A}" type="presParOf" srcId="{827EA101-D136-48BA-AED8-B6C74939FC3C}" destId="{6D9A38E2-67F8-424A-8679-9455412A91BB}" srcOrd="0" destOrd="0" presId="urn:microsoft.com/office/officeart/2005/8/layout/vList3"/>
    <dgm:cxn modelId="{3E58981B-ECD3-4AA0-B207-971D12F7FA85}" type="presParOf" srcId="{827EA101-D136-48BA-AED8-B6C74939FC3C}" destId="{ADD42022-FD2F-4899-9667-8730A02362D5}" srcOrd="1" destOrd="0" presId="urn:microsoft.com/office/officeart/2005/8/layout/vList3"/>
    <dgm:cxn modelId="{B543E7DF-A930-4306-AA97-A4FBED131B68}" type="presParOf" srcId="{BB7D8402-6D12-445E-A3D9-E725F418E3C1}" destId="{1BA3B856-1D22-4226-B703-08B56AA95DE7}" srcOrd="7" destOrd="0" presId="urn:microsoft.com/office/officeart/2005/8/layout/vList3"/>
    <dgm:cxn modelId="{A8D1CD8B-FB74-4993-BB4E-13D350A6CBFD}" type="presParOf" srcId="{BB7D8402-6D12-445E-A3D9-E725F418E3C1}" destId="{FF071432-291F-46F3-87BF-9C03191AA65A}" srcOrd="8" destOrd="0" presId="urn:microsoft.com/office/officeart/2005/8/layout/vList3"/>
    <dgm:cxn modelId="{2FEFBEC4-0F27-4963-A463-6534E9CC63E7}" type="presParOf" srcId="{FF071432-291F-46F3-87BF-9C03191AA65A}" destId="{EBA07FED-4CD2-456E-A714-545CC6A71015}" srcOrd="0" destOrd="0" presId="urn:microsoft.com/office/officeart/2005/8/layout/vList3"/>
    <dgm:cxn modelId="{B1995B8C-4BED-4E63-B8FF-706326B10FAA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9A000F-59FF-45A3-8293-4B9080D9C301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801F7ED8-6FFB-4B35-BC48-37EBD72689AF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b="1" dirty="0" smtClean="0"/>
            <a:t>21 </a:t>
          </a:r>
          <a:r>
            <a:rPr lang="ru-RU" b="0" dirty="0" smtClean="0"/>
            <a:t>требование </a:t>
          </a:r>
          <a:r>
            <a:rPr lang="ru-RU" dirty="0" smtClean="0"/>
            <a:t>на сумму </a:t>
          </a:r>
          <a:r>
            <a:rPr lang="ru-RU" b="1" dirty="0" smtClean="0"/>
            <a:t>1060,3  тыс. руб.</a:t>
          </a:r>
          <a:endParaRPr lang="ru-RU" b="1" dirty="0"/>
        </a:p>
      </dgm:t>
    </dgm:pt>
    <dgm:pt modelId="{46A9106C-EB2A-40D2-9DB3-2037F7905C31}" type="parTrans" cxnId="{D52C9F82-795B-4F31-9D5A-DB8DD6428908}">
      <dgm:prSet/>
      <dgm:spPr/>
      <dgm:t>
        <a:bodyPr/>
        <a:lstStyle/>
        <a:p>
          <a:endParaRPr lang="ru-RU"/>
        </a:p>
      </dgm:t>
    </dgm:pt>
    <dgm:pt modelId="{F25A0112-9F74-495F-9266-E21F0D4F4066}" type="sibTrans" cxnId="{D52C9F82-795B-4F31-9D5A-DB8DD6428908}">
      <dgm:prSet/>
      <dgm:spPr/>
      <dgm:t>
        <a:bodyPr/>
        <a:lstStyle/>
        <a:p>
          <a:endParaRPr lang="ru-RU"/>
        </a:p>
      </dgm:t>
    </dgm:pt>
    <dgm:pt modelId="{EBAAAC42-1A4C-429F-BF7F-3248C7ECEC5E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dirty="0" smtClean="0"/>
            <a:t> </a:t>
          </a:r>
          <a:r>
            <a:rPr lang="ru-RU" b="1" dirty="0" smtClean="0">
              <a:effectLst/>
            </a:rPr>
            <a:t>11</a:t>
          </a:r>
          <a:r>
            <a:rPr lang="ru-RU" dirty="0" smtClean="0"/>
            <a:t> требований на сумму </a:t>
          </a:r>
          <a:r>
            <a:rPr lang="ru-RU" b="1" dirty="0" smtClean="0"/>
            <a:t>778,4 тыс. руб.</a:t>
          </a:r>
          <a:endParaRPr lang="ru-RU" b="1" dirty="0"/>
        </a:p>
      </dgm:t>
    </dgm:pt>
    <dgm:pt modelId="{38D8CE7D-FD47-4A6E-AD35-9F93D068C019}" type="parTrans" cxnId="{AD0F4986-40E8-4115-8FE4-8060952D64FC}">
      <dgm:prSet/>
      <dgm:spPr/>
      <dgm:t>
        <a:bodyPr/>
        <a:lstStyle/>
        <a:p>
          <a:endParaRPr lang="ru-RU"/>
        </a:p>
      </dgm:t>
    </dgm:pt>
    <dgm:pt modelId="{C4678DAB-6ACB-42E0-97B7-0E9BAC73D9EC}" type="sibTrans" cxnId="{AD0F4986-40E8-4115-8FE4-8060952D64FC}">
      <dgm:prSet/>
      <dgm:spPr/>
      <dgm:t>
        <a:bodyPr/>
        <a:lstStyle/>
        <a:p>
          <a:endParaRPr lang="ru-RU"/>
        </a:p>
      </dgm:t>
    </dgm:pt>
    <dgm:pt modelId="{E383332C-3E02-461C-964A-2E9BD4889780}" type="pres">
      <dgm:prSet presAssocID="{F69A000F-59FF-45A3-8293-4B9080D9C301}" presName="Name0" presStyleCnt="0">
        <dgm:presLayoutVars>
          <dgm:dir/>
          <dgm:animLvl val="lvl"/>
          <dgm:resizeHandles val="exact"/>
        </dgm:presLayoutVars>
      </dgm:prSet>
      <dgm:spPr/>
    </dgm:pt>
    <dgm:pt modelId="{1A4262FC-4A97-4F68-9350-567A0042AE5E}" type="pres">
      <dgm:prSet presAssocID="{801F7ED8-6FFB-4B35-BC48-37EBD7268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9253F-945E-48BA-8B3A-27F7C12D5288}" type="pres">
      <dgm:prSet presAssocID="{F25A0112-9F74-495F-9266-E21F0D4F4066}" presName="parTxOnlySpace" presStyleCnt="0"/>
      <dgm:spPr/>
    </dgm:pt>
    <dgm:pt modelId="{DDC0E934-5924-462A-B58C-6356E745F890}" type="pres">
      <dgm:prSet presAssocID="{EBAAAC42-1A4C-429F-BF7F-3248C7ECEC5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45A6D8-7E45-4DF2-8699-3DA0291D0753}" type="presOf" srcId="{801F7ED8-6FFB-4B35-BC48-37EBD72689AF}" destId="{1A4262FC-4A97-4F68-9350-567A0042AE5E}" srcOrd="0" destOrd="0" presId="urn:microsoft.com/office/officeart/2005/8/layout/chevron1"/>
    <dgm:cxn modelId="{D52C9F82-795B-4F31-9D5A-DB8DD6428908}" srcId="{F69A000F-59FF-45A3-8293-4B9080D9C301}" destId="{801F7ED8-6FFB-4B35-BC48-37EBD72689AF}" srcOrd="0" destOrd="0" parTransId="{46A9106C-EB2A-40D2-9DB3-2037F7905C31}" sibTransId="{F25A0112-9F74-495F-9266-E21F0D4F4066}"/>
    <dgm:cxn modelId="{303283D7-1522-47E8-AA80-07A6B027A9BA}" type="presOf" srcId="{EBAAAC42-1A4C-429F-BF7F-3248C7ECEC5E}" destId="{DDC0E934-5924-462A-B58C-6356E745F890}" srcOrd="0" destOrd="0" presId="urn:microsoft.com/office/officeart/2005/8/layout/chevron1"/>
    <dgm:cxn modelId="{251CB1DB-AD8C-46DD-8502-BDCDC0DB036B}" type="presOf" srcId="{F69A000F-59FF-45A3-8293-4B9080D9C301}" destId="{E383332C-3E02-461C-964A-2E9BD4889780}" srcOrd="0" destOrd="0" presId="urn:microsoft.com/office/officeart/2005/8/layout/chevron1"/>
    <dgm:cxn modelId="{AD0F4986-40E8-4115-8FE4-8060952D64FC}" srcId="{F69A000F-59FF-45A3-8293-4B9080D9C301}" destId="{EBAAAC42-1A4C-429F-BF7F-3248C7ECEC5E}" srcOrd="1" destOrd="0" parTransId="{38D8CE7D-FD47-4A6E-AD35-9F93D068C019}" sibTransId="{C4678DAB-6ACB-42E0-97B7-0E9BAC73D9EC}"/>
    <dgm:cxn modelId="{FB91B468-FE57-4A7C-8498-E418DBE32348}" type="presParOf" srcId="{E383332C-3E02-461C-964A-2E9BD4889780}" destId="{1A4262FC-4A97-4F68-9350-567A0042AE5E}" srcOrd="0" destOrd="0" presId="urn:microsoft.com/office/officeart/2005/8/layout/chevron1"/>
    <dgm:cxn modelId="{6183F3C7-0F39-4EA3-8232-4BC7D0BC010E}" type="presParOf" srcId="{E383332C-3E02-461C-964A-2E9BD4889780}" destId="{8FD9253F-945E-48BA-8B3A-27F7C12D5288}" srcOrd="1" destOrd="0" presId="urn:microsoft.com/office/officeart/2005/8/layout/chevron1"/>
    <dgm:cxn modelId="{A7EFF1B1-020C-49D4-8184-E59ED4B21C94}" type="presParOf" srcId="{E383332C-3E02-461C-964A-2E9BD4889780}" destId="{DDC0E934-5924-462A-B58C-6356E745F89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6570C6-667E-4BB2-AC68-84BCE59CB7F5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DCA160A3-E2BC-47F8-B957-7DDB7036502D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РК</a:t>
          </a:r>
          <a:endParaRPr lang="ru-RU" dirty="0" smtClean="0"/>
        </a:p>
      </dgm:t>
    </dgm:pt>
    <dgm:pt modelId="{4F3FAD12-1CB0-4F80-91A2-5763490C3351}" type="parTrans" cxnId="{FF2E4F76-0733-42D9-98A1-49A8B12AC3A7}">
      <dgm:prSet/>
      <dgm:spPr/>
      <dgm:t>
        <a:bodyPr/>
        <a:lstStyle/>
        <a:p>
          <a:endParaRPr lang="ru-RU"/>
        </a:p>
      </dgm:t>
    </dgm:pt>
    <dgm:pt modelId="{A978E6E9-4F8E-4329-ACF2-4A491F9BB156}" type="sibTrans" cxnId="{FF2E4F76-0733-42D9-98A1-49A8B12AC3A7}">
      <dgm:prSet/>
      <dgm:spPr/>
      <dgm:t>
        <a:bodyPr/>
        <a:lstStyle/>
        <a:p>
          <a:endParaRPr lang="ru-RU"/>
        </a:p>
      </dgm:t>
    </dgm:pt>
    <dgm:pt modelId="{BA35DB9E-A61B-4EE6-829C-8F65BBB97844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МР</a:t>
          </a:r>
          <a:endParaRPr lang="ru-RU" dirty="0"/>
        </a:p>
      </dgm:t>
    </dgm:pt>
    <dgm:pt modelId="{51529F40-B9D1-49A3-922C-456F803AE3FD}" type="parTrans" cxnId="{EE3A0E41-5297-4F97-8347-24D5FA857A35}">
      <dgm:prSet/>
      <dgm:spPr/>
      <dgm:t>
        <a:bodyPr/>
        <a:lstStyle/>
        <a:p>
          <a:endParaRPr lang="ru-RU"/>
        </a:p>
      </dgm:t>
    </dgm:pt>
    <dgm:pt modelId="{84C75B7A-16D6-4EBF-A3F8-3BF3390F24CF}" type="sibTrans" cxnId="{EE3A0E41-5297-4F97-8347-24D5FA857A35}">
      <dgm:prSet/>
      <dgm:spPr/>
      <dgm:t>
        <a:bodyPr/>
        <a:lstStyle/>
        <a:p>
          <a:endParaRPr lang="ru-RU"/>
        </a:p>
      </dgm:t>
    </dgm:pt>
    <dgm:pt modelId="{684F3C99-E156-4D04-99CC-40702C3EA116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ООО</a:t>
          </a:r>
          <a:endParaRPr lang="ru-RU" dirty="0"/>
        </a:p>
      </dgm:t>
    </dgm:pt>
    <dgm:pt modelId="{E6AF851B-C7FB-48ED-80A9-2271E04A54DF}" type="parTrans" cxnId="{DE8468BD-9125-4A67-B355-9BEE0B58CC3C}">
      <dgm:prSet/>
      <dgm:spPr/>
      <dgm:t>
        <a:bodyPr/>
        <a:lstStyle/>
        <a:p>
          <a:endParaRPr lang="ru-RU"/>
        </a:p>
      </dgm:t>
    </dgm:pt>
    <dgm:pt modelId="{FAADC16F-10F9-4BFA-95E1-3AD0AB5F95A1}" type="sibTrans" cxnId="{DE8468BD-9125-4A67-B355-9BEE0B58CC3C}">
      <dgm:prSet/>
      <dgm:spPr/>
      <dgm:t>
        <a:bodyPr/>
        <a:lstStyle/>
        <a:p>
          <a:endParaRPr lang="ru-RU"/>
        </a:p>
      </dgm:t>
    </dgm:pt>
    <dgm:pt modelId="{2ED63EE7-AFB9-442C-935C-537ED70FCBAC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800,00</a:t>
          </a:r>
          <a:r>
            <a:rPr lang="ru-RU" dirty="0" smtClean="0"/>
            <a:t>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dirty="0"/>
        </a:p>
      </dgm:t>
    </dgm:pt>
    <dgm:pt modelId="{C27D09E7-AECD-4C12-82ED-E3C81F38843C}" type="parTrans" cxnId="{5B791495-E912-4FC7-8A0F-2E33FCFD7A8F}">
      <dgm:prSet/>
      <dgm:spPr/>
      <dgm:t>
        <a:bodyPr/>
        <a:lstStyle/>
        <a:p>
          <a:endParaRPr lang="ru-RU"/>
        </a:p>
      </dgm:t>
    </dgm:pt>
    <dgm:pt modelId="{1BDDF432-6309-4DFF-B436-AC9161DB73EB}" type="sibTrans" cxnId="{5B791495-E912-4FC7-8A0F-2E33FCFD7A8F}">
      <dgm:prSet/>
      <dgm:spPr/>
      <dgm:t>
        <a:bodyPr/>
        <a:lstStyle/>
        <a:p>
          <a:endParaRPr lang="ru-RU"/>
        </a:p>
      </dgm:t>
    </dgm:pt>
    <dgm:pt modelId="{DC402F7A-9EDB-4B47-B83B-F7BDDB37E3FF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148,37</a:t>
          </a:r>
          <a:r>
            <a:rPr lang="ru-RU" dirty="0" smtClean="0"/>
            <a:t>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dirty="0"/>
        </a:p>
      </dgm:t>
    </dgm:pt>
    <dgm:pt modelId="{CED01FAF-ADA5-48F0-B52F-8D77DCCDBFBC}" type="parTrans" cxnId="{B837C01F-F77E-4DF8-89AC-2566BE8F8398}">
      <dgm:prSet/>
      <dgm:spPr/>
      <dgm:t>
        <a:bodyPr/>
        <a:lstStyle/>
        <a:p>
          <a:endParaRPr lang="ru-RU"/>
        </a:p>
      </dgm:t>
    </dgm:pt>
    <dgm:pt modelId="{CF41CDF2-250F-4DEC-B46B-21BC205A5FD9}" type="sibTrans" cxnId="{B837C01F-F77E-4DF8-89AC-2566BE8F8398}">
      <dgm:prSet/>
      <dgm:spPr/>
      <dgm:t>
        <a:bodyPr/>
        <a:lstStyle/>
        <a:p>
          <a:endParaRPr lang="ru-RU"/>
        </a:p>
      </dgm:t>
    </dgm:pt>
    <dgm:pt modelId="{02E05C4D-24E0-49E0-9657-2F38EA8AB3B6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652,63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3A32037-575A-43AC-88B7-6DA0EB31F225}" type="parTrans" cxnId="{64D4A77F-D9EA-4250-B864-75EE58747873}">
      <dgm:prSet/>
      <dgm:spPr/>
      <dgm:t>
        <a:bodyPr/>
        <a:lstStyle/>
        <a:p>
          <a:endParaRPr lang="ru-RU"/>
        </a:p>
      </dgm:t>
    </dgm:pt>
    <dgm:pt modelId="{254DF1A6-401C-45B7-928B-091FD9D8027C}" type="sibTrans" cxnId="{64D4A77F-D9EA-4250-B864-75EE58747873}">
      <dgm:prSet/>
      <dgm:spPr/>
      <dgm:t>
        <a:bodyPr/>
        <a:lstStyle/>
        <a:p>
          <a:endParaRPr lang="ru-RU"/>
        </a:p>
      </dgm:t>
    </dgm:pt>
    <dgm:pt modelId="{3584FE4D-368D-4E71-8EE4-DAFFA9D600CD}" type="pres">
      <dgm:prSet presAssocID="{856570C6-667E-4BB2-AC68-84BCE59CB7F5}" presName="diagram" presStyleCnt="0">
        <dgm:presLayoutVars>
          <dgm:dir/>
          <dgm:animLvl val="lvl"/>
          <dgm:resizeHandles val="exact"/>
        </dgm:presLayoutVars>
      </dgm:prSet>
      <dgm:spPr/>
    </dgm:pt>
    <dgm:pt modelId="{9515E8BF-11A4-468D-884E-3989BED5669C}" type="pres">
      <dgm:prSet presAssocID="{DCA160A3-E2BC-47F8-B957-7DDB7036502D}" presName="compNode" presStyleCnt="0"/>
      <dgm:spPr/>
    </dgm:pt>
    <dgm:pt modelId="{BF2B8FE5-9FB6-49E0-901A-9D1ACF04ED32}" type="pres">
      <dgm:prSet presAssocID="{DCA160A3-E2BC-47F8-B957-7DDB7036502D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C8FF6-07E7-4FDE-9B3A-2E1567B32DD7}" type="pres">
      <dgm:prSet presAssocID="{DCA160A3-E2BC-47F8-B957-7DDB703650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B3EC7-78C4-40FC-8F8B-8CAD780D011D}" type="pres">
      <dgm:prSet presAssocID="{DCA160A3-E2BC-47F8-B957-7DDB7036502D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155D6F97-857F-4C8B-B0A7-A3CE15312DA2}" type="pres">
      <dgm:prSet presAssocID="{DCA160A3-E2BC-47F8-B957-7DDB7036502D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584472-8E12-4F56-A294-7BAFF10E7BF9}" type="pres">
      <dgm:prSet presAssocID="{A978E6E9-4F8E-4329-ACF2-4A491F9BB1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2BE896-F6B9-41C9-9890-98941E03D0C8}" type="pres">
      <dgm:prSet presAssocID="{BA35DB9E-A61B-4EE6-829C-8F65BBB97844}" presName="compNode" presStyleCnt="0"/>
      <dgm:spPr/>
    </dgm:pt>
    <dgm:pt modelId="{FFC7DD4C-73E8-4672-924A-7734C3A99C5C}" type="pres">
      <dgm:prSet presAssocID="{BA35DB9E-A61B-4EE6-829C-8F65BBB97844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4FA49-5C82-419A-90BC-74B8588E6899}" type="pres">
      <dgm:prSet presAssocID="{BA35DB9E-A61B-4EE6-829C-8F65BBB9784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BEDDA-7C27-4963-8716-E0909AA158E8}" type="pres">
      <dgm:prSet presAssocID="{BA35DB9E-A61B-4EE6-829C-8F65BBB97844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38645EA-F5AD-4459-8888-268945C55A84}" type="pres">
      <dgm:prSet presAssocID="{BA35DB9E-A61B-4EE6-829C-8F65BBB97844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DD7D16-2F43-4F98-B3B1-B53FBD89CE7A}" type="pres">
      <dgm:prSet presAssocID="{84C75B7A-16D6-4EBF-A3F8-3BF3390F24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B89779-4C20-42F2-8B5E-08D42850DB36}" type="pres">
      <dgm:prSet presAssocID="{684F3C99-E156-4D04-99CC-40702C3EA116}" presName="compNode" presStyleCnt="0"/>
      <dgm:spPr/>
    </dgm:pt>
    <dgm:pt modelId="{B7B3D394-347A-40CB-9AD9-37E6C7D27E48}" type="pres">
      <dgm:prSet presAssocID="{684F3C99-E156-4D04-99CC-40702C3EA116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91404-2481-4617-9369-34A5EECE2890}" type="pres">
      <dgm:prSet presAssocID="{684F3C99-E156-4D04-99CC-40702C3EA1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E5B6C-C866-4939-8081-F0C6CA5D0628}" type="pres">
      <dgm:prSet presAssocID="{684F3C99-E156-4D04-99CC-40702C3EA116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35490AC7-689D-4509-99F7-B2EB32A45679}" type="pres">
      <dgm:prSet presAssocID="{684F3C99-E156-4D04-99CC-40702C3EA116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958403C-8010-4DD1-BC8A-5109DCB29AE2}" type="presOf" srcId="{2ED63EE7-AFB9-442C-935C-537ED70FCBAC}" destId="{BF2B8FE5-9FB6-49E0-901A-9D1ACF04ED32}" srcOrd="0" destOrd="0" presId="urn:microsoft.com/office/officeart/2005/8/layout/bList2"/>
    <dgm:cxn modelId="{D7E03219-CEEF-4CE3-924F-DD10477634C9}" type="presOf" srcId="{DCA160A3-E2BC-47F8-B957-7DDB7036502D}" destId="{D72B3EC7-78C4-40FC-8F8B-8CAD780D011D}" srcOrd="1" destOrd="0" presId="urn:microsoft.com/office/officeart/2005/8/layout/bList2"/>
    <dgm:cxn modelId="{64D4A77F-D9EA-4250-B864-75EE58747873}" srcId="{684F3C99-E156-4D04-99CC-40702C3EA116}" destId="{02E05C4D-24E0-49E0-9657-2F38EA8AB3B6}" srcOrd="0" destOrd="0" parTransId="{A3A32037-575A-43AC-88B7-6DA0EB31F225}" sibTransId="{254DF1A6-401C-45B7-928B-091FD9D8027C}"/>
    <dgm:cxn modelId="{5011DEAA-7158-43BC-BA4B-E11893686B61}" type="presOf" srcId="{856570C6-667E-4BB2-AC68-84BCE59CB7F5}" destId="{3584FE4D-368D-4E71-8EE4-DAFFA9D600CD}" srcOrd="0" destOrd="0" presId="urn:microsoft.com/office/officeart/2005/8/layout/bList2"/>
    <dgm:cxn modelId="{5FB995A1-2B90-4D8B-8A89-3F689FA7A242}" type="presOf" srcId="{BA35DB9E-A61B-4EE6-829C-8F65BBB97844}" destId="{D64BEDDA-7C27-4963-8716-E0909AA158E8}" srcOrd="1" destOrd="0" presId="urn:microsoft.com/office/officeart/2005/8/layout/bList2"/>
    <dgm:cxn modelId="{2D997F93-0C53-43AF-BE9E-886413186389}" type="presOf" srcId="{BA35DB9E-A61B-4EE6-829C-8F65BBB97844}" destId="{4AD4FA49-5C82-419A-90BC-74B8588E6899}" srcOrd="0" destOrd="0" presId="urn:microsoft.com/office/officeart/2005/8/layout/bList2"/>
    <dgm:cxn modelId="{CD4114C2-B35B-473A-8136-CBF76E741001}" type="presOf" srcId="{684F3C99-E156-4D04-99CC-40702C3EA116}" destId="{7F391404-2481-4617-9369-34A5EECE2890}" srcOrd="0" destOrd="0" presId="urn:microsoft.com/office/officeart/2005/8/layout/bList2"/>
    <dgm:cxn modelId="{1B13C0F5-6365-41DA-B53A-DF2BB70D76FD}" type="presOf" srcId="{684F3C99-E156-4D04-99CC-40702C3EA116}" destId="{BA5E5B6C-C866-4939-8081-F0C6CA5D0628}" srcOrd="1" destOrd="0" presId="urn:microsoft.com/office/officeart/2005/8/layout/bList2"/>
    <dgm:cxn modelId="{DE8468BD-9125-4A67-B355-9BEE0B58CC3C}" srcId="{856570C6-667E-4BB2-AC68-84BCE59CB7F5}" destId="{684F3C99-E156-4D04-99CC-40702C3EA116}" srcOrd="2" destOrd="0" parTransId="{E6AF851B-C7FB-48ED-80A9-2271E04A54DF}" sibTransId="{FAADC16F-10F9-4BFA-95E1-3AD0AB5F95A1}"/>
    <dgm:cxn modelId="{B837C01F-F77E-4DF8-89AC-2566BE8F8398}" srcId="{BA35DB9E-A61B-4EE6-829C-8F65BBB97844}" destId="{DC402F7A-9EDB-4B47-B83B-F7BDDB37E3FF}" srcOrd="0" destOrd="0" parTransId="{CED01FAF-ADA5-48F0-B52F-8D77DCCDBFBC}" sibTransId="{CF41CDF2-250F-4DEC-B46B-21BC205A5FD9}"/>
    <dgm:cxn modelId="{734FADD2-4245-4C06-9119-E4F6323B574D}" type="presOf" srcId="{DCA160A3-E2BC-47F8-B957-7DDB7036502D}" destId="{12BC8FF6-07E7-4FDE-9B3A-2E1567B32DD7}" srcOrd="0" destOrd="0" presId="urn:microsoft.com/office/officeart/2005/8/layout/bList2"/>
    <dgm:cxn modelId="{E4168840-1D36-4F80-827D-B85BAE5596ED}" type="presOf" srcId="{02E05C4D-24E0-49E0-9657-2F38EA8AB3B6}" destId="{B7B3D394-347A-40CB-9AD9-37E6C7D27E48}" srcOrd="0" destOrd="0" presId="urn:microsoft.com/office/officeart/2005/8/layout/bList2"/>
    <dgm:cxn modelId="{4EDC38EA-BD56-4A19-BBEE-22877D3EBFE7}" type="presOf" srcId="{A978E6E9-4F8E-4329-ACF2-4A491F9BB156}" destId="{1E584472-8E12-4F56-A294-7BAFF10E7BF9}" srcOrd="0" destOrd="0" presId="urn:microsoft.com/office/officeart/2005/8/layout/bList2"/>
    <dgm:cxn modelId="{743C09E1-7427-4860-B97F-97018DB7D0AC}" type="presOf" srcId="{DC402F7A-9EDB-4B47-B83B-F7BDDB37E3FF}" destId="{FFC7DD4C-73E8-4672-924A-7734C3A99C5C}" srcOrd="0" destOrd="0" presId="urn:microsoft.com/office/officeart/2005/8/layout/bList2"/>
    <dgm:cxn modelId="{5B791495-E912-4FC7-8A0F-2E33FCFD7A8F}" srcId="{DCA160A3-E2BC-47F8-B957-7DDB7036502D}" destId="{2ED63EE7-AFB9-442C-935C-537ED70FCBAC}" srcOrd="0" destOrd="0" parTransId="{C27D09E7-AECD-4C12-82ED-E3C81F38843C}" sibTransId="{1BDDF432-6309-4DFF-B436-AC9161DB73EB}"/>
    <dgm:cxn modelId="{FF2E4F76-0733-42D9-98A1-49A8B12AC3A7}" srcId="{856570C6-667E-4BB2-AC68-84BCE59CB7F5}" destId="{DCA160A3-E2BC-47F8-B957-7DDB7036502D}" srcOrd="0" destOrd="0" parTransId="{4F3FAD12-1CB0-4F80-91A2-5763490C3351}" sibTransId="{A978E6E9-4F8E-4329-ACF2-4A491F9BB156}"/>
    <dgm:cxn modelId="{1704CD3B-08D9-44E0-95C6-52FD522C0230}" type="presOf" srcId="{84C75B7A-16D6-4EBF-A3F8-3BF3390F24CF}" destId="{8FDD7D16-2F43-4F98-B3B1-B53FBD89CE7A}" srcOrd="0" destOrd="0" presId="urn:microsoft.com/office/officeart/2005/8/layout/bList2"/>
    <dgm:cxn modelId="{EE3A0E41-5297-4F97-8347-24D5FA857A35}" srcId="{856570C6-667E-4BB2-AC68-84BCE59CB7F5}" destId="{BA35DB9E-A61B-4EE6-829C-8F65BBB97844}" srcOrd="1" destOrd="0" parTransId="{51529F40-B9D1-49A3-922C-456F803AE3FD}" sibTransId="{84C75B7A-16D6-4EBF-A3F8-3BF3390F24CF}"/>
    <dgm:cxn modelId="{A1578F4F-72D9-4507-AD66-63A3B67CA045}" type="presParOf" srcId="{3584FE4D-368D-4E71-8EE4-DAFFA9D600CD}" destId="{9515E8BF-11A4-468D-884E-3989BED5669C}" srcOrd="0" destOrd="0" presId="urn:microsoft.com/office/officeart/2005/8/layout/bList2"/>
    <dgm:cxn modelId="{580B6C36-8448-4CFF-BE92-0FFCE71BA1F2}" type="presParOf" srcId="{9515E8BF-11A4-468D-884E-3989BED5669C}" destId="{BF2B8FE5-9FB6-49E0-901A-9D1ACF04ED32}" srcOrd="0" destOrd="0" presId="urn:microsoft.com/office/officeart/2005/8/layout/bList2"/>
    <dgm:cxn modelId="{27EB4105-9ECB-4450-BB42-76BF250C9D6E}" type="presParOf" srcId="{9515E8BF-11A4-468D-884E-3989BED5669C}" destId="{12BC8FF6-07E7-4FDE-9B3A-2E1567B32DD7}" srcOrd="1" destOrd="0" presId="urn:microsoft.com/office/officeart/2005/8/layout/bList2"/>
    <dgm:cxn modelId="{B1CE4030-016B-4208-BC6F-D723AD3D7787}" type="presParOf" srcId="{9515E8BF-11A4-468D-884E-3989BED5669C}" destId="{D72B3EC7-78C4-40FC-8F8B-8CAD780D011D}" srcOrd="2" destOrd="0" presId="urn:microsoft.com/office/officeart/2005/8/layout/bList2"/>
    <dgm:cxn modelId="{84B47E74-FD4C-43AC-91F6-8ADB81CD4ECC}" type="presParOf" srcId="{9515E8BF-11A4-468D-884E-3989BED5669C}" destId="{155D6F97-857F-4C8B-B0A7-A3CE15312DA2}" srcOrd="3" destOrd="0" presId="urn:microsoft.com/office/officeart/2005/8/layout/bList2"/>
    <dgm:cxn modelId="{12D5043F-B913-45CB-8D7F-8B0D8AAD6A2A}" type="presParOf" srcId="{3584FE4D-368D-4E71-8EE4-DAFFA9D600CD}" destId="{1E584472-8E12-4F56-A294-7BAFF10E7BF9}" srcOrd="1" destOrd="0" presId="urn:microsoft.com/office/officeart/2005/8/layout/bList2"/>
    <dgm:cxn modelId="{5FE275DD-F4CB-49DC-9671-FB0BEDDFA7BD}" type="presParOf" srcId="{3584FE4D-368D-4E71-8EE4-DAFFA9D600CD}" destId="{F62BE896-F6B9-41C9-9890-98941E03D0C8}" srcOrd="2" destOrd="0" presId="urn:microsoft.com/office/officeart/2005/8/layout/bList2"/>
    <dgm:cxn modelId="{A36521FD-0722-4D24-B243-09AD58B93602}" type="presParOf" srcId="{F62BE896-F6B9-41C9-9890-98941E03D0C8}" destId="{FFC7DD4C-73E8-4672-924A-7734C3A99C5C}" srcOrd="0" destOrd="0" presId="urn:microsoft.com/office/officeart/2005/8/layout/bList2"/>
    <dgm:cxn modelId="{DFD28771-4511-4276-8C62-ACF3FD4B6096}" type="presParOf" srcId="{F62BE896-F6B9-41C9-9890-98941E03D0C8}" destId="{4AD4FA49-5C82-419A-90BC-74B8588E6899}" srcOrd="1" destOrd="0" presId="urn:microsoft.com/office/officeart/2005/8/layout/bList2"/>
    <dgm:cxn modelId="{45A38D97-FE8E-4E4A-94E8-85FB4FC0823F}" type="presParOf" srcId="{F62BE896-F6B9-41C9-9890-98941E03D0C8}" destId="{D64BEDDA-7C27-4963-8716-E0909AA158E8}" srcOrd="2" destOrd="0" presId="urn:microsoft.com/office/officeart/2005/8/layout/bList2"/>
    <dgm:cxn modelId="{28CC6BEA-5AD6-4C20-939E-18246CFB3510}" type="presParOf" srcId="{F62BE896-F6B9-41C9-9890-98941E03D0C8}" destId="{D38645EA-F5AD-4459-8888-268945C55A84}" srcOrd="3" destOrd="0" presId="urn:microsoft.com/office/officeart/2005/8/layout/bList2"/>
    <dgm:cxn modelId="{0E2E2DF7-29B7-4811-B550-D517963A9C44}" type="presParOf" srcId="{3584FE4D-368D-4E71-8EE4-DAFFA9D600CD}" destId="{8FDD7D16-2F43-4F98-B3B1-B53FBD89CE7A}" srcOrd="3" destOrd="0" presId="urn:microsoft.com/office/officeart/2005/8/layout/bList2"/>
    <dgm:cxn modelId="{38CA5BB3-35DF-4CA3-A4DB-A902F5F0A1CE}" type="presParOf" srcId="{3584FE4D-368D-4E71-8EE4-DAFFA9D600CD}" destId="{C4B89779-4C20-42F2-8B5E-08D42850DB36}" srcOrd="4" destOrd="0" presId="urn:microsoft.com/office/officeart/2005/8/layout/bList2"/>
    <dgm:cxn modelId="{D9673797-5737-46E1-823A-606AA437147F}" type="presParOf" srcId="{C4B89779-4C20-42F2-8B5E-08D42850DB36}" destId="{B7B3D394-347A-40CB-9AD9-37E6C7D27E48}" srcOrd="0" destOrd="0" presId="urn:microsoft.com/office/officeart/2005/8/layout/bList2"/>
    <dgm:cxn modelId="{E29F6E35-74C6-4D67-89CC-AD566BDC833D}" type="presParOf" srcId="{C4B89779-4C20-42F2-8B5E-08D42850DB36}" destId="{7F391404-2481-4617-9369-34A5EECE2890}" srcOrd="1" destOrd="0" presId="urn:microsoft.com/office/officeart/2005/8/layout/bList2"/>
    <dgm:cxn modelId="{F36C6871-A3E2-47B2-84A1-B9ADD5CFBBAD}" type="presParOf" srcId="{C4B89779-4C20-42F2-8B5E-08D42850DB36}" destId="{BA5E5B6C-C866-4939-8081-F0C6CA5D0628}" srcOrd="2" destOrd="0" presId="urn:microsoft.com/office/officeart/2005/8/layout/bList2"/>
    <dgm:cxn modelId="{7E08B8BA-3D63-4456-A6DA-A4560843E5EA}" type="presParOf" srcId="{C4B89779-4C20-42F2-8B5E-08D42850DB36}" destId="{35490AC7-689D-4509-99F7-B2EB32A4567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993298-AA30-42F6-BE8F-86E9E555A415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17644E-A924-4FB5-980B-1E05595D3DE9}">
      <dgm:prSet phldrT="[Текст]" custT="1"/>
      <dgm:spPr/>
      <dgm:t>
        <a:bodyPr/>
        <a:lstStyle/>
        <a:p>
          <a:endParaRPr lang="ru-RU" sz="1600" b="1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Республиканский бюджет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CC4EB4-A2ED-45E5-9974-F8ABE261D08D}" type="parTrans" cxnId="{C001AE4F-1FE6-4F41-A28D-B76D8D4AD0ED}">
      <dgm:prSet/>
      <dgm:spPr/>
      <dgm:t>
        <a:bodyPr/>
        <a:lstStyle/>
        <a:p>
          <a:endParaRPr lang="ru-RU"/>
        </a:p>
      </dgm:t>
    </dgm:pt>
    <dgm:pt modelId="{697BD389-1EC7-4205-A60A-902FCE273561}" type="sibTrans" cxnId="{C001AE4F-1FE6-4F41-A28D-B76D8D4AD0ED}">
      <dgm:prSet/>
      <dgm:spPr/>
      <dgm:t>
        <a:bodyPr/>
        <a:lstStyle/>
        <a:p>
          <a:endParaRPr lang="ru-RU"/>
        </a:p>
      </dgm:t>
    </dgm:pt>
    <dgm:pt modelId="{940AA4A6-C1D7-4285-ADFA-1C3EEA9C617C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800,00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dirty="0" smtClean="0"/>
            <a:t>.</a:t>
          </a:r>
          <a:endParaRPr lang="ru-RU" dirty="0"/>
        </a:p>
      </dgm:t>
    </dgm:pt>
    <dgm:pt modelId="{0506900B-6C30-4D1B-AC25-BD7FF4773E1F}" type="parTrans" cxnId="{73D3D74D-1D97-4B0D-9A18-61191CAC7EDF}">
      <dgm:prSet/>
      <dgm:spPr/>
      <dgm:t>
        <a:bodyPr/>
        <a:lstStyle/>
        <a:p>
          <a:endParaRPr lang="ru-RU"/>
        </a:p>
      </dgm:t>
    </dgm:pt>
    <dgm:pt modelId="{B11D0555-306E-4794-AC28-A0955CB6D1BF}" type="sibTrans" cxnId="{73D3D74D-1D97-4B0D-9A18-61191CAC7EDF}">
      <dgm:prSet/>
      <dgm:spPr/>
      <dgm:t>
        <a:bodyPr/>
        <a:lstStyle/>
        <a:p>
          <a:endParaRPr lang="ru-RU"/>
        </a:p>
      </dgm:t>
    </dgm:pt>
    <dgm:pt modelId="{E279BF17-C237-4B88-8256-092639111126}">
      <dgm:prSet phldrT="[Текст]" custT="1"/>
      <dgm:spPr/>
      <dgm:t>
        <a:bodyPr/>
        <a:lstStyle/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Местный бюджет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AEB6504-F5CB-4AFD-B8BE-7D6D30D40FA3}" type="parTrans" cxnId="{5ACC006D-8C87-402A-AF58-E7566D12BBB2}">
      <dgm:prSet/>
      <dgm:spPr/>
      <dgm:t>
        <a:bodyPr/>
        <a:lstStyle/>
        <a:p>
          <a:endParaRPr lang="ru-RU"/>
        </a:p>
      </dgm:t>
    </dgm:pt>
    <dgm:pt modelId="{D5757288-F256-45CA-9036-58363DAF60DF}" type="sibTrans" cxnId="{5ACC006D-8C87-402A-AF58-E7566D12BBB2}">
      <dgm:prSet/>
      <dgm:spPr/>
      <dgm:t>
        <a:bodyPr/>
        <a:lstStyle/>
        <a:p>
          <a:endParaRPr lang="ru-RU"/>
        </a:p>
      </dgm:t>
    </dgm:pt>
    <dgm:pt modelId="{45BC5879-36D4-4DB0-A4DA-D10B4E220ABE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150,00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.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C41F2B5-DF4B-49D9-B439-09A05D29DD65}" type="parTrans" cxnId="{22947B42-105B-4C92-BF93-51860FCCB090}">
      <dgm:prSet/>
      <dgm:spPr/>
      <dgm:t>
        <a:bodyPr/>
        <a:lstStyle/>
        <a:p>
          <a:endParaRPr lang="ru-RU"/>
        </a:p>
      </dgm:t>
    </dgm:pt>
    <dgm:pt modelId="{85E98D5D-7B66-462B-98BD-6294FFA80ABA}" type="sibTrans" cxnId="{22947B42-105B-4C92-BF93-51860FCCB090}">
      <dgm:prSet/>
      <dgm:spPr/>
      <dgm:t>
        <a:bodyPr/>
        <a:lstStyle/>
        <a:p>
          <a:endParaRPr lang="ru-RU"/>
        </a:p>
      </dgm:t>
    </dgm:pt>
    <dgm:pt modelId="{9731953C-E451-45AA-A2AD-F6D80D3682FE}">
      <dgm:prSet phldrT="[Текст]" custT="1"/>
      <dgm:spPr/>
      <dgm:t>
        <a:bodyPr/>
        <a:lstStyle/>
        <a:p>
          <a:endParaRPr lang="ru-RU" sz="1600" b="1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Вклад ООО </a:t>
          </a:r>
          <a:r>
            <a:rPr lang="ru-RU" sz="16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Трусово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E2121B2E-3E87-4165-9EAB-721BBBFB695A}" type="parTrans" cxnId="{04821751-E6B3-456A-8237-743E564235D3}">
      <dgm:prSet/>
      <dgm:spPr/>
      <dgm:t>
        <a:bodyPr/>
        <a:lstStyle/>
        <a:p>
          <a:endParaRPr lang="ru-RU"/>
        </a:p>
      </dgm:t>
    </dgm:pt>
    <dgm:pt modelId="{B1295502-22BF-448B-B3AD-FAD16BF33E5C}" type="sibTrans" cxnId="{04821751-E6B3-456A-8237-743E564235D3}">
      <dgm:prSet/>
      <dgm:spPr/>
      <dgm:t>
        <a:bodyPr/>
        <a:lstStyle/>
        <a:p>
          <a:endParaRPr lang="ru-RU"/>
        </a:p>
      </dgm:t>
    </dgm:pt>
    <dgm:pt modelId="{C4BC3F48-9D11-443B-BBC5-27043B5FF69B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730,00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.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FDC2634-460A-47EA-826F-8C7065738EFD}" type="parTrans" cxnId="{6C3747CE-C4B8-4599-88D9-AE52BCDF1A88}">
      <dgm:prSet/>
      <dgm:spPr/>
      <dgm:t>
        <a:bodyPr/>
        <a:lstStyle/>
        <a:p>
          <a:endParaRPr lang="ru-RU"/>
        </a:p>
      </dgm:t>
    </dgm:pt>
    <dgm:pt modelId="{8C249028-9CA8-4809-B866-6812EA6BD6F7}" type="sibTrans" cxnId="{6C3747CE-C4B8-4599-88D9-AE52BCDF1A88}">
      <dgm:prSet/>
      <dgm:spPr/>
      <dgm:t>
        <a:bodyPr/>
        <a:lstStyle/>
        <a:p>
          <a:endParaRPr lang="ru-RU"/>
        </a:p>
      </dgm:t>
    </dgm:pt>
    <dgm:pt modelId="{2405A2B8-E2A2-4214-A1C6-5F1D4AD7F48B}" type="pres">
      <dgm:prSet presAssocID="{1A993298-AA30-42F6-BE8F-86E9E555A41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9F394C-91A7-4783-8811-512A825AFCBE}" type="pres">
      <dgm:prSet presAssocID="{4817644E-A924-4FB5-980B-1E05595D3DE9}" presName="compNode" presStyleCnt="0"/>
      <dgm:spPr/>
    </dgm:pt>
    <dgm:pt modelId="{9026DAEB-1E85-4457-A322-B1284BDFE125}" type="pres">
      <dgm:prSet presAssocID="{4817644E-A924-4FB5-980B-1E05595D3DE9}" presName="aNode" presStyleLbl="bgShp" presStyleIdx="0" presStyleCnt="3" custScaleY="70466"/>
      <dgm:spPr/>
      <dgm:t>
        <a:bodyPr/>
        <a:lstStyle/>
        <a:p>
          <a:endParaRPr lang="ru-RU"/>
        </a:p>
      </dgm:t>
    </dgm:pt>
    <dgm:pt modelId="{F5555210-AAE9-410A-8DE0-8F54AC8310C3}" type="pres">
      <dgm:prSet presAssocID="{4817644E-A924-4FB5-980B-1E05595D3DE9}" presName="textNode" presStyleLbl="bgShp" presStyleIdx="0" presStyleCnt="3"/>
      <dgm:spPr/>
      <dgm:t>
        <a:bodyPr/>
        <a:lstStyle/>
        <a:p>
          <a:endParaRPr lang="ru-RU"/>
        </a:p>
      </dgm:t>
    </dgm:pt>
    <dgm:pt modelId="{C557411D-0FFE-4AF9-B4B1-65E5CDBE6F59}" type="pres">
      <dgm:prSet presAssocID="{4817644E-A924-4FB5-980B-1E05595D3DE9}" presName="compChildNode" presStyleCnt="0"/>
      <dgm:spPr/>
    </dgm:pt>
    <dgm:pt modelId="{2FF63787-D77F-4089-AD35-5EFCACFA7B41}" type="pres">
      <dgm:prSet presAssocID="{4817644E-A924-4FB5-980B-1E05595D3DE9}" presName="theInnerList" presStyleCnt="0"/>
      <dgm:spPr/>
    </dgm:pt>
    <dgm:pt modelId="{3EF9D315-38C4-4B22-A4A6-C54AB5B9FC3F}" type="pres">
      <dgm:prSet presAssocID="{940AA4A6-C1D7-4285-ADFA-1C3EEA9C617C}" presName="childNode" presStyleLbl="node1" presStyleIdx="0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DF78C-123A-4C89-BCE5-F5B5812DFEB6}" type="pres">
      <dgm:prSet presAssocID="{4817644E-A924-4FB5-980B-1E05595D3DE9}" presName="aSpace" presStyleCnt="0"/>
      <dgm:spPr/>
    </dgm:pt>
    <dgm:pt modelId="{9601C52A-156D-4231-8435-D2FFBC87921B}" type="pres">
      <dgm:prSet presAssocID="{E279BF17-C237-4B88-8256-092639111126}" presName="compNode" presStyleCnt="0"/>
      <dgm:spPr/>
    </dgm:pt>
    <dgm:pt modelId="{9AA085CF-F05D-4D0F-AD43-60DDF5633CB9}" type="pres">
      <dgm:prSet presAssocID="{E279BF17-C237-4B88-8256-092639111126}" presName="aNode" presStyleLbl="bgShp" presStyleIdx="1" presStyleCnt="3" custScaleY="70466"/>
      <dgm:spPr/>
      <dgm:t>
        <a:bodyPr/>
        <a:lstStyle/>
        <a:p>
          <a:endParaRPr lang="ru-RU"/>
        </a:p>
      </dgm:t>
    </dgm:pt>
    <dgm:pt modelId="{46B6FC03-2C66-4822-8D19-29C036339CE3}" type="pres">
      <dgm:prSet presAssocID="{E279BF17-C237-4B88-8256-092639111126}" presName="textNode" presStyleLbl="bgShp" presStyleIdx="1" presStyleCnt="3"/>
      <dgm:spPr/>
      <dgm:t>
        <a:bodyPr/>
        <a:lstStyle/>
        <a:p>
          <a:endParaRPr lang="ru-RU"/>
        </a:p>
      </dgm:t>
    </dgm:pt>
    <dgm:pt modelId="{2F7BCF37-3142-4C47-BB41-BC751A634408}" type="pres">
      <dgm:prSet presAssocID="{E279BF17-C237-4B88-8256-092639111126}" presName="compChildNode" presStyleCnt="0"/>
      <dgm:spPr/>
    </dgm:pt>
    <dgm:pt modelId="{AA1CDED3-191A-4C38-8504-9F231893DDA4}" type="pres">
      <dgm:prSet presAssocID="{E279BF17-C237-4B88-8256-092639111126}" presName="theInnerList" presStyleCnt="0"/>
      <dgm:spPr/>
    </dgm:pt>
    <dgm:pt modelId="{EBC1F790-EFA1-4B49-8B10-D711CB9B39C1}" type="pres">
      <dgm:prSet presAssocID="{45BC5879-36D4-4DB0-A4DA-D10B4E220ABE}" presName="childNode" presStyleLbl="node1" presStyleIdx="1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E8F34-7288-4C76-934C-01D319045107}" type="pres">
      <dgm:prSet presAssocID="{E279BF17-C237-4B88-8256-092639111126}" presName="aSpace" presStyleCnt="0"/>
      <dgm:spPr/>
    </dgm:pt>
    <dgm:pt modelId="{1F99CB26-05E0-4752-8DF1-11B4FC1DB8F7}" type="pres">
      <dgm:prSet presAssocID="{9731953C-E451-45AA-A2AD-F6D80D3682FE}" presName="compNode" presStyleCnt="0"/>
      <dgm:spPr/>
    </dgm:pt>
    <dgm:pt modelId="{FF4F64A7-4EDD-46E5-BE3F-A2E7C344D786}" type="pres">
      <dgm:prSet presAssocID="{9731953C-E451-45AA-A2AD-F6D80D3682FE}" presName="aNode" presStyleLbl="bgShp" presStyleIdx="2" presStyleCnt="3" custScaleY="73387"/>
      <dgm:spPr/>
      <dgm:t>
        <a:bodyPr/>
        <a:lstStyle/>
        <a:p>
          <a:endParaRPr lang="ru-RU"/>
        </a:p>
      </dgm:t>
    </dgm:pt>
    <dgm:pt modelId="{A90DE617-6227-4117-9D96-31A667C36CDB}" type="pres">
      <dgm:prSet presAssocID="{9731953C-E451-45AA-A2AD-F6D80D3682FE}" presName="textNode" presStyleLbl="bgShp" presStyleIdx="2" presStyleCnt="3"/>
      <dgm:spPr/>
      <dgm:t>
        <a:bodyPr/>
        <a:lstStyle/>
        <a:p>
          <a:endParaRPr lang="ru-RU"/>
        </a:p>
      </dgm:t>
    </dgm:pt>
    <dgm:pt modelId="{4B8988EF-876F-4F52-91AA-53ED4C200B2E}" type="pres">
      <dgm:prSet presAssocID="{9731953C-E451-45AA-A2AD-F6D80D3682FE}" presName="compChildNode" presStyleCnt="0"/>
      <dgm:spPr/>
    </dgm:pt>
    <dgm:pt modelId="{71159CA7-AFDE-48DE-9100-F548A16DFD32}" type="pres">
      <dgm:prSet presAssocID="{9731953C-E451-45AA-A2AD-F6D80D3682FE}" presName="theInnerList" presStyleCnt="0"/>
      <dgm:spPr/>
    </dgm:pt>
    <dgm:pt modelId="{78521212-99D6-4682-A429-367A4CC6F934}" type="pres">
      <dgm:prSet presAssocID="{C4BC3F48-9D11-443B-BBC5-27043B5FF69B}" presName="childNode" presStyleLbl="node1" presStyleIdx="2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D3D74D-1D97-4B0D-9A18-61191CAC7EDF}" srcId="{4817644E-A924-4FB5-980B-1E05595D3DE9}" destId="{940AA4A6-C1D7-4285-ADFA-1C3EEA9C617C}" srcOrd="0" destOrd="0" parTransId="{0506900B-6C30-4D1B-AC25-BD7FF4773E1F}" sibTransId="{B11D0555-306E-4794-AC28-A0955CB6D1BF}"/>
    <dgm:cxn modelId="{10784DBE-69A2-40E3-95B2-DD7B8518E5FD}" type="presOf" srcId="{1A993298-AA30-42F6-BE8F-86E9E555A415}" destId="{2405A2B8-E2A2-4214-A1C6-5F1D4AD7F48B}" srcOrd="0" destOrd="0" presId="urn:microsoft.com/office/officeart/2005/8/layout/lProcess2"/>
    <dgm:cxn modelId="{C001AE4F-1FE6-4F41-A28D-B76D8D4AD0ED}" srcId="{1A993298-AA30-42F6-BE8F-86E9E555A415}" destId="{4817644E-A924-4FB5-980B-1E05595D3DE9}" srcOrd="0" destOrd="0" parTransId="{0FCC4EB4-A2ED-45E5-9974-F8ABE261D08D}" sibTransId="{697BD389-1EC7-4205-A60A-902FCE273561}"/>
    <dgm:cxn modelId="{04821751-E6B3-456A-8237-743E564235D3}" srcId="{1A993298-AA30-42F6-BE8F-86E9E555A415}" destId="{9731953C-E451-45AA-A2AD-F6D80D3682FE}" srcOrd="2" destOrd="0" parTransId="{E2121B2E-3E87-4165-9EAB-721BBBFB695A}" sibTransId="{B1295502-22BF-448B-B3AD-FAD16BF33E5C}"/>
    <dgm:cxn modelId="{22947B42-105B-4C92-BF93-51860FCCB090}" srcId="{E279BF17-C237-4B88-8256-092639111126}" destId="{45BC5879-36D4-4DB0-A4DA-D10B4E220ABE}" srcOrd="0" destOrd="0" parTransId="{2C41F2B5-DF4B-49D9-B439-09A05D29DD65}" sibTransId="{85E98D5D-7B66-462B-98BD-6294FFA80ABA}"/>
    <dgm:cxn modelId="{34889FA7-1521-4CC8-8EC0-AD15BA6C2C95}" type="presOf" srcId="{45BC5879-36D4-4DB0-A4DA-D10B4E220ABE}" destId="{EBC1F790-EFA1-4B49-8B10-D711CB9B39C1}" srcOrd="0" destOrd="0" presId="urn:microsoft.com/office/officeart/2005/8/layout/lProcess2"/>
    <dgm:cxn modelId="{9DAA5E8D-E33E-4397-BF33-E9D93D854F8F}" type="presOf" srcId="{4817644E-A924-4FB5-980B-1E05595D3DE9}" destId="{9026DAEB-1E85-4457-A322-B1284BDFE125}" srcOrd="0" destOrd="0" presId="urn:microsoft.com/office/officeart/2005/8/layout/lProcess2"/>
    <dgm:cxn modelId="{6C3747CE-C4B8-4599-88D9-AE52BCDF1A88}" srcId="{9731953C-E451-45AA-A2AD-F6D80D3682FE}" destId="{C4BC3F48-9D11-443B-BBC5-27043B5FF69B}" srcOrd="0" destOrd="0" parTransId="{FFDC2634-460A-47EA-826F-8C7065738EFD}" sibTransId="{8C249028-9CA8-4809-B866-6812EA6BD6F7}"/>
    <dgm:cxn modelId="{D6232E38-28A9-4841-86A4-D5D59BAF6717}" type="presOf" srcId="{9731953C-E451-45AA-A2AD-F6D80D3682FE}" destId="{A90DE617-6227-4117-9D96-31A667C36CDB}" srcOrd="1" destOrd="0" presId="urn:microsoft.com/office/officeart/2005/8/layout/lProcess2"/>
    <dgm:cxn modelId="{7E0A277E-EA4A-4429-877B-588529ED0018}" type="presOf" srcId="{940AA4A6-C1D7-4285-ADFA-1C3EEA9C617C}" destId="{3EF9D315-38C4-4B22-A4A6-C54AB5B9FC3F}" srcOrd="0" destOrd="0" presId="urn:microsoft.com/office/officeart/2005/8/layout/lProcess2"/>
    <dgm:cxn modelId="{FA1E36FF-F491-4026-A3A8-0666C35AF807}" type="presOf" srcId="{E279BF17-C237-4B88-8256-092639111126}" destId="{46B6FC03-2C66-4822-8D19-29C036339CE3}" srcOrd="1" destOrd="0" presId="urn:microsoft.com/office/officeart/2005/8/layout/lProcess2"/>
    <dgm:cxn modelId="{BABBDC07-2673-45A0-8B96-47BCB9449F1B}" type="presOf" srcId="{E279BF17-C237-4B88-8256-092639111126}" destId="{9AA085CF-F05D-4D0F-AD43-60DDF5633CB9}" srcOrd="0" destOrd="0" presId="urn:microsoft.com/office/officeart/2005/8/layout/lProcess2"/>
    <dgm:cxn modelId="{5ACC006D-8C87-402A-AF58-E7566D12BBB2}" srcId="{1A993298-AA30-42F6-BE8F-86E9E555A415}" destId="{E279BF17-C237-4B88-8256-092639111126}" srcOrd="1" destOrd="0" parTransId="{5AEB6504-F5CB-4AFD-B8BE-7D6D30D40FA3}" sibTransId="{D5757288-F256-45CA-9036-58363DAF60DF}"/>
    <dgm:cxn modelId="{88624C9C-0F56-47C1-A7B0-0F568EECD081}" type="presOf" srcId="{4817644E-A924-4FB5-980B-1E05595D3DE9}" destId="{F5555210-AAE9-410A-8DE0-8F54AC8310C3}" srcOrd="1" destOrd="0" presId="urn:microsoft.com/office/officeart/2005/8/layout/lProcess2"/>
    <dgm:cxn modelId="{03EE2024-90F1-4CA1-8F87-5B8534362457}" type="presOf" srcId="{C4BC3F48-9D11-443B-BBC5-27043B5FF69B}" destId="{78521212-99D6-4682-A429-367A4CC6F934}" srcOrd="0" destOrd="0" presId="urn:microsoft.com/office/officeart/2005/8/layout/lProcess2"/>
    <dgm:cxn modelId="{1D931319-5B3A-43C1-A6DA-01BB770344CA}" type="presOf" srcId="{9731953C-E451-45AA-A2AD-F6D80D3682FE}" destId="{FF4F64A7-4EDD-46E5-BE3F-A2E7C344D786}" srcOrd="0" destOrd="0" presId="urn:microsoft.com/office/officeart/2005/8/layout/lProcess2"/>
    <dgm:cxn modelId="{2CD9A37B-C3BF-440A-A5AE-C522C9360F30}" type="presParOf" srcId="{2405A2B8-E2A2-4214-A1C6-5F1D4AD7F48B}" destId="{A69F394C-91A7-4783-8811-512A825AFCBE}" srcOrd="0" destOrd="0" presId="urn:microsoft.com/office/officeart/2005/8/layout/lProcess2"/>
    <dgm:cxn modelId="{68FBD5BA-95A2-44DC-90E9-B7CF9584E687}" type="presParOf" srcId="{A69F394C-91A7-4783-8811-512A825AFCBE}" destId="{9026DAEB-1E85-4457-A322-B1284BDFE125}" srcOrd="0" destOrd="0" presId="urn:microsoft.com/office/officeart/2005/8/layout/lProcess2"/>
    <dgm:cxn modelId="{3AF7D94E-5873-4B37-A29A-F9AD274CBD80}" type="presParOf" srcId="{A69F394C-91A7-4783-8811-512A825AFCBE}" destId="{F5555210-AAE9-410A-8DE0-8F54AC8310C3}" srcOrd="1" destOrd="0" presId="urn:microsoft.com/office/officeart/2005/8/layout/lProcess2"/>
    <dgm:cxn modelId="{AEB5EEC1-715D-4F14-8E4F-0EEB658E5A13}" type="presParOf" srcId="{A69F394C-91A7-4783-8811-512A825AFCBE}" destId="{C557411D-0FFE-4AF9-B4B1-65E5CDBE6F59}" srcOrd="2" destOrd="0" presId="urn:microsoft.com/office/officeart/2005/8/layout/lProcess2"/>
    <dgm:cxn modelId="{1D42CF88-A66C-40E0-8F83-7E19D7E41551}" type="presParOf" srcId="{C557411D-0FFE-4AF9-B4B1-65E5CDBE6F59}" destId="{2FF63787-D77F-4089-AD35-5EFCACFA7B41}" srcOrd="0" destOrd="0" presId="urn:microsoft.com/office/officeart/2005/8/layout/lProcess2"/>
    <dgm:cxn modelId="{DEAB53EF-924D-48D7-B947-439AE6E2CC58}" type="presParOf" srcId="{2FF63787-D77F-4089-AD35-5EFCACFA7B41}" destId="{3EF9D315-38C4-4B22-A4A6-C54AB5B9FC3F}" srcOrd="0" destOrd="0" presId="urn:microsoft.com/office/officeart/2005/8/layout/lProcess2"/>
    <dgm:cxn modelId="{0B06A47F-BCE3-4BE4-839F-4BDB8CA85C0A}" type="presParOf" srcId="{2405A2B8-E2A2-4214-A1C6-5F1D4AD7F48B}" destId="{5EDDF78C-123A-4C89-BCE5-F5B5812DFEB6}" srcOrd="1" destOrd="0" presId="urn:microsoft.com/office/officeart/2005/8/layout/lProcess2"/>
    <dgm:cxn modelId="{1ABEBCFA-14C0-4789-A571-90EFE3E675F3}" type="presParOf" srcId="{2405A2B8-E2A2-4214-A1C6-5F1D4AD7F48B}" destId="{9601C52A-156D-4231-8435-D2FFBC87921B}" srcOrd="2" destOrd="0" presId="urn:microsoft.com/office/officeart/2005/8/layout/lProcess2"/>
    <dgm:cxn modelId="{2F86DC71-D24A-4669-8B6C-DEB6256DE119}" type="presParOf" srcId="{9601C52A-156D-4231-8435-D2FFBC87921B}" destId="{9AA085CF-F05D-4D0F-AD43-60DDF5633CB9}" srcOrd="0" destOrd="0" presId="urn:microsoft.com/office/officeart/2005/8/layout/lProcess2"/>
    <dgm:cxn modelId="{320ED0B6-6F62-40E7-ADCB-FD89A70E60A7}" type="presParOf" srcId="{9601C52A-156D-4231-8435-D2FFBC87921B}" destId="{46B6FC03-2C66-4822-8D19-29C036339CE3}" srcOrd="1" destOrd="0" presId="urn:microsoft.com/office/officeart/2005/8/layout/lProcess2"/>
    <dgm:cxn modelId="{E12519E0-0910-473D-A6C1-CB0057DDA2AD}" type="presParOf" srcId="{9601C52A-156D-4231-8435-D2FFBC87921B}" destId="{2F7BCF37-3142-4C47-BB41-BC751A634408}" srcOrd="2" destOrd="0" presId="urn:microsoft.com/office/officeart/2005/8/layout/lProcess2"/>
    <dgm:cxn modelId="{93BF10DF-1903-4482-9D73-CA8198817E3A}" type="presParOf" srcId="{2F7BCF37-3142-4C47-BB41-BC751A634408}" destId="{AA1CDED3-191A-4C38-8504-9F231893DDA4}" srcOrd="0" destOrd="0" presId="urn:microsoft.com/office/officeart/2005/8/layout/lProcess2"/>
    <dgm:cxn modelId="{EC7F486C-9A1C-4684-B7B1-D3C76E2775A3}" type="presParOf" srcId="{AA1CDED3-191A-4C38-8504-9F231893DDA4}" destId="{EBC1F790-EFA1-4B49-8B10-D711CB9B39C1}" srcOrd="0" destOrd="0" presId="urn:microsoft.com/office/officeart/2005/8/layout/lProcess2"/>
    <dgm:cxn modelId="{FD86F962-73B6-441C-84EE-BCE923CB6DE7}" type="presParOf" srcId="{2405A2B8-E2A2-4214-A1C6-5F1D4AD7F48B}" destId="{F3AE8F34-7288-4C76-934C-01D319045107}" srcOrd="3" destOrd="0" presId="urn:microsoft.com/office/officeart/2005/8/layout/lProcess2"/>
    <dgm:cxn modelId="{5F9D585F-0B91-44F9-A486-9AB20850E743}" type="presParOf" srcId="{2405A2B8-E2A2-4214-A1C6-5F1D4AD7F48B}" destId="{1F99CB26-05E0-4752-8DF1-11B4FC1DB8F7}" srcOrd="4" destOrd="0" presId="urn:microsoft.com/office/officeart/2005/8/layout/lProcess2"/>
    <dgm:cxn modelId="{59370602-F3AB-4FC2-BCE5-4BBA629B122B}" type="presParOf" srcId="{1F99CB26-05E0-4752-8DF1-11B4FC1DB8F7}" destId="{FF4F64A7-4EDD-46E5-BE3F-A2E7C344D786}" srcOrd="0" destOrd="0" presId="urn:microsoft.com/office/officeart/2005/8/layout/lProcess2"/>
    <dgm:cxn modelId="{3E724179-F6E5-4352-888D-AFFCE1EFE903}" type="presParOf" srcId="{1F99CB26-05E0-4752-8DF1-11B4FC1DB8F7}" destId="{A90DE617-6227-4117-9D96-31A667C36CDB}" srcOrd="1" destOrd="0" presId="urn:microsoft.com/office/officeart/2005/8/layout/lProcess2"/>
    <dgm:cxn modelId="{C19E015F-7F45-444F-BF31-384D38C8E93E}" type="presParOf" srcId="{1F99CB26-05E0-4752-8DF1-11B4FC1DB8F7}" destId="{4B8988EF-876F-4F52-91AA-53ED4C200B2E}" srcOrd="2" destOrd="0" presId="urn:microsoft.com/office/officeart/2005/8/layout/lProcess2"/>
    <dgm:cxn modelId="{C44B6C57-483E-4B02-B8C5-8634460EB367}" type="presParOf" srcId="{4B8988EF-876F-4F52-91AA-53ED4C200B2E}" destId="{71159CA7-AFDE-48DE-9100-F548A16DFD32}" srcOrd="0" destOrd="0" presId="urn:microsoft.com/office/officeart/2005/8/layout/lProcess2"/>
    <dgm:cxn modelId="{594F7BF2-6D37-432C-A814-2ED3958AF6C6}" type="presParOf" srcId="{71159CA7-AFDE-48DE-9100-F548A16DFD32}" destId="{78521212-99D6-4682-A429-367A4CC6F93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800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150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1500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550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8636C6-71EF-4D0F-87AE-AF7D54F39855}" type="presOf" srcId="{D9B8F448-EE59-489B-88E1-D3653C1752C6}" destId="{042356F3-F258-4B20-9A9C-9D098DAC83DA}" srcOrd="0" destOrd="0" presId="urn:microsoft.com/office/officeart/2005/8/layout/equation1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7050D66D-E457-479C-B835-D96B7040E6FE}" type="presOf" srcId="{FD872D40-2C9C-47DC-B6B9-4D5A5881553B}" destId="{0A21AEBB-9BD5-4E61-993C-29DBF0F642BD}" srcOrd="0" destOrd="0" presId="urn:microsoft.com/office/officeart/2005/8/layout/equation1"/>
    <dgm:cxn modelId="{88E998A9-B531-42B9-87B1-817CAE87AF85}" type="presOf" srcId="{A5C6EA16-FE22-4675-A088-EE6598359AB0}" destId="{416CADAE-6E21-4964-9528-F29F581E6B87}" srcOrd="0" destOrd="0" presId="urn:microsoft.com/office/officeart/2005/8/layout/equation1"/>
    <dgm:cxn modelId="{F4A49AF5-EE51-4564-B8CA-153F0A4EAE9C}" type="presOf" srcId="{8F48A675-5E8E-4799-8D30-FA3CB52BF6F3}" destId="{E0B2FCE9-36A7-4661-B557-0844269EED93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6CD4A81B-9227-4924-8874-DA17383E8C3E}" type="presOf" srcId="{6A1347E9-9580-4BED-B083-55C398204D95}" destId="{1E8BEE49-3DB1-4695-B5B1-6B5395F207E4}" srcOrd="0" destOrd="0" presId="urn:microsoft.com/office/officeart/2005/8/layout/equation1"/>
    <dgm:cxn modelId="{82B32AD7-8360-4EEC-8C3A-DA5F159A2857}" type="presOf" srcId="{F25706BE-47AC-4135-AAC6-64AA3791A623}" destId="{C97F14D9-3C43-46E0-A81D-560598BE6E97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47B2BF5C-3D84-4C0A-9D02-DD7D68233AE4}" type="presOf" srcId="{F12D2717-6881-40E6-A550-9A666D692563}" destId="{6C8E174E-A6EF-41FC-B198-EAD7B10E2F06}" srcOrd="0" destOrd="0" presId="urn:microsoft.com/office/officeart/2005/8/layout/equation1"/>
    <dgm:cxn modelId="{9E4336C6-7E22-400C-AC32-3F7A3CF038C8}" type="presOf" srcId="{50475C78-B4D1-4CD1-A666-CCF1543D50DA}" destId="{7F7788E1-1F6B-411F-9DD8-DF5FCA3B7F1E}" srcOrd="0" destOrd="0" presId="urn:microsoft.com/office/officeart/2005/8/layout/equation1"/>
    <dgm:cxn modelId="{F46C4BA7-2D8F-415C-B48C-444C36B1115F}" type="presParOf" srcId="{6C8E174E-A6EF-41FC-B198-EAD7B10E2F06}" destId="{0A21AEBB-9BD5-4E61-993C-29DBF0F642BD}" srcOrd="0" destOrd="0" presId="urn:microsoft.com/office/officeart/2005/8/layout/equation1"/>
    <dgm:cxn modelId="{F310392D-0A61-4D89-8943-236450DE4847}" type="presParOf" srcId="{6C8E174E-A6EF-41FC-B198-EAD7B10E2F06}" destId="{5F6B0E41-5BE9-4DDF-8A8D-3C2ABF9E7681}" srcOrd="1" destOrd="0" presId="urn:microsoft.com/office/officeart/2005/8/layout/equation1"/>
    <dgm:cxn modelId="{16159DA1-8853-41C0-AB22-AA9F49273DBC}" type="presParOf" srcId="{6C8E174E-A6EF-41FC-B198-EAD7B10E2F06}" destId="{7F7788E1-1F6B-411F-9DD8-DF5FCA3B7F1E}" srcOrd="2" destOrd="0" presId="urn:microsoft.com/office/officeart/2005/8/layout/equation1"/>
    <dgm:cxn modelId="{F99C7F72-7F37-46C0-9C61-9EF98AD4FB3E}" type="presParOf" srcId="{6C8E174E-A6EF-41FC-B198-EAD7B10E2F06}" destId="{5B0A62CA-C3F9-4B2C-8135-51A1248B8831}" srcOrd="3" destOrd="0" presId="urn:microsoft.com/office/officeart/2005/8/layout/equation1"/>
    <dgm:cxn modelId="{8D431DF1-E92A-4FD8-B055-4F5E224E6078}" type="presParOf" srcId="{6C8E174E-A6EF-41FC-B198-EAD7B10E2F06}" destId="{C97F14D9-3C43-46E0-A81D-560598BE6E97}" srcOrd="4" destOrd="0" presId="urn:microsoft.com/office/officeart/2005/8/layout/equation1"/>
    <dgm:cxn modelId="{40F07AF5-2316-4320-9821-3B9616F78DD5}" type="presParOf" srcId="{6C8E174E-A6EF-41FC-B198-EAD7B10E2F06}" destId="{3D66EA7A-EAD5-4F40-9FFC-046907432DB8}" srcOrd="5" destOrd="0" presId="urn:microsoft.com/office/officeart/2005/8/layout/equation1"/>
    <dgm:cxn modelId="{1D43334F-96EE-47ED-92E4-0F93AED4E6FD}" type="presParOf" srcId="{6C8E174E-A6EF-41FC-B198-EAD7B10E2F06}" destId="{042356F3-F258-4B20-9A9C-9D098DAC83DA}" srcOrd="6" destOrd="0" presId="urn:microsoft.com/office/officeart/2005/8/layout/equation1"/>
    <dgm:cxn modelId="{6CB33D87-8776-40BE-A836-F057385928B2}" type="presParOf" srcId="{6C8E174E-A6EF-41FC-B198-EAD7B10E2F06}" destId="{2FB60B7B-683F-42CA-8230-84460D1B5D73}" srcOrd="7" destOrd="0" presId="urn:microsoft.com/office/officeart/2005/8/layout/equation1"/>
    <dgm:cxn modelId="{CE2DAC62-A1B1-4596-854C-CEFB5799BDC9}" type="presParOf" srcId="{6C8E174E-A6EF-41FC-B198-EAD7B10E2F06}" destId="{416CADAE-6E21-4964-9528-F29F581E6B87}" srcOrd="8" destOrd="0" presId="urn:microsoft.com/office/officeart/2005/8/layout/equation1"/>
    <dgm:cxn modelId="{BBBDC0A7-82BC-4781-B550-8EFC9E9FEB6E}" type="presParOf" srcId="{6C8E174E-A6EF-41FC-B198-EAD7B10E2F06}" destId="{42A54C48-F6B2-4AD1-8D61-4DDBF32553CA}" srcOrd="9" destOrd="0" presId="urn:microsoft.com/office/officeart/2005/8/layout/equation1"/>
    <dgm:cxn modelId="{872A40DA-83F7-4FD2-9A9E-43F504411C65}" type="presParOf" srcId="{6C8E174E-A6EF-41FC-B198-EAD7B10E2F06}" destId="{1E8BEE49-3DB1-4695-B5B1-6B5395F207E4}" srcOrd="10" destOrd="0" presId="urn:microsoft.com/office/officeart/2005/8/layout/equation1"/>
    <dgm:cxn modelId="{085E641D-AF79-400E-8BF8-371DEE4E0AC1}" type="presParOf" srcId="{6C8E174E-A6EF-41FC-B198-EAD7B10E2F06}" destId="{13C71728-486E-4CB3-8239-BCF5292397A2}" srcOrd="11" destOrd="0" presId="urn:microsoft.com/office/officeart/2005/8/layout/equation1"/>
    <dgm:cxn modelId="{85C64B51-564B-4031-B545-94C517BDB926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1000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114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1126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12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59E1D-C5B5-4470-94E4-469CB40B74D6}" type="presOf" srcId="{F12D2717-6881-40E6-A550-9A666D692563}" destId="{6C8E174E-A6EF-41FC-B198-EAD7B10E2F06}" srcOrd="0" destOrd="0" presId="urn:microsoft.com/office/officeart/2005/8/layout/equation1"/>
    <dgm:cxn modelId="{9850B99F-7BC4-491F-9B16-500A155644A0}" type="presOf" srcId="{F25706BE-47AC-4135-AAC6-64AA3791A623}" destId="{C97F14D9-3C43-46E0-A81D-560598BE6E97}" srcOrd="0" destOrd="0" presId="urn:microsoft.com/office/officeart/2005/8/layout/equation1"/>
    <dgm:cxn modelId="{CC80C006-B476-4601-86DE-BC525405D94D}" type="presOf" srcId="{D9B8F448-EE59-489B-88E1-D3653C1752C6}" destId="{042356F3-F258-4B20-9A9C-9D098DAC83DA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38B7235D-D1F0-481B-849F-02312CA46C88}" type="presOf" srcId="{6A1347E9-9580-4BED-B083-55C398204D95}" destId="{1E8BEE49-3DB1-4695-B5B1-6B5395F207E4}" srcOrd="0" destOrd="0" presId="urn:microsoft.com/office/officeart/2005/8/layout/equation1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C1852078-9567-41B0-8FDB-526756FFBAEA}" type="presOf" srcId="{FD872D40-2C9C-47DC-B6B9-4D5A5881553B}" destId="{0A21AEBB-9BD5-4E61-993C-29DBF0F642BD}" srcOrd="0" destOrd="0" presId="urn:microsoft.com/office/officeart/2005/8/layout/equation1"/>
    <dgm:cxn modelId="{A9D4F76F-7F7C-4B36-B2B1-65E952F3223F}" type="presOf" srcId="{8F48A675-5E8E-4799-8D30-FA3CB52BF6F3}" destId="{E0B2FCE9-36A7-4661-B557-0844269EED93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B673DAB9-D0B6-4D37-B4CB-F0FF8A50B9AA}" type="presOf" srcId="{A5C6EA16-FE22-4675-A088-EE6598359AB0}" destId="{416CADAE-6E21-4964-9528-F29F581E6B87}" srcOrd="0" destOrd="0" presId="urn:microsoft.com/office/officeart/2005/8/layout/equation1"/>
    <dgm:cxn modelId="{FE56BEEB-049A-410F-BA31-D67FEFE93A41}" type="presOf" srcId="{50475C78-B4D1-4CD1-A666-CCF1543D50DA}" destId="{7F7788E1-1F6B-411F-9DD8-DF5FCA3B7F1E}" srcOrd="0" destOrd="0" presId="urn:microsoft.com/office/officeart/2005/8/layout/equation1"/>
    <dgm:cxn modelId="{F0A54394-2345-45BE-BE65-D79F29F54968}" type="presParOf" srcId="{6C8E174E-A6EF-41FC-B198-EAD7B10E2F06}" destId="{0A21AEBB-9BD5-4E61-993C-29DBF0F642BD}" srcOrd="0" destOrd="0" presId="urn:microsoft.com/office/officeart/2005/8/layout/equation1"/>
    <dgm:cxn modelId="{0AA660F2-E875-4988-A6BE-2162C846D08C}" type="presParOf" srcId="{6C8E174E-A6EF-41FC-B198-EAD7B10E2F06}" destId="{5F6B0E41-5BE9-4DDF-8A8D-3C2ABF9E7681}" srcOrd="1" destOrd="0" presId="urn:microsoft.com/office/officeart/2005/8/layout/equation1"/>
    <dgm:cxn modelId="{51BC2FA0-2D65-4328-8FD4-C3492EDBDAB0}" type="presParOf" srcId="{6C8E174E-A6EF-41FC-B198-EAD7B10E2F06}" destId="{7F7788E1-1F6B-411F-9DD8-DF5FCA3B7F1E}" srcOrd="2" destOrd="0" presId="urn:microsoft.com/office/officeart/2005/8/layout/equation1"/>
    <dgm:cxn modelId="{BDABA2E8-CDD1-406B-96A7-6DA079EA0429}" type="presParOf" srcId="{6C8E174E-A6EF-41FC-B198-EAD7B10E2F06}" destId="{5B0A62CA-C3F9-4B2C-8135-51A1248B8831}" srcOrd="3" destOrd="0" presId="urn:microsoft.com/office/officeart/2005/8/layout/equation1"/>
    <dgm:cxn modelId="{7FE7BFB1-456D-41A1-9AC5-9D121DFCB725}" type="presParOf" srcId="{6C8E174E-A6EF-41FC-B198-EAD7B10E2F06}" destId="{C97F14D9-3C43-46E0-A81D-560598BE6E97}" srcOrd="4" destOrd="0" presId="urn:microsoft.com/office/officeart/2005/8/layout/equation1"/>
    <dgm:cxn modelId="{49DE06CE-5F51-4854-9106-2CAA258F1D89}" type="presParOf" srcId="{6C8E174E-A6EF-41FC-B198-EAD7B10E2F06}" destId="{3D66EA7A-EAD5-4F40-9FFC-046907432DB8}" srcOrd="5" destOrd="0" presId="urn:microsoft.com/office/officeart/2005/8/layout/equation1"/>
    <dgm:cxn modelId="{BAA042F5-29D4-4656-B231-0735CBAEBCB4}" type="presParOf" srcId="{6C8E174E-A6EF-41FC-B198-EAD7B10E2F06}" destId="{042356F3-F258-4B20-9A9C-9D098DAC83DA}" srcOrd="6" destOrd="0" presId="urn:microsoft.com/office/officeart/2005/8/layout/equation1"/>
    <dgm:cxn modelId="{E67D19E9-29F3-4782-96E3-B31395A590D1}" type="presParOf" srcId="{6C8E174E-A6EF-41FC-B198-EAD7B10E2F06}" destId="{2FB60B7B-683F-42CA-8230-84460D1B5D73}" srcOrd="7" destOrd="0" presId="urn:microsoft.com/office/officeart/2005/8/layout/equation1"/>
    <dgm:cxn modelId="{61F5BC03-D598-45E1-921F-CEB35BF483EC}" type="presParOf" srcId="{6C8E174E-A6EF-41FC-B198-EAD7B10E2F06}" destId="{416CADAE-6E21-4964-9528-F29F581E6B87}" srcOrd="8" destOrd="0" presId="urn:microsoft.com/office/officeart/2005/8/layout/equation1"/>
    <dgm:cxn modelId="{6A5106BA-0213-4077-BB94-1819BE9BFA1C}" type="presParOf" srcId="{6C8E174E-A6EF-41FC-B198-EAD7B10E2F06}" destId="{42A54C48-F6B2-4AD1-8D61-4DDBF32553CA}" srcOrd="9" destOrd="0" presId="urn:microsoft.com/office/officeart/2005/8/layout/equation1"/>
    <dgm:cxn modelId="{91133E57-A6C9-429C-A415-2BD12874AEA6}" type="presParOf" srcId="{6C8E174E-A6EF-41FC-B198-EAD7B10E2F06}" destId="{1E8BEE49-3DB1-4695-B5B1-6B5395F207E4}" srcOrd="10" destOrd="0" presId="urn:microsoft.com/office/officeart/2005/8/layout/equation1"/>
    <dgm:cxn modelId="{43C69AC4-A61D-4281-A830-9132ECE3D3DA}" type="presParOf" srcId="{6C8E174E-A6EF-41FC-B198-EAD7B10E2F06}" destId="{13C71728-486E-4CB3-8239-BCF5292397A2}" srcOrd="11" destOrd="0" presId="urn:microsoft.com/office/officeart/2005/8/layout/equation1"/>
    <dgm:cxn modelId="{E0254E61-D676-4BB0-9F25-5E463BB8659D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96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14,5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147,7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37,2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400AF2-DA7B-42C3-8932-4959210FA8C1}" type="presOf" srcId="{F12D2717-6881-40E6-A550-9A666D692563}" destId="{6C8E174E-A6EF-41FC-B198-EAD7B10E2F06}" srcOrd="0" destOrd="0" presId="urn:microsoft.com/office/officeart/2005/8/layout/equation1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8A56ED54-F63E-4D31-A516-37E25FCF82EF}" type="presOf" srcId="{6A1347E9-9580-4BED-B083-55C398204D95}" destId="{1E8BEE49-3DB1-4695-B5B1-6B5395F207E4}" srcOrd="0" destOrd="0" presId="urn:microsoft.com/office/officeart/2005/8/layout/equation1"/>
    <dgm:cxn modelId="{EAAA8084-E7BE-40D3-B8B1-EF912377AB9F}" type="presOf" srcId="{D9B8F448-EE59-489B-88E1-D3653C1752C6}" destId="{042356F3-F258-4B20-9A9C-9D098DAC83DA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D3B84271-D856-4B8E-8D51-584229B07A0F}" type="presOf" srcId="{F25706BE-47AC-4135-AAC6-64AA3791A623}" destId="{C97F14D9-3C43-46E0-A81D-560598BE6E97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5E83FFD3-AB41-48FE-8D41-34C94C446D86}" type="presOf" srcId="{50475C78-B4D1-4CD1-A666-CCF1543D50DA}" destId="{7F7788E1-1F6B-411F-9DD8-DF5FCA3B7F1E}" srcOrd="0" destOrd="0" presId="urn:microsoft.com/office/officeart/2005/8/layout/equation1"/>
    <dgm:cxn modelId="{CD2A878E-87C4-4330-9E68-59F1217809BB}" type="presOf" srcId="{FD872D40-2C9C-47DC-B6B9-4D5A5881553B}" destId="{0A21AEBB-9BD5-4E61-993C-29DBF0F642BD}" srcOrd="0" destOrd="0" presId="urn:microsoft.com/office/officeart/2005/8/layout/equation1"/>
    <dgm:cxn modelId="{E022C3EA-6C42-49CE-8289-6C24DEF74842}" type="presOf" srcId="{8F48A675-5E8E-4799-8D30-FA3CB52BF6F3}" destId="{E0B2FCE9-36A7-4661-B557-0844269EED93}" srcOrd="0" destOrd="0" presId="urn:microsoft.com/office/officeart/2005/8/layout/equation1"/>
    <dgm:cxn modelId="{DF309324-B319-46D6-809C-4F8276F17CCD}" type="presOf" srcId="{A5C6EA16-FE22-4675-A088-EE6598359AB0}" destId="{416CADAE-6E21-4964-9528-F29F581E6B87}" srcOrd="0" destOrd="0" presId="urn:microsoft.com/office/officeart/2005/8/layout/equation1"/>
    <dgm:cxn modelId="{170CCA0F-BBAE-4EA8-BA76-2B6CBD2BDD8E}" type="presParOf" srcId="{6C8E174E-A6EF-41FC-B198-EAD7B10E2F06}" destId="{0A21AEBB-9BD5-4E61-993C-29DBF0F642BD}" srcOrd="0" destOrd="0" presId="urn:microsoft.com/office/officeart/2005/8/layout/equation1"/>
    <dgm:cxn modelId="{E0D33E5F-5505-4D00-A61A-2E6C04BEEF71}" type="presParOf" srcId="{6C8E174E-A6EF-41FC-B198-EAD7B10E2F06}" destId="{5F6B0E41-5BE9-4DDF-8A8D-3C2ABF9E7681}" srcOrd="1" destOrd="0" presId="urn:microsoft.com/office/officeart/2005/8/layout/equation1"/>
    <dgm:cxn modelId="{8118FA0B-158A-4576-9E23-FA7BFABA18BB}" type="presParOf" srcId="{6C8E174E-A6EF-41FC-B198-EAD7B10E2F06}" destId="{7F7788E1-1F6B-411F-9DD8-DF5FCA3B7F1E}" srcOrd="2" destOrd="0" presId="urn:microsoft.com/office/officeart/2005/8/layout/equation1"/>
    <dgm:cxn modelId="{4D092A77-C61D-436E-9D03-181D394267B3}" type="presParOf" srcId="{6C8E174E-A6EF-41FC-B198-EAD7B10E2F06}" destId="{5B0A62CA-C3F9-4B2C-8135-51A1248B8831}" srcOrd="3" destOrd="0" presId="urn:microsoft.com/office/officeart/2005/8/layout/equation1"/>
    <dgm:cxn modelId="{6673FD46-C4BA-4718-92F9-B1AB7B65EF38}" type="presParOf" srcId="{6C8E174E-A6EF-41FC-B198-EAD7B10E2F06}" destId="{C97F14D9-3C43-46E0-A81D-560598BE6E97}" srcOrd="4" destOrd="0" presId="urn:microsoft.com/office/officeart/2005/8/layout/equation1"/>
    <dgm:cxn modelId="{73A1A598-ABEE-47A6-8766-74E23660216F}" type="presParOf" srcId="{6C8E174E-A6EF-41FC-B198-EAD7B10E2F06}" destId="{3D66EA7A-EAD5-4F40-9FFC-046907432DB8}" srcOrd="5" destOrd="0" presId="urn:microsoft.com/office/officeart/2005/8/layout/equation1"/>
    <dgm:cxn modelId="{81B038D8-6D87-485A-B6E5-6A0184273249}" type="presParOf" srcId="{6C8E174E-A6EF-41FC-B198-EAD7B10E2F06}" destId="{042356F3-F258-4B20-9A9C-9D098DAC83DA}" srcOrd="6" destOrd="0" presId="urn:microsoft.com/office/officeart/2005/8/layout/equation1"/>
    <dgm:cxn modelId="{41F4741C-7644-4B20-B19D-800DE9C9F3F5}" type="presParOf" srcId="{6C8E174E-A6EF-41FC-B198-EAD7B10E2F06}" destId="{2FB60B7B-683F-42CA-8230-84460D1B5D73}" srcOrd="7" destOrd="0" presId="urn:microsoft.com/office/officeart/2005/8/layout/equation1"/>
    <dgm:cxn modelId="{D8A9F0A5-CECE-46F8-999D-58304EA63709}" type="presParOf" srcId="{6C8E174E-A6EF-41FC-B198-EAD7B10E2F06}" destId="{416CADAE-6E21-4964-9528-F29F581E6B87}" srcOrd="8" destOrd="0" presId="urn:microsoft.com/office/officeart/2005/8/layout/equation1"/>
    <dgm:cxn modelId="{B2FE4C76-F139-4C0C-820E-0A9F5D3397DA}" type="presParOf" srcId="{6C8E174E-A6EF-41FC-B198-EAD7B10E2F06}" destId="{42A54C48-F6B2-4AD1-8D61-4DDBF32553CA}" srcOrd="9" destOrd="0" presId="urn:microsoft.com/office/officeart/2005/8/layout/equation1"/>
    <dgm:cxn modelId="{BDBFA5B9-36D2-4AAC-A4B3-42F29C06937C}" type="presParOf" srcId="{6C8E174E-A6EF-41FC-B198-EAD7B10E2F06}" destId="{1E8BEE49-3DB1-4695-B5B1-6B5395F207E4}" srcOrd="10" destOrd="0" presId="urn:microsoft.com/office/officeart/2005/8/layout/equation1"/>
    <dgm:cxn modelId="{55C8E994-A1DA-4E56-A7CE-CAFE3567DBB9}" type="presParOf" srcId="{6C8E174E-A6EF-41FC-B198-EAD7B10E2F06}" destId="{13C71728-486E-4CB3-8239-BCF5292397A2}" srcOrd="11" destOrd="0" presId="urn:microsoft.com/office/officeart/2005/8/layout/equation1"/>
    <dgm:cxn modelId="{504D8A22-1742-4952-BE68-FDD356D18BA5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257,0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258,0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233,0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212,0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219,0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64C4C2ED-83C3-462F-9C50-2BDFC74B6929}" type="presOf" srcId="{2CE31A2B-4484-4912-A35E-11A4096305DD}" destId="{89A2FDBE-659B-4A39-85A0-94D967D4E8F0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BB502239-A0B7-4619-B851-EC25097EF84C}" type="presOf" srcId="{E1507D55-2EEC-43E6-94F9-0946216044CD}" destId="{76A01A95-DA1F-4449-A2ED-3A3AC8BC5F16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177B4C7-E7C6-485B-9404-0B53C1C889AC}" type="presOf" srcId="{6CB40290-3DC2-4E13-8549-2E8FB642F5ED}" destId="{BB7D8402-6D12-445E-A3D9-E725F418E3C1}" srcOrd="0" destOrd="0" presId="urn:microsoft.com/office/officeart/2005/8/layout/vList3"/>
    <dgm:cxn modelId="{C51C0D06-02F4-46C5-8CC5-64FABC8C9B43}" type="presOf" srcId="{FFEAFCC1-637A-4994-BC8B-715356B29C5E}" destId="{64B63A4E-F306-4A79-AD1E-3BC2E4D01D19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87D4548-671B-419B-97C4-9767F9311A91}" type="presOf" srcId="{9079D63E-D8EB-481F-85D2-B5A4A125A8D1}" destId="{ADD42022-FD2F-4899-9667-8730A02362D5}" srcOrd="0" destOrd="0" presId="urn:microsoft.com/office/officeart/2005/8/layout/vList3"/>
    <dgm:cxn modelId="{88D02263-5371-45DA-8824-CF6E47D51683}" type="presOf" srcId="{CF75D47C-6B21-4D08-9628-2E077CD99CB5}" destId="{8318F6BE-CD0D-4AC0-B80D-2F9831A5C933}" srcOrd="0" destOrd="0" presId="urn:microsoft.com/office/officeart/2005/8/layout/vList3"/>
    <dgm:cxn modelId="{DD13D184-6F76-48A4-B81B-3AFBCB1945B8}" type="presParOf" srcId="{BB7D8402-6D12-445E-A3D9-E725F418E3C1}" destId="{7FDC1D54-1842-4024-B96F-C5908E55C7CF}" srcOrd="0" destOrd="0" presId="urn:microsoft.com/office/officeart/2005/8/layout/vList3"/>
    <dgm:cxn modelId="{3E344C1F-5EFA-4706-9EAD-94382B57D612}" type="presParOf" srcId="{7FDC1D54-1842-4024-B96F-C5908E55C7CF}" destId="{D22469CB-33C3-4F24-B1E2-A23B338A4F40}" srcOrd="0" destOrd="0" presId="urn:microsoft.com/office/officeart/2005/8/layout/vList3"/>
    <dgm:cxn modelId="{CD399349-DE2C-4136-90FA-D11641C24FF2}" type="presParOf" srcId="{7FDC1D54-1842-4024-B96F-C5908E55C7CF}" destId="{8318F6BE-CD0D-4AC0-B80D-2F9831A5C933}" srcOrd="1" destOrd="0" presId="urn:microsoft.com/office/officeart/2005/8/layout/vList3"/>
    <dgm:cxn modelId="{A5307A52-3CEF-43D1-B1F6-5BE8EDDD8D04}" type="presParOf" srcId="{BB7D8402-6D12-445E-A3D9-E725F418E3C1}" destId="{37D2D51F-5FBF-412E-BD34-919ADF5DD87E}" srcOrd="1" destOrd="0" presId="urn:microsoft.com/office/officeart/2005/8/layout/vList3"/>
    <dgm:cxn modelId="{8214CD67-551D-4574-9756-B96E14212D52}" type="presParOf" srcId="{BB7D8402-6D12-445E-A3D9-E725F418E3C1}" destId="{5064124E-90B0-4238-84CF-73129B3BC17B}" srcOrd="2" destOrd="0" presId="urn:microsoft.com/office/officeart/2005/8/layout/vList3"/>
    <dgm:cxn modelId="{F0E29F66-3523-4969-873E-72C6A7A21252}" type="presParOf" srcId="{5064124E-90B0-4238-84CF-73129B3BC17B}" destId="{C28A968D-293E-4261-8611-56F0D614674B}" srcOrd="0" destOrd="0" presId="urn:microsoft.com/office/officeart/2005/8/layout/vList3"/>
    <dgm:cxn modelId="{FD01CA53-96EA-46F3-A626-4BC477EAA246}" type="presParOf" srcId="{5064124E-90B0-4238-84CF-73129B3BC17B}" destId="{76A01A95-DA1F-4449-A2ED-3A3AC8BC5F16}" srcOrd="1" destOrd="0" presId="urn:microsoft.com/office/officeart/2005/8/layout/vList3"/>
    <dgm:cxn modelId="{82A277F7-8202-40DD-A567-DB426E02A970}" type="presParOf" srcId="{BB7D8402-6D12-445E-A3D9-E725F418E3C1}" destId="{A6170FED-4A99-4999-97CF-174EED1FB483}" srcOrd="3" destOrd="0" presId="urn:microsoft.com/office/officeart/2005/8/layout/vList3"/>
    <dgm:cxn modelId="{5F7CC634-1FA8-46EC-BC54-EB8F6E432652}" type="presParOf" srcId="{BB7D8402-6D12-445E-A3D9-E725F418E3C1}" destId="{BE00E677-CDBC-46C4-AEBF-4F9294A4D577}" srcOrd="4" destOrd="0" presId="urn:microsoft.com/office/officeart/2005/8/layout/vList3"/>
    <dgm:cxn modelId="{9B21C910-E445-4402-96FB-4B508FF830DB}" type="presParOf" srcId="{BE00E677-CDBC-46C4-AEBF-4F9294A4D577}" destId="{A618EE63-D2C3-4B71-A3BC-D81E021E7847}" srcOrd="0" destOrd="0" presId="urn:microsoft.com/office/officeart/2005/8/layout/vList3"/>
    <dgm:cxn modelId="{DCBF0FA2-2059-4128-A305-033A2C7471A3}" type="presParOf" srcId="{BE00E677-CDBC-46C4-AEBF-4F9294A4D577}" destId="{89A2FDBE-659B-4A39-85A0-94D967D4E8F0}" srcOrd="1" destOrd="0" presId="urn:microsoft.com/office/officeart/2005/8/layout/vList3"/>
    <dgm:cxn modelId="{CDF24363-C4B4-4D4B-A7FB-760EBA3E5430}" type="presParOf" srcId="{BB7D8402-6D12-445E-A3D9-E725F418E3C1}" destId="{34C2CBE7-E97D-4924-841F-35B46278F0FC}" srcOrd="5" destOrd="0" presId="urn:microsoft.com/office/officeart/2005/8/layout/vList3"/>
    <dgm:cxn modelId="{93EF4BEE-D06E-4B56-8E88-40D5E7EFF4F8}" type="presParOf" srcId="{BB7D8402-6D12-445E-A3D9-E725F418E3C1}" destId="{827EA101-D136-48BA-AED8-B6C74939FC3C}" srcOrd="6" destOrd="0" presId="urn:microsoft.com/office/officeart/2005/8/layout/vList3"/>
    <dgm:cxn modelId="{9D9B8AC9-3173-4683-9F45-ABE429B916C0}" type="presParOf" srcId="{827EA101-D136-48BA-AED8-B6C74939FC3C}" destId="{6D9A38E2-67F8-424A-8679-9455412A91BB}" srcOrd="0" destOrd="0" presId="urn:microsoft.com/office/officeart/2005/8/layout/vList3"/>
    <dgm:cxn modelId="{B89FA3EB-B44A-492E-9D78-214978982502}" type="presParOf" srcId="{827EA101-D136-48BA-AED8-B6C74939FC3C}" destId="{ADD42022-FD2F-4899-9667-8730A02362D5}" srcOrd="1" destOrd="0" presId="urn:microsoft.com/office/officeart/2005/8/layout/vList3"/>
    <dgm:cxn modelId="{6ECD85C8-C936-413C-A588-7D89D73B7401}" type="presParOf" srcId="{BB7D8402-6D12-445E-A3D9-E725F418E3C1}" destId="{1BA3B856-1D22-4226-B703-08B56AA95DE7}" srcOrd="7" destOrd="0" presId="urn:microsoft.com/office/officeart/2005/8/layout/vList3"/>
    <dgm:cxn modelId="{18CE7650-2376-401F-A7C9-D7E27202A2CD}" type="presParOf" srcId="{BB7D8402-6D12-445E-A3D9-E725F418E3C1}" destId="{FF071432-291F-46F3-87BF-9C03191AA65A}" srcOrd="8" destOrd="0" presId="urn:microsoft.com/office/officeart/2005/8/layout/vList3"/>
    <dgm:cxn modelId="{F0B1D887-97B0-46E3-AE47-E91C7E87131D}" type="presParOf" srcId="{FF071432-291F-46F3-87BF-9C03191AA65A}" destId="{EBA07FED-4CD2-456E-A714-545CC6A71015}" srcOrd="0" destOrd="0" presId="urn:microsoft.com/office/officeart/2005/8/layout/vList3"/>
    <dgm:cxn modelId="{EA138620-94DF-4C35-842D-C08F77989CE0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5,43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5,23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5,24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5,24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5,23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19B6DBDB-FC87-4B1E-8015-AB797433EACB}" type="presOf" srcId="{E1507D55-2EEC-43E6-94F9-0946216044CD}" destId="{76A01A95-DA1F-4449-A2ED-3A3AC8BC5F16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70435423-A03D-48EC-B899-CB40B94EA66C}" type="presOf" srcId="{CF75D47C-6B21-4D08-9628-2E077CD99CB5}" destId="{8318F6BE-CD0D-4AC0-B80D-2F9831A5C933}" srcOrd="0" destOrd="0" presId="urn:microsoft.com/office/officeart/2005/8/layout/vList3"/>
    <dgm:cxn modelId="{924558DE-7022-47CD-99FF-BE5B9C964F8E}" type="presOf" srcId="{2CE31A2B-4484-4912-A35E-11A4096305DD}" destId="{89A2FDBE-659B-4A39-85A0-94D967D4E8F0}" srcOrd="0" destOrd="0" presId="urn:microsoft.com/office/officeart/2005/8/layout/vList3"/>
    <dgm:cxn modelId="{03C80976-FCF2-40BA-8D77-5BF7981EE2F7}" type="presOf" srcId="{FFEAFCC1-637A-4994-BC8B-715356B29C5E}" destId="{64B63A4E-F306-4A79-AD1E-3BC2E4D01D19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13C06BDA-3FCE-4257-8F51-773A5C31659C}" type="presOf" srcId="{9079D63E-D8EB-481F-85D2-B5A4A125A8D1}" destId="{ADD42022-FD2F-4899-9667-8730A02362D5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EF8F4582-D9FD-4890-8AA2-DE210590F660}" type="presOf" srcId="{6CB40290-3DC2-4E13-8549-2E8FB642F5ED}" destId="{BB7D8402-6D12-445E-A3D9-E725F418E3C1}" srcOrd="0" destOrd="0" presId="urn:microsoft.com/office/officeart/2005/8/layout/vList3"/>
    <dgm:cxn modelId="{69DE8FBA-DC5C-4B42-8734-E282DF8D05D7}" type="presParOf" srcId="{BB7D8402-6D12-445E-A3D9-E725F418E3C1}" destId="{7FDC1D54-1842-4024-B96F-C5908E55C7CF}" srcOrd="0" destOrd="0" presId="urn:microsoft.com/office/officeart/2005/8/layout/vList3"/>
    <dgm:cxn modelId="{1A17174D-3A0C-4852-8A78-0F7EC3AF4EBB}" type="presParOf" srcId="{7FDC1D54-1842-4024-B96F-C5908E55C7CF}" destId="{D22469CB-33C3-4F24-B1E2-A23B338A4F40}" srcOrd="0" destOrd="0" presId="urn:microsoft.com/office/officeart/2005/8/layout/vList3"/>
    <dgm:cxn modelId="{B79056DE-6196-4B93-91DB-2DEA46DBC6CF}" type="presParOf" srcId="{7FDC1D54-1842-4024-B96F-C5908E55C7CF}" destId="{8318F6BE-CD0D-4AC0-B80D-2F9831A5C933}" srcOrd="1" destOrd="0" presId="urn:microsoft.com/office/officeart/2005/8/layout/vList3"/>
    <dgm:cxn modelId="{A2D60076-84EE-428D-BB7E-E72696354523}" type="presParOf" srcId="{BB7D8402-6D12-445E-A3D9-E725F418E3C1}" destId="{37D2D51F-5FBF-412E-BD34-919ADF5DD87E}" srcOrd="1" destOrd="0" presId="urn:microsoft.com/office/officeart/2005/8/layout/vList3"/>
    <dgm:cxn modelId="{B2B8B987-FB10-4D26-8F70-EFD79506227F}" type="presParOf" srcId="{BB7D8402-6D12-445E-A3D9-E725F418E3C1}" destId="{5064124E-90B0-4238-84CF-73129B3BC17B}" srcOrd="2" destOrd="0" presId="urn:microsoft.com/office/officeart/2005/8/layout/vList3"/>
    <dgm:cxn modelId="{8FD28E52-1548-4965-BCE9-CFBC6FDD92C4}" type="presParOf" srcId="{5064124E-90B0-4238-84CF-73129B3BC17B}" destId="{C28A968D-293E-4261-8611-56F0D614674B}" srcOrd="0" destOrd="0" presId="urn:microsoft.com/office/officeart/2005/8/layout/vList3"/>
    <dgm:cxn modelId="{5DA836B6-8AA9-48FB-885B-C82B4D8FF55E}" type="presParOf" srcId="{5064124E-90B0-4238-84CF-73129B3BC17B}" destId="{76A01A95-DA1F-4449-A2ED-3A3AC8BC5F16}" srcOrd="1" destOrd="0" presId="urn:microsoft.com/office/officeart/2005/8/layout/vList3"/>
    <dgm:cxn modelId="{82EDFD42-2C0D-4639-B3B1-0EBA0AA295CF}" type="presParOf" srcId="{BB7D8402-6D12-445E-A3D9-E725F418E3C1}" destId="{A6170FED-4A99-4999-97CF-174EED1FB483}" srcOrd="3" destOrd="0" presId="urn:microsoft.com/office/officeart/2005/8/layout/vList3"/>
    <dgm:cxn modelId="{3D6C927E-25F5-4121-A314-90A9179FDC72}" type="presParOf" srcId="{BB7D8402-6D12-445E-A3D9-E725F418E3C1}" destId="{BE00E677-CDBC-46C4-AEBF-4F9294A4D577}" srcOrd="4" destOrd="0" presId="urn:microsoft.com/office/officeart/2005/8/layout/vList3"/>
    <dgm:cxn modelId="{DAD569EF-E782-48F8-8077-2AEDD0382D70}" type="presParOf" srcId="{BE00E677-CDBC-46C4-AEBF-4F9294A4D577}" destId="{A618EE63-D2C3-4B71-A3BC-D81E021E7847}" srcOrd="0" destOrd="0" presId="urn:microsoft.com/office/officeart/2005/8/layout/vList3"/>
    <dgm:cxn modelId="{E403EFBB-EFEB-45B5-808D-DCAD0D03599B}" type="presParOf" srcId="{BE00E677-CDBC-46C4-AEBF-4F9294A4D577}" destId="{89A2FDBE-659B-4A39-85A0-94D967D4E8F0}" srcOrd="1" destOrd="0" presId="urn:microsoft.com/office/officeart/2005/8/layout/vList3"/>
    <dgm:cxn modelId="{C90F6392-0692-4781-854D-27C3F0E50313}" type="presParOf" srcId="{BB7D8402-6D12-445E-A3D9-E725F418E3C1}" destId="{34C2CBE7-E97D-4924-841F-35B46278F0FC}" srcOrd="5" destOrd="0" presId="urn:microsoft.com/office/officeart/2005/8/layout/vList3"/>
    <dgm:cxn modelId="{5C8ED12E-732C-4471-93D7-75DE5EC93BFC}" type="presParOf" srcId="{BB7D8402-6D12-445E-A3D9-E725F418E3C1}" destId="{827EA101-D136-48BA-AED8-B6C74939FC3C}" srcOrd="6" destOrd="0" presId="urn:microsoft.com/office/officeart/2005/8/layout/vList3"/>
    <dgm:cxn modelId="{7D478D80-A9D3-468D-A069-C22CC99860B2}" type="presParOf" srcId="{827EA101-D136-48BA-AED8-B6C74939FC3C}" destId="{6D9A38E2-67F8-424A-8679-9455412A91BB}" srcOrd="0" destOrd="0" presId="urn:microsoft.com/office/officeart/2005/8/layout/vList3"/>
    <dgm:cxn modelId="{40B8EB64-90FC-403F-B7F0-6316FAB3CC0C}" type="presParOf" srcId="{827EA101-D136-48BA-AED8-B6C74939FC3C}" destId="{ADD42022-FD2F-4899-9667-8730A02362D5}" srcOrd="1" destOrd="0" presId="urn:microsoft.com/office/officeart/2005/8/layout/vList3"/>
    <dgm:cxn modelId="{F1C56E15-3290-4B6B-AA2B-9EEB8BF9F507}" type="presParOf" srcId="{BB7D8402-6D12-445E-A3D9-E725F418E3C1}" destId="{1BA3B856-1D22-4226-B703-08B56AA95DE7}" srcOrd="7" destOrd="0" presId="urn:microsoft.com/office/officeart/2005/8/layout/vList3"/>
    <dgm:cxn modelId="{E1EC8DB7-3158-46F1-9A00-301C1DC4947D}" type="presParOf" srcId="{BB7D8402-6D12-445E-A3D9-E725F418E3C1}" destId="{FF071432-291F-46F3-87BF-9C03191AA65A}" srcOrd="8" destOrd="0" presId="urn:microsoft.com/office/officeart/2005/8/layout/vList3"/>
    <dgm:cxn modelId="{467AF9E6-27BE-48A9-912A-A40EB23768FE}" type="presParOf" srcId="{FF071432-291F-46F3-87BF-9C03191AA65A}" destId="{EBA07FED-4CD2-456E-A714-545CC6A71015}" srcOrd="0" destOrd="0" presId="urn:microsoft.com/office/officeart/2005/8/layout/vList3"/>
    <dgm:cxn modelId="{FF1E488C-9DBB-48E8-911C-60EC6EC70D80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48,3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50,28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55,86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58,10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60,50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DC6F84F9-F99F-4A1D-BAFC-7CD1C1A94A66}" type="presOf" srcId="{6CB40290-3DC2-4E13-8549-2E8FB642F5ED}" destId="{BB7D8402-6D12-445E-A3D9-E725F418E3C1}" srcOrd="0" destOrd="0" presId="urn:microsoft.com/office/officeart/2005/8/layout/vList3"/>
    <dgm:cxn modelId="{12C7B6EA-4476-4C07-991C-CB9DAE9E2F40}" type="presOf" srcId="{9079D63E-D8EB-481F-85D2-B5A4A125A8D1}" destId="{ADD42022-FD2F-4899-9667-8730A02362D5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3D62CD07-4DA6-4A9F-BFA7-41267185360B}" type="presOf" srcId="{2CE31A2B-4484-4912-A35E-11A4096305DD}" destId="{89A2FDBE-659B-4A39-85A0-94D967D4E8F0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2EA9688A-F0CA-4277-8EC7-1E2752A04FC8}" type="presOf" srcId="{FFEAFCC1-637A-4994-BC8B-715356B29C5E}" destId="{64B63A4E-F306-4A79-AD1E-3BC2E4D01D19}" srcOrd="0" destOrd="0" presId="urn:microsoft.com/office/officeart/2005/8/layout/vList3"/>
    <dgm:cxn modelId="{F6D7B9A8-EF5F-4DC6-85AF-6969AB5C767B}" type="presOf" srcId="{CF75D47C-6B21-4D08-9628-2E077CD99CB5}" destId="{8318F6BE-CD0D-4AC0-B80D-2F9831A5C933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B9918B61-39E1-4C2D-8012-B8B935D7AB10}" type="presOf" srcId="{E1507D55-2EEC-43E6-94F9-0946216044CD}" destId="{76A01A95-DA1F-4449-A2ED-3A3AC8BC5F16}" srcOrd="0" destOrd="0" presId="urn:microsoft.com/office/officeart/2005/8/layout/vList3"/>
    <dgm:cxn modelId="{82E45745-1AC0-44BC-8B1F-CA2906188601}" type="presParOf" srcId="{BB7D8402-6D12-445E-A3D9-E725F418E3C1}" destId="{7FDC1D54-1842-4024-B96F-C5908E55C7CF}" srcOrd="0" destOrd="0" presId="urn:microsoft.com/office/officeart/2005/8/layout/vList3"/>
    <dgm:cxn modelId="{712AF211-AC9A-431E-83A8-99F98E8FCA39}" type="presParOf" srcId="{7FDC1D54-1842-4024-B96F-C5908E55C7CF}" destId="{D22469CB-33C3-4F24-B1E2-A23B338A4F40}" srcOrd="0" destOrd="0" presId="urn:microsoft.com/office/officeart/2005/8/layout/vList3"/>
    <dgm:cxn modelId="{75A997DC-A51D-4F6F-9E82-4C2A94A3CE46}" type="presParOf" srcId="{7FDC1D54-1842-4024-B96F-C5908E55C7CF}" destId="{8318F6BE-CD0D-4AC0-B80D-2F9831A5C933}" srcOrd="1" destOrd="0" presId="urn:microsoft.com/office/officeart/2005/8/layout/vList3"/>
    <dgm:cxn modelId="{26F1D699-508D-4A9C-BDF4-3299699ED3D9}" type="presParOf" srcId="{BB7D8402-6D12-445E-A3D9-E725F418E3C1}" destId="{37D2D51F-5FBF-412E-BD34-919ADF5DD87E}" srcOrd="1" destOrd="0" presId="urn:microsoft.com/office/officeart/2005/8/layout/vList3"/>
    <dgm:cxn modelId="{6AF0D704-FCD5-41B9-A67D-F8463C06E916}" type="presParOf" srcId="{BB7D8402-6D12-445E-A3D9-E725F418E3C1}" destId="{5064124E-90B0-4238-84CF-73129B3BC17B}" srcOrd="2" destOrd="0" presId="urn:microsoft.com/office/officeart/2005/8/layout/vList3"/>
    <dgm:cxn modelId="{DEB68D67-9EDA-4DCA-AF5C-C0E19ACB795E}" type="presParOf" srcId="{5064124E-90B0-4238-84CF-73129B3BC17B}" destId="{C28A968D-293E-4261-8611-56F0D614674B}" srcOrd="0" destOrd="0" presId="urn:microsoft.com/office/officeart/2005/8/layout/vList3"/>
    <dgm:cxn modelId="{254555D1-CC08-4FB8-B265-8011D0C1A6B2}" type="presParOf" srcId="{5064124E-90B0-4238-84CF-73129B3BC17B}" destId="{76A01A95-DA1F-4449-A2ED-3A3AC8BC5F16}" srcOrd="1" destOrd="0" presId="urn:microsoft.com/office/officeart/2005/8/layout/vList3"/>
    <dgm:cxn modelId="{FA6FBAB6-63EC-4266-B097-B531052C31B1}" type="presParOf" srcId="{BB7D8402-6D12-445E-A3D9-E725F418E3C1}" destId="{A6170FED-4A99-4999-97CF-174EED1FB483}" srcOrd="3" destOrd="0" presId="urn:microsoft.com/office/officeart/2005/8/layout/vList3"/>
    <dgm:cxn modelId="{ED2FCF57-8DE3-4A53-84D0-A5FEC6E14666}" type="presParOf" srcId="{BB7D8402-6D12-445E-A3D9-E725F418E3C1}" destId="{BE00E677-CDBC-46C4-AEBF-4F9294A4D577}" srcOrd="4" destOrd="0" presId="urn:microsoft.com/office/officeart/2005/8/layout/vList3"/>
    <dgm:cxn modelId="{A20E9D1C-96FA-4BB8-A757-16B15BB4ECBB}" type="presParOf" srcId="{BE00E677-CDBC-46C4-AEBF-4F9294A4D577}" destId="{A618EE63-D2C3-4B71-A3BC-D81E021E7847}" srcOrd="0" destOrd="0" presId="urn:microsoft.com/office/officeart/2005/8/layout/vList3"/>
    <dgm:cxn modelId="{E1C80F33-8643-412A-BB62-3208DF0323C8}" type="presParOf" srcId="{BE00E677-CDBC-46C4-AEBF-4F9294A4D577}" destId="{89A2FDBE-659B-4A39-85A0-94D967D4E8F0}" srcOrd="1" destOrd="0" presId="urn:microsoft.com/office/officeart/2005/8/layout/vList3"/>
    <dgm:cxn modelId="{BDC52DDD-910E-464B-86B4-1CD8D3ADAEFD}" type="presParOf" srcId="{BB7D8402-6D12-445E-A3D9-E725F418E3C1}" destId="{34C2CBE7-E97D-4924-841F-35B46278F0FC}" srcOrd="5" destOrd="0" presId="urn:microsoft.com/office/officeart/2005/8/layout/vList3"/>
    <dgm:cxn modelId="{CE844BF4-0CF9-4CCE-BBF7-A0C65E00A87C}" type="presParOf" srcId="{BB7D8402-6D12-445E-A3D9-E725F418E3C1}" destId="{827EA101-D136-48BA-AED8-B6C74939FC3C}" srcOrd="6" destOrd="0" presId="urn:microsoft.com/office/officeart/2005/8/layout/vList3"/>
    <dgm:cxn modelId="{BD9817A8-41E5-4233-8A4E-E2B258E815A4}" type="presParOf" srcId="{827EA101-D136-48BA-AED8-B6C74939FC3C}" destId="{6D9A38E2-67F8-424A-8679-9455412A91BB}" srcOrd="0" destOrd="0" presId="urn:microsoft.com/office/officeart/2005/8/layout/vList3"/>
    <dgm:cxn modelId="{9C675996-CAC6-4266-80E2-8F9943577DB6}" type="presParOf" srcId="{827EA101-D136-48BA-AED8-B6C74939FC3C}" destId="{ADD42022-FD2F-4899-9667-8730A02362D5}" srcOrd="1" destOrd="0" presId="urn:microsoft.com/office/officeart/2005/8/layout/vList3"/>
    <dgm:cxn modelId="{0B81D35E-A5A1-4E43-948D-51E406ED00F3}" type="presParOf" srcId="{BB7D8402-6D12-445E-A3D9-E725F418E3C1}" destId="{1BA3B856-1D22-4226-B703-08B56AA95DE7}" srcOrd="7" destOrd="0" presId="urn:microsoft.com/office/officeart/2005/8/layout/vList3"/>
    <dgm:cxn modelId="{216CF431-3F5B-4397-919B-484E6F36A16F}" type="presParOf" srcId="{BB7D8402-6D12-445E-A3D9-E725F418E3C1}" destId="{FF071432-291F-46F3-87BF-9C03191AA65A}" srcOrd="8" destOrd="0" presId="urn:microsoft.com/office/officeart/2005/8/layout/vList3"/>
    <dgm:cxn modelId="{83F0809A-7417-461D-A5FE-C372FEE57E9F}" type="presParOf" srcId="{FF071432-291F-46F3-87BF-9C03191AA65A}" destId="{EBA07FED-4CD2-456E-A714-545CC6A71015}" srcOrd="0" destOrd="0" presId="urn:microsoft.com/office/officeart/2005/8/layout/vList3"/>
    <dgm:cxn modelId="{A3C77F94-C621-4B46-B7B3-E3464CA5B61F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4,24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4,40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3,05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3,82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3,82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FDABBCDF-BDEF-431F-8A97-2A5401F78652}" type="presOf" srcId="{2CE31A2B-4484-4912-A35E-11A4096305DD}" destId="{89A2FDBE-659B-4A39-85A0-94D967D4E8F0}" srcOrd="0" destOrd="0" presId="urn:microsoft.com/office/officeart/2005/8/layout/vList3"/>
    <dgm:cxn modelId="{1E4699C2-5139-4375-9D75-C13CE1D92F3D}" type="presOf" srcId="{E1507D55-2EEC-43E6-94F9-0946216044CD}" destId="{76A01A95-DA1F-4449-A2ED-3A3AC8BC5F16}" srcOrd="0" destOrd="0" presId="urn:microsoft.com/office/officeart/2005/8/layout/vList3"/>
    <dgm:cxn modelId="{32DA4A24-0074-4B1F-A83F-45430E6C1088}" type="presOf" srcId="{6CB40290-3DC2-4E13-8549-2E8FB642F5ED}" destId="{BB7D8402-6D12-445E-A3D9-E725F418E3C1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DBDF7254-8F91-44C1-9E8E-E8255EB06D3D}" type="presOf" srcId="{9079D63E-D8EB-481F-85D2-B5A4A125A8D1}" destId="{ADD42022-FD2F-4899-9667-8730A02362D5}" srcOrd="0" destOrd="0" presId="urn:microsoft.com/office/officeart/2005/8/layout/vList3"/>
    <dgm:cxn modelId="{38809563-7193-4D67-9446-02DF84E34B50}" type="presOf" srcId="{CF75D47C-6B21-4D08-9628-2E077CD99CB5}" destId="{8318F6BE-CD0D-4AC0-B80D-2F9831A5C933}" srcOrd="0" destOrd="0" presId="urn:microsoft.com/office/officeart/2005/8/layout/vList3"/>
    <dgm:cxn modelId="{3A7CC7C0-C242-4319-9E59-624AA5CAC98C}" type="presOf" srcId="{FFEAFCC1-637A-4994-BC8B-715356B29C5E}" destId="{64B63A4E-F306-4A79-AD1E-3BC2E4D01D19}" srcOrd="0" destOrd="0" presId="urn:microsoft.com/office/officeart/2005/8/layout/vList3"/>
    <dgm:cxn modelId="{8B83A454-90B9-46EC-B252-4CA225643A27}" type="presParOf" srcId="{BB7D8402-6D12-445E-A3D9-E725F418E3C1}" destId="{7FDC1D54-1842-4024-B96F-C5908E55C7CF}" srcOrd="0" destOrd="0" presId="urn:microsoft.com/office/officeart/2005/8/layout/vList3"/>
    <dgm:cxn modelId="{7BAF36FC-ED4D-4ECC-96B1-4DB413B24CAC}" type="presParOf" srcId="{7FDC1D54-1842-4024-B96F-C5908E55C7CF}" destId="{D22469CB-33C3-4F24-B1E2-A23B338A4F40}" srcOrd="0" destOrd="0" presId="urn:microsoft.com/office/officeart/2005/8/layout/vList3"/>
    <dgm:cxn modelId="{54EC518C-49FC-479C-83F1-29302151DD46}" type="presParOf" srcId="{7FDC1D54-1842-4024-B96F-C5908E55C7CF}" destId="{8318F6BE-CD0D-4AC0-B80D-2F9831A5C933}" srcOrd="1" destOrd="0" presId="urn:microsoft.com/office/officeart/2005/8/layout/vList3"/>
    <dgm:cxn modelId="{C662D94D-CB93-4379-AA14-65B11F731DF1}" type="presParOf" srcId="{BB7D8402-6D12-445E-A3D9-E725F418E3C1}" destId="{37D2D51F-5FBF-412E-BD34-919ADF5DD87E}" srcOrd="1" destOrd="0" presId="urn:microsoft.com/office/officeart/2005/8/layout/vList3"/>
    <dgm:cxn modelId="{A3981A6D-E910-43D9-92A7-DB1DAB39B198}" type="presParOf" srcId="{BB7D8402-6D12-445E-A3D9-E725F418E3C1}" destId="{5064124E-90B0-4238-84CF-73129B3BC17B}" srcOrd="2" destOrd="0" presId="urn:microsoft.com/office/officeart/2005/8/layout/vList3"/>
    <dgm:cxn modelId="{14CD040A-B14C-464A-B935-3EEE95351481}" type="presParOf" srcId="{5064124E-90B0-4238-84CF-73129B3BC17B}" destId="{C28A968D-293E-4261-8611-56F0D614674B}" srcOrd="0" destOrd="0" presId="urn:microsoft.com/office/officeart/2005/8/layout/vList3"/>
    <dgm:cxn modelId="{D95B8285-C01A-494E-8A14-1D518BE0CE72}" type="presParOf" srcId="{5064124E-90B0-4238-84CF-73129B3BC17B}" destId="{76A01A95-DA1F-4449-A2ED-3A3AC8BC5F16}" srcOrd="1" destOrd="0" presId="urn:microsoft.com/office/officeart/2005/8/layout/vList3"/>
    <dgm:cxn modelId="{FDCCF6FA-A7E5-4FD9-9252-3844C8CE06E9}" type="presParOf" srcId="{BB7D8402-6D12-445E-A3D9-E725F418E3C1}" destId="{A6170FED-4A99-4999-97CF-174EED1FB483}" srcOrd="3" destOrd="0" presId="urn:microsoft.com/office/officeart/2005/8/layout/vList3"/>
    <dgm:cxn modelId="{16A2B292-C6B8-4E77-A8E1-E5E8DB7FFF60}" type="presParOf" srcId="{BB7D8402-6D12-445E-A3D9-E725F418E3C1}" destId="{BE00E677-CDBC-46C4-AEBF-4F9294A4D577}" srcOrd="4" destOrd="0" presId="urn:microsoft.com/office/officeart/2005/8/layout/vList3"/>
    <dgm:cxn modelId="{94FD8CAD-0C54-44B0-907B-63027BFFD71B}" type="presParOf" srcId="{BE00E677-CDBC-46C4-AEBF-4F9294A4D577}" destId="{A618EE63-D2C3-4B71-A3BC-D81E021E7847}" srcOrd="0" destOrd="0" presId="urn:microsoft.com/office/officeart/2005/8/layout/vList3"/>
    <dgm:cxn modelId="{4E2E2A92-38D0-4650-8C78-7FAE10C5CF08}" type="presParOf" srcId="{BE00E677-CDBC-46C4-AEBF-4F9294A4D577}" destId="{89A2FDBE-659B-4A39-85A0-94D967D4E8F0}" srcOrd="1" destOrd="0" presId="urn:microsoft.com/office/officeart/2005/8/layout/vList3"/>
    <dgm:cxn modelId="{10C19A45-26A6-4425-9F73-641F85C44481}" type="presParOf" srcId="{BB7D8402-6D12-445E-A3D9-E725F418E3C1}" destId="{34C2CBE7-E97D-4924-841F-35B46278F0FC}" srcOrd="5" destOrd="0" presId="urn:microsoft.com/office/officeart/2005/8/layout/vList3"/>
    <dgm:cxn modelId="{11F3278E-4727-449E-A227-BEBCF2B6B522}" type="presParOf" srcId="{BB7D8402-6D12-445E-A3D9-E725F418E3C1}" destId="{827EA101-D136-48BA-AED8-B6C74939FC3C}" srcOrd="6" destOrd="0" presId="urn:microsoft.com/office/officeart/2005/8/layout/vList3"/>
    <dgm:cxn modelId="{6C731275-5422-4C1A-A811-B40D3D9FEB74}" type="presParOf" srcId="{827EA101-D136-48BA-AED8-B6C74939FC3C}" destId="{6D9A38E2-67F8-424A-8679-9455412A91BB}" srcOrd="0" destOrd="0" presId="urn:microsoft.com/office/officeart/2005/8/layout/vList3"/>
    <dgm:cxn modelId="{E7B78B81-3E1C-41C4-9021-16436FD61903}" type="presParOf" srcId="{827EA101-D136-48BA-AED8-B6C74939FC3C}" destId="{ADD42022-FD2F-4899-9667-8730A02362D5}" srcOrd="1" destOrd="0" presId="urn:microsoft.com/office/officeart/2005/8/layout/vList3"/>
    <dgm:cxn modelId="{1F72088C-891E-4C12-A047-21831BDB9621}" type="presParOf" srcId="{BB7D8402-6D12-445E-A3D9-E725F418E3C1}" destId="{1BA3B856-1D22-4226-B703-08B56AA95DE7}" srcOrd="7" destOrd="0" presId="urn:microsoft.com/office/officeart/2005/8/layout/vList3"/>
    <dgm:cxn modelId="{16AA402D-642E-4400-B626-C0A9E4085180}" type="presParOf" srcId="{BB7D8402-6D12-445E-A3D9-E725F418E3C1}" destId="{FF071432-291F-46F3-87BF-9C03191AA65A}" srcOrd="8" destOrd="0" presId="urn:microsoft.com/office/officeart/2005/8/layout/vList3"/>
    <dgm:cxn modelId="{7CEF98D9-FBFF-4D7F-A20D-382958F0191F}" type="presParOf" srcId="{FF071432-291F-46F3-87BF-9C03191AA65A}" destId="{EBA07FED-4CD2-456E-A714-545CC6A71015}" srcOrd="0" destOrd="0" presId="urn:microsoft.com/office/officeart/2005/8/layout/vList3"/>
    <dgm:cxn modelId="{B7C96DCB-F7B9-43D8-9180-49D03C0F7A52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691,0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637,0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592,0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562,0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571,0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5791631C-751E-4764-B454-FB97208B88F7}" type="presOf" srcId="{6CB40290-3DC2-4E13-8549-2E8FB642F5ED}" destId="{BB7D8402-6D12-445E-A3D9-E725F418E3C1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070F2532-2F54-4476-90CF-A595CCB00203}" type="presOf" srcId="{2CE31A2B-4484-4912-A35E-11A4096305DD}" destId="{89A2FDBE-659B-4A39-85A0-94D967D4E8F0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465A8DD3-16D7-4F90-9EA9-C3968B4C3F66}" type="presOf" srcId="{9079D63E-D8EB-481F-85D2-B5A4A125A8D1}" destId="{ADD42022-FD2F-4899-9667-8730A02362D5}" srcOrd="0" destOrd="0" presId="urn:microsoft.com/office/officeart/2005/8/layout/vList3"/>
    <dgm:cxn modelId="{472140D5-3FC4-48A7-A9C9-BD884B055F48}" type="presOf" srcId="{CF75D47C-6B21-4D08-9628-2E077CD99CB5}" destId="{8318F6BE-CD0D-4AC0-B80D-2F9831A5C933}" srcOrd="0" destOrd="0" presId="urn:microsoft.com/office/officeart/2005/8/layout/vList3"/>
    <dgm:cxn modelId="{B3D11116-DDE6-4018-B350-349F3A5066A9}" type="presOf" srcId="{E1507D55-2EEC-43E6-94F9-0946216044CD}" destId="{76A01A95-DA1F-4449-A2ED-3A3AC8BC5F16}" srcOrd="0" destOrd="0" presId="urn:microsoft.com/office/officeart/2005/8/layout/vList3"/>
    <dgm:cxn modelId="{2FC52353-1F4C-469C-BEDB-64636309460E}" type="presOf" srcId="{FFEAFCC1-637A-4994-BC8B-715356B29C5E}" destId="{64B63A4E-F306-4A79-AD1E-3BC2E4D01D19}" srcOrd="0" destOrd="0" presId="urn:microsoft.com/office/officeart/2005/8/layout/vList3"/>
    <dgm:cxn modelId="{AE45268A-0AA8-4887-A671-1758BDF837EF}" type="presParOf" srcId="{BB7D8402-6D12-445E-A3D9-E725F418E3C1}" destId="{7FDC1D54-1842-4024-B96F-C5908E55C7CF}" srcOrd="0" destOrd="0" presId="urn:microsoft.com/office/officeart/2005/8/layout/vList3"/>
    <dgm:cxn modelId="{13527B12-BF10-495A-A004-CAF3F932CAA4}" type="presParOf" srcId="{7FDC1D54-1842-4024-B96F-C5908E55C7CF}" destId="{D22469CB-33C3-4F24-B1E2-A23B338A4F40}" srcOrd="0" destOrd="0" presId="urn:microsoft.com/office/officeart/2005/8/layout/vList3"/>
    <dgm:cxn modelId="{C513BB7B-BE59-4261-A5A5-9F6841638F6C}" type="presParOf" srcId="{7FDC1D54-1842-4024-B96F-C5908E55C7CF}" destId="{8318F6BE-CD0D-4AC0-B80D-2F9831A5C933}" srcOrd="1" destOrd="0" presId="urn:microsoft.com/office/officeart/2005/8/layout/vList3"/>
    <dgm:cxn modelId="{52F43429-1DA0-4842-9588-17A8FD354FEA}" type="presParOf" srcId="{BB7D8402-6D12-445E-A3D9-E725F418E3C1}" destId="{37D2D51F-5FBF-412E-BD34-919ADF5DD87E}" srcOrd="1" destOrd="0" presId="urn:microsoft.com/office/officeart/2005/8/layout/vList3"/>
    <dgm:cxn modelId="{73C5616F-9E28-4A2D-B3B5-88A1EF2748A4}" type="presParOf" srcId="{BB7D8402-6D12-445E-A3D9-E725F418E3C1}" destId="{5064124E-90B0-4238-84CF-73129B3BC17B}" srcOrd="2" destOrd="0" presId="urn:microsoft.com/office/officeart/2005/8/layout/vList3"/>
    <dgm:cxn modelId="{A4590DDC-0A90-487C-83A6-672FE15EF777}" type="presParOf" srcId="{5064124E-90B0-4238-84CF-73129B3BC17B}" destId="{C28A968D-293E-4261-8611-56F0D614674B}" srcOrd="0" destOrd="0" presId="urn:microsoft.com/office/officeart/2005/8/layout/vList3"/>
    <dgm:cxn modelId="{915C6467-7804-46D0-87DB-B7E71EEEC8F1}" type="presParOf" srcId="{5064124E-90B0-4238-84CF-73129B3BC17B}" destId="{76A01A95-DA1F-4449-A2ED-3A3AC8BC5F16}" srcOrd="1" destOrd="0" presId="urn:microsoft.com/office/officeart/2005/8/layout/vList3"/>
    <dgm:cxn modelId="{D9AF332A-AEC2-4F37-A0C9-6E2111D0E54A}" type="presParOf" srcId="{BB7D8402-6D12-445E-A3D9-E725F418E3C1}" destId="{A6170FED-4A99-4999-97CF-174EED1FB483}" srcOrd="3" destOrd="0" presId="urn:microsoft.com/office/officeart/2005/8/layout/vList3"/>
    <dgm:cxn modelId="{3A093119-F0A3-4A35-BF3B-1E2BD9195A69}" type="presParOf" srcId="{BB7D8402-6D12-445E-A3D9-E725F418E3C1}" destId="{BE00E677-CDBC-46C4-AEBF-4F9294A4D577}" srcOrd="4" destOrd="0" presId="urn:microsoft.com/office/officeart/2005/8/layout/vList3"/>
    <dgm:cxn modelId="{3FD0CDBC-196E-41C0-A0FB-C0097E11518C}" type="presParOf" srcId="{BE00E677-CDBC-46C4-AEBF-4F9294A4D577}" destId="{A618EE63-D2C3-4B71-A3BC-D81E021E7847}" srcOrd="0" destOrd="0" presId="urn:microsoft.com/office/officeart/2005/8/layout/vList3"/>
    <dgm:cxn modelId="{A173E550-3D68-4B22-B3AD-ABFAFB469CE8}" type="presParOf" srcId="{BE00E677-CDBC-46C4-AEBF-4F9294A4D577}" destId="{89A2FDBE-659B-4A39-85A0-94D967D4E8F0}" srcOrd="1" destOrd="0" presId="urn:microsoft.com/office/officeart/2005/8/layout/vList3"/>
    <dgm:cxn modelId="{5A871689-7210-43B6-A9B2-6F54702DEEA2}" type="presParOf" srcId="{BB7D8402-6D12-445E-A3D9-E725F418E3C1}" destId="{34C2CBE7-E97D-4924-841F-35B46278F0FC}" srcOrd="5" destOrd="0" presId="urn:microsoft.com/office/officeart/2005/8/layout/vList3"/>
    <dgm:cxn modelId="{52F7EAE8-5E19-4772-8769-DF4BE6F346B3}" type="presParOf" srcId="{BB7D8402-6D12-445E-A3D9-E725F418E3C1}" destId="{827EA101-D136-48BA-AED8-B6C74939FC3C}" srcOrd="6" destOrd="0" presId="urn:microsoft.com/office/officeart/2005/8/layout/vList3"/>
    <dgm:cxn modelId="{19F516AF-143A-4805-AD53-5F281022109E}" type="presParOf" srcId="{827EA101-D136-48BA-AED8-B6C74939FC3C}" destId="{6D9A38E2-67F8-424A-8679-9455412A91BB}" srcOrd="0" destOrd="0" presId="urn:microsoft.com/office/officeart/2005/8/layout/vList3"/>
    <dgm:cxn modelId="{C748544F-A055-47DB-A23F-89F42D78E58E}" type="presParOf" srcId="{827EA101-D136-48BA-AED8-B6C74939FC3C}" destId="{ADD42022-FD2F-4899-9667-8730A02362D5}" srcOrd="1" destOrd="0" presId="urn:microsoft.com/office/officeart/2005/8/layout/vList3"/>
    <dgm:cxn modelId="{DED606BA-D01A-413F-8E18-689970D22242}" type="presParOf" srcId="{BB7D8402-6D12-445E-A3D9-E725F418E3C1}" destId="{1BA3B856-1D22-4226-B703-08B56AA95DE7}" srcOrd="7" destOrd="0" presId="urn:microsoft.com/office/officeart/2005/8/layout/vList3"/>
    <dgm:cxn modelId="{8856983F-C031-488C-936E-CF98D9565A96}" type="presParOf" srcId="{BB7D8402-6D12-445E-A3D9-E725F418E3C1}" destId="{FF071432-291F-46F3-87BF-9C03191AA65A}" srcOrd="8" destOrd="0" presId="urn:microsoft.com/office/officeart/2005/8/layout/vList3"/>
    <dgm:cxn modelId="{8B178FBB-816E-4C87-8F17-3E7185624D7B}" type="presParOf" srcId="{FF071432-291F-46F3-87BF-9C03191AA65A}" destId="{EBA07FED-4CD2-456E-A714-545CC6A71015}" srcOrd="0" destOrd="0" presId="urn:microsoft.com/office/officeart/2005/8/layout/vList3"/>
    <dgm:cxn modelId="{07F8EB41-FA20-400C-92CB-D4DEEE10CF4A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66,4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67,3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67,7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68,5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69,4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B1291D1E-A865-4264-9610-5E70B25267A3}" type="presOf" srcId="{9079D63E-D8EB-481F-85D2-B5A4A125A8D1}" destId="{ADD42022-FD2F-4899-9667-8730A02362D5}" srcOrd="0" destOrd="0" presId="urn:microsoft.com/office/officeart/2005/8/layout/vList3"/>
    <dgm:cxn modelId="{B032115D-396D-4D42-83B4-1712BE7302FE}" type="presOf" srcId="{6CB40290-3DC2-4E13-8549-2E8FB642F5ED}" destId="{BB7D8402-6D12-445E-A3D9-E725F418E3C1}" srcOrd="0" destOrd="0" presId="urn:microsoft.com/office/officeart/2005/8/layout/vList3"/>
    <dgm:cxn modelId="{F00A94D6-1788-4826-A610-648E3E7A1165}" type="presOf" srcId="{E1507D55-2EEC-43E6-94F9-0946216044CD}" destId="{76A01A95-DA1F-4449-A2ED-3A3AC8BC5F16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A049C5F4-2317-40CF-B4F6-D31C70348BF6}" type="presOf" srcId="{2CE31A2B-4484-4912-A35E-11A4096305DD}" destId="{89A2FDBE-659B-4A39-85A0-94D967D4E8F0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F153F17-BF11-4F6E-B73B-41470893D4D4}" type="presOf" srcId="{CF75D47C-6B21-4D08-9628-2E077CD99CB5}" destId="{8318F6BE-CD0D-4AC0-B80D-2F9831A5C933}" srcOrd="0" destOrd="0" presId="urn:microsoft.com/office/officeart/2005/8/layout/vList3"/>
    <dgm:cxn modelId="{8BA0E393-1264-4325-8A1A-FEDF28362E31}" type="presOf" srcId="{FFEAFCC1-637A-4994-BC8B-715356B29C5E}" destId="{64B63A4E-F306-4A79-AD1E-3BC2E4D01D19}" srcOrd="0" destOrd="0" presId="urn:microsoft.com/office/officeart/2005/8/layout/vList3"/>
    <dgm:cxn modelId="{9647A156-3D53-4210-823B-F3E61B31C9E2}" type="presParOf" srcId="{BB7D8402-6D12-445E-A3D9-E725F418E3C1}" destId="{7FDC1D54-1842-4024-B96F-C5908E55C7CF}" srcOrd="0" destOrd="0" presId="urn:microsoft.com/office/officeart/2005/8/layout/vList3"/>
    <dgm:cxn modelId="{EE5EDD03-EAC1-4843-A333-C28392996BAC}" type="presParOf" srcId="{7FDC1D54-1842-4024-B96F-C5908E55C7CF}" destId="{D22469CB-33C3-4F24-B1E2-A23B338A4F40}" srcOrd="0" destOrd="0" presId="urn:microsoft.com/office/officeart/2005/8/layout/vList3"/>
    <dgm:cxn modelId="{4F30B88F-DC4A-4FFA-8246-92DB27D4B4A9}" type="presParOf" srcId="{7FDC1D54-1842-4024-B96F-C5908E55C7CF}" destId="{8318F6BE-CD0D-4AC0-B80D-2F9831A5C933}" srcOrd="1" destOrd="0" presId="urn:microsoft.com/office/officeart/2005/8/layout/vList3"/>
    <dgm:cxn modelId="{3940CC4D-5AD4-4E0E-8075-A343D23F7544}" type="presParOf" srcId="{BB7D8402-6D12-445E-A3D9-E725F418E3C1}" destId="{37D2D51F-5FBF-412E-BD34-919ADF5DD87E}" srcOrd="1" destOrd="0" presId="urn:microsoft.com/office/officeart/2005/8/layout/vList3"/>
    <dgm:cxn modelId="{B4508E8B-58EB-4957-93F3-BB28F5FF4C6A}" type="presParOf" srcId="{BB7D8402-6D12-445E-A3D9-E725F418E3C1}" destId="{5064124E-90B0-4238-84CF-73129B3BC17B}" srcOrd="2" destOrd="0" presId="urn:microsoft.com/office/officeart/2005/8/layout/vList3"/>
    <dgm:cxn modelId="{CD58E7FD-C43C-45E6-943D-E028811F3A1B}" type="presParOf" srcId="{5064124E-90B0-4238-84CF-73129B3BC17B}" destId="{C28A968D-293E-4261-8611-56F0D614674B}" srcOrd="0" destOrd="0" presId="urn:microsoft.com/office/officeart/2005/8/layout/vList3"/>
    <dgm:cxn modelId="{B77ED5AA-8987-439B-BF64-2DB94CEB62F1}" type="presParOf" srcId="{5064124E-90B0-4238-84CF-73129B3BC17B}" destId="{76A01A95-DA1F-4449-A2ED-3A3AC8BC5F16}" srcOrd="1" destOrd="0" presId="urn:microsoft.com/office/officeart/2005/8/layout/vList3"/>
    <dgm:cxn modelId="{CFD0AC52-4C04-49F9-8470-EDBCFB9A58F4}" type="presParOf" srcId="{BB7D8402-6D12-445E-A3D9-E725F418E3C1}" destId="{A6170FED-4A99-4999-97CF-174EED1FB483}" srcOrd="3" destOrd="0" presId="urn:microsoft.com/office/officeart/2005/8/layout/vList3"/>
    <dgm:cxn modelId="{00DA3E10-A367-4FB7-B11B-46F146F2D8F2}" type="presParOf" srcId="{BB7D8402-6D12-445E-A3D9-E725F418E3C1}" destId="{BE00E677-CDBC-46C4-AEBF-4F9294A4D577}" srcOrd="4" destOrd="0" presId="urn:microsoft.com/office/officeart/2005/8/layout/vList3"/>
    <dgm:cxn modelId="{FA9BE9C4-6E14-4B56-863A-616576B49F13}" type="presParOf" srcId="{BE00E677-CDBC-46C4-AEBF-4F9294A4D577}" destId="{A618EE63-D2C3-4B71-A3BC-D81E021E7847}" srcOrd="0" destOrd="0" presId="urn:microsoft.com/office/officeart/2005/8/layout/vList3"/>
    <dgm:cxn modelId="{DE5CD0FA-C017-4E66-8E9F-D25A39DFA7F7}" type="presParOf" srcId="{BE00E677-CDBC-46C4-AEBF-4F9294A4D577}" destId="{89A2FDBE-659B-4A39-85A0-94D967D4E8F0}" srcOrd="1" destOrd="0" presId="urn:microsoft.com/office/officeart/2005/8/layout/vList3"/>
    <dgm:cxn modelId="{BD2A4379-EFA6-4667-96C1-2DF1108C3C6C}" type="presParOf" srcId="{BB7D8402-6D12-445E-A3D9-E725F418E3C1}" destId="{34C2CBE7-E97D-4924-841F-35B46278F0FC}" srcOrd="5" destOrd="0" presId="urn:microsoft.com/office/officeart/2005/8/layout/vList3"/>
    <dgm:cxn modelId="{0942ABE8-4A0B-4FB2-AA9A-BAF7DD0CA670}" type="presParOf" srcId="{BB7D8402-6D12-445E-A3D9-E725F418E3C1}" destId="{827EA101-D136-48BA-AED8-B6C74939FC3C}" srcOrd="6" destOrd="0" presId="urn:microsoft.com/office/officeart/2005/8/layout/vList3"/>
    <dgm:cxn modelId="{F7AB8000-8905-438E-8BAB-C2639AB3C0BD}" type="presParOf" srcId="{827EA101-D136-48BA-AED8-B6C74939FC3C}" destId="{6D9A38E2-67F8-424A-8679-9455412A91BB}" srcOrd="0" destOrd="0" presId="urn:microsoft.com/office/officeart/2005/8/layout/vList3"/>
    <dgm:cxn modelId="{72B6EE79-E41D-4275-B582-284290632B64}" type="presParOf" srcId="{827EA101-D136-48BA-AED8-B6C74939FC3C}" destId="{ADD42022-FD2F-4899-9667-8730A02362D5}" srcOrd="1" destOrd="0" presId="urn:microsoft.com/office/officeart/2005/8/layout/vList3"/>
    <dgm:cxn modelId="{58476F78-5ADF-4A6C-AA7C-0BC8C23ED3BA}" type="presParOf" srcId="{BB7D8402-6D12-445E-A3D9-E725F418E3C1}" destId="{1BA3B856-1D22-4226-B703-08B56AA95DE7}" srcOrd="7" destOrd="0" presId="urn:microsoft.com/office/officeart/2005/8/layout/vList3"/>
    <dgm:cxn modelId="{FB949950-144D-4D1A-8FB5-8D98BB3C19FD}" type="presParOf" srcId="{BB7D8402-6D12-445E-A3D9-E725F418E3C1}" destId="{FF071432-291F-46F3-87BF-9C03191AA65A}" srcOrd="8" destOrd="0" presId="urn:microsoft.com/office/officeart/2005/8/layout/vList3"/>
    <dgm:cxn modelId="{35B86E18-502E-489A-8396-1C842C9170B7}" type="presParOf" srcId="{FF071432-291F-46F3-87BF-9C03191AA65A}" destId="{EBA07FED-4CD2-456E-A714-545CC6A71015}" srcOrd="0" destOrd="0" presId="urn:microsoft.com/office/officeart/2005/8/layout/vList3"/>
    <dgm:cxn modelId="{5DE20A62-A163-44B4-A0E4-3314D2E54646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1458,0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1418,0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1361,0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1347,0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mtClean="0"/>
            <a:t>1350,0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967479-4BD4-4F4C-B175-AF0454554A2A}" type="presOf" srcId="{9079D63E-D8EB-481F-85D2-B5A4A125A8D1}" destId="{ADD42022-FD2F-4899-9667-8730A02362D5}" srcOrd="0" destOrd="0" presId="urn:microsoft.com/office/officeart/2005/8/layout/vList3"/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90C5C71B-2E79-4792-927F-E567E583D292}" type="presOf" srcId="{CF75D47C-6B21-4D08-9628-2E077CD99CB5}" destId="{8318F6BE-CD0D-4AC0-B80D-2F9831A5C933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84CE20B7-0453-4D68-BEFE-B0806449CF5F}" type="presOf" srcId="{E1507D55-2EEC-43E6-94F9-0946216044CD}" destId="{76A01A95-DA1F-4449-A2ED-3A3AC8BC5F16}" srcOrd="0" destOrd="0" presId="urn:microsoft.com/office/officeart/2005/8/layout/vList3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03E65B9-0667-4F46-8748-B202AFD5E4CB}" type="presOf" srcId="{FFEAFCC1-637A-4994-BC8B-715356B29C5E}" destId="{64B63A4E-F306-4A79-AD1E-3BC2E4D01D19}" srcOrd="0" destOrd="0" presId="urn:microsoft.com/office/officeart/2005/8/layout/vList3"/>
    <dgm:cxn modelId="{20FE2ACF-B933-4375-8BFD-172C07EC7DBA}" type="presOf" srcId="{6CB40290-3DC2-4E13-8549-2E8FB642F5ED}" destId="{BB7D8402-6D12-445E-A3D9-E725F418E3C1}" srcOrd="0" destOrd="0" presId="urn:microsoft.com/office/officeart/2005/8/layout/vList3"/>
    <dgm:cxn modelId="{F175AB32-E69F-4DE5-A7A6-AE6D6FA42F06}" type="presOf" srcId="{2CE31A2B-4484-4912-A35E-11A4096305DD}" destId="{89A2FDBE-659B-4A39-85A0-94D967D4E8F0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48DC7E4-A48F-4EB7-8800-7F5383BC1175}" type="presParOf" srcId="{BB7D8402-6D12-445E-A3D9-E725F418E3C1}" destId="{7FDC1D54-1842-4024-B96F-C5908E55C7CF}" srcOrd="0" destOrd="0" presId="urn:microsoft.com/office/officeart/2005/8/layout/vList3"/>
    <dgm:cxn modelId="{05DBB67D-D7E2-4AF3-8835-114974D79700}" type="presParOf" srcId="{7FDC1D54-1842-4024-B96F-C5908E55C7CF}" destId="{D22469CB-33C3-4F24-B1E2-A23B338A4F40}" srcOrd="0" destOrd="0" presId="urn:microsoft.com/office/officeart/2005/8/layout/vList3"/>
    <dgm:cxn modelId="{52AEDDF1-7B08-408A-BD07-3300B7B2FFB0}" type="presParOf" srcId="{7FDC1D54-1842-4024-B96F-C5908E55C7CF}" destId="{8318F6BE-CD0D-4AC0-B80D-2F9831A5C933}" srcOrd="1" destOrd="0" presId="urn:microsoft.com/office/officeart/2005/8/layout/vList3"/>
    <dgm:cxn modelId="{6DC20995-8632-4D2E-8ACE-FBF9B5542392}" type="presParOf" srcId="{BB7D8402-6D12-445E-A3D9-E725F418E3C1}" destId="{37D2D51F-5FBF-412E-BD34-919ADF5DD87E}" srcOrd="1" destOrd="0" presId="urn:microsoft.com/office/officeart/2005/8/layout/vList3"/>
    <dgm:cxn modelId="{8770E99A-83B6-408C-9A9E-FEA96DD50FE7}" type="presParOf" srcId="{BB7D8402-6D12-445E-A3D9-E725F418E3C1}" destId="{5064124E-90B0-4238-84CF-73129B3BC17B}" srcOrd="2" destOrd="0" presId="urn:microsoft.com/office/officeart/2005/8/layout/vList3"/>
    <dgm:cxn modelId="{2D5E9B1E-C0DE-480E-95F2-AFDCF97CB54A}" type="presParOf" srcId="{5064124E-90B0-4238-84CF-73129B3BC17B}" destId="{C28A968D-293E-4261-8611-56F0D614674B}" srcOrd="0" destOrd="0" presId="urn:microsoft.com/office/officeart/2005/8/layout/vList3"/>
    <dgm:cxn modelId="{79CD9725-6E9A-4E84-B115-3DB99F83DBAB}" type="presParOf" srcId="{5064124E-90B0-4238-84CF-73129B3BC17B}" destId="{76A01A95-DA1F-4449-A2ED-3A3AC8BC5F16}" srcOrd="1" destOrd="0" presId="urn:microsoft.com/office/officeart/2005/8/layout/vList3"/>
    <dgm:cxn modelId="{40F07461-5B9E-409F-B2E7-33AAE09BEBEF}" type="presParOf" srcId="{BB7D8402-6D12-445E-A3D9-E725F418E3C1}" destId="{A6170FED-4A99-4999-97CF-174EED1FB483}" srcOrd="3" destOrd="0" presId="urn:microsoft.com/office/officeart/2005/8/layout/vList3"/>
    <dgm:cxn modelId="{5E6EE96A-6EDD-4211-9079-F1424895DE16}" type="presParOf" srcId="{BB7D8402-6D12-445E-A3D9-E725F418E3C1}" destId="{BE00E677-CDBC-46C4-AEBF-4F9294A4D577}" srcOrd="4" destOrd="0" presId="urn:microsoft.com/office/officeart/2005/8/layout/vList3"/>
    <dgm:cxn modelId="{3502B3CC-A944-45D5-AE8D-63FD592306AD}" type="presParOf" srcId="{BE00E677-CDBC-46C4-AEBF-4F9294A4D577}" destId="{A618EE63-D2C3-4B71-A3BC-D81E021E7847}" srcOrd="0" destOrd="0" presId="urn:microsoft.com/office/officeart/2005/8/layout/vList3"/>
    <dgm:cxn modelId="{EBB97CED-3095-4DE2-8638-9EB003AD8D27}" type="presParOf" srcId="{BE00E677-CDBC-46C4-AEBF-4F9294A4D577}" destId="{89A2FDBE-659B-4A39-85A0-94D967D4E8F0}" srcOrd="1" destOrd="0" presId="urn:microsoft.com/office/officeart/2005/8/layout/vList3"/>
    <dgm:cxn modelId="{D7FB02C5-B003-400F-A346-DEE46470E6D0}" type="presParOf" srcId="{BB7D8402-6D12-445E-A3D9-E725F418E3C1}" destId="{34C2CBE7-E97D-4924-841F-35B46278F0FC}" srcOrd="5" destOrd="0" presId="urn:microsoft.com/office/officeart/2005/8/layout/vList3"/>
    <dgm:cxn modelId="{026528D7-276F-479C-8EBE-EEA74B53BD04}" type="presParOf" srcId="{BB7D8402-6D12-445E-A3D9-E725F418E3C1}" destId="{827EA101-D136-48BA-AED8-B6C74939FC3C}" srcOrd="6" destOrd="0" presId="urn:microsoft.com/office/officeart/2005/8/layout/vList3"/>
    <dgm:cxn modelId="{F3C89A26-A600-4D5C-AB4C-DAF3F0EAA5D9}" type="presParOf" srcId="{827EA101-D136-48BA-AED8-B6C74939FC3C}" destId="{6D9A38E2-67F8-424A-8679-9455412A91BB}" srcOrd="0" destOrd="0" presId="urn:microsoft.com/office/officeart/2005/8/layout/vList3"/>
    <dgm:cxn modelId="{D7DFD6AC-C715-42B3-A82B-2F7F63BCA796}" type="presParOf" srcId="{827EA101-D136-48BA-AED8-B6C74939FC3C}" destId="{ADD42022-FD2F-4899-9667-8730A02362D5}" srcOrd="1" destOrd="0" presId="urn:microsoft.com/office/officeart/2005/8/layout/vList3"/>
    <dgm:cxn modelId="{78218CD1-F167-471A-8C86-D06EAF0CCE66}" type="presParOf" srcId="{BB7D8402-6D12-445E-A3D9-E725F418E3C1}" destId="{1BA3B856-1D22-4226-B703-08B56AA95DE7}" srcOrd="7" destOrd="0" presId="urn:microsoft.com/office/officeart/2005/8/layout/vList3"/>
    <dgm:cxn modelId="{9F91BA0A-B947-4471-83D9-5A5AAA173CAF}" type="presParOf" srcId="{BB7D8402-6D12-445E-A3D9-E725F418E3C1}" destId="{FF071432-291F-46F3-87BF-9C03191AA65A}" srcOrd="8" destOrd="0" presId="urn:microsoft.com/office/officeart/2005/8/layout/vList3"/>
    <dgm:cxn modelId="{7B5C7807-0350-446F-B857-820FE0EFA323}" type="presParOf" srcId="{FF071432-291F-46F3-87BF-9C03191AA65A}" destId="{EBA07FED-4CD2-456E-A714-545CC6A71015}" srcOrd="0" destOrd="0" presId="urn:microsoft.com/office/officeart/2005/8/layout/vList3"/>
    <dgm:cxn modelId="{C397FC09-201D-41D6-AC26-147EF5CD2FFD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9A000F-59FF-45A3-8293-4B9080D9C301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801F7ED8-6FFB-4B35-BC48-37EBD72689AF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b="1" dirty="0" smtClean="0"/>
            <a:t>53</a:t>
          </a:r>
          <a:r>
            <a:rPr lang="ru-RU" dirty="0" smtClean="0"/>
            <a:t> претензии на сумму </a:t>
          </a:r>
          <a:r>
            <a:rPr lang="ru-RU" b="1" dirty="0" smtClean="0"/>
            <a:t>782,7 тыс. руб.</a:t>
          </a:r>
          <a:endParaRPr lang="ru-RU" b="1" dirty="0"/>
        </a:p>
      </dgm:t>
    </dgm:pt>
    <dgm:pt modelId="{46A9106C-EB2A-40D2-9DB3-2037F7905C31}" type="parTrans" cxnId="{D52C9F82-795B-4F31-9D5A-DB8DD6428908}">
      <dgm:prSet/>
      <dgm:spPr/>
      <dgm:t>
        <a:bodyPr/>
        <a:lstStyle/>
        <a:p>
          <a:endParaRPr lang="ru-RU"/>
        </a:p>
      </dgm:t>
    </dgm:pt>
    <dgm:pt modelId="{F25A0112-9F74-495F-9266-E21F0D4F4066}" type="sibTrans" cxnId="{D52C9F82-795B-4F31-9D5A-DB8DD6428908}">
      <dgm:prSet/>
      <dgm:spPr/>
      <dgm:t>
        <a:bodyPr/>
        <a:lstStyle/>
        <a:p>
          <a:endParaRPr lang="ru-RU"/>
        </a:p>
      </dgm:t>
    </dgm:pt>
    <dgm:pt modelId="{EBAAAC42-1A4C-429F-BF7F-3248C7ECEC5E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dirty="0" smtClean="0"/>
            <a:t> </a:t>
          </a:r>
          <a:r>
            <a:rPr lang="ru-RU" b="1" dirty="0" smtClean="0">
              <a:effectLst/>
            </a:rPr>
            <a:t>20</a:t>
          </a:r>
          <a:r>
            <a:rPr lang="ru-RU" dirty="0" smtClean="0"/>
            <a:t> претензий на сумму </a:t>
          </a:r>
          <a:r>
            <a:rPr lang="ru-RU" b="1" dirty="0" smtClean="0"/>
            <a:t>54,6 тыс. руб.</a:t>
          </a:r>
          <a:endParaRPr lang="ru-RU" b="1" dirty="0"/>
        </a:p>
      </dgm:t>
    </dgm:pt>
    <dgm:pt modelId="{38D8CE7D-FD47-4A6E-AD35-9F93D068C019}" type="parTrans" cxnId="{AD0F4986-40E8-4115-8FE4-8060952D64FC}">
      <dgm:prSet/>
      <dgm:spPr/>
      <dgm:t>
        <a:bodyPr/>
        <a:lstStyle/>
        <a:p>
          <a:endParaRPr lang="ru-RU"/>
        </a:p>
      </dgm:t>
    </dgm:pt>
    <dgm:pt modelId="{C4678DAB-6ACB-42E0-97B7-0E9BAC73D9EC}" type="sibTrans" cxnId="{AD0F4986-40E8-4115-8FE4-8060952D64FC}">
      <dgm:prSet/>
      <dgm:spPr/>
      <dgm:t>
        <a:bodyPr/>
        <a:lstStyle/>
        <a:p>
          <a:endParaRPr lang="ru-RU"/>
        </a:p>
      </dgm:t>
    </dgm:pt>
    <dgm:pt modelId="{E383332C-3E02-461C-964A-2E9BD4889780}" type="pres">
      <dgm:prSet presAssocID="{F69A000F-59FF-45A3-8293-4B9080D9C301}" presName="Name0" presStyleCnt="0">
        <dgm:presLayoutVars>
          <dgm:dir/>
          <dgm:animLvl val="lvl"/>
          <dgm:resizeHandles val="exact"/>
        </dgm:presLayoutVars>
      </dgm:prSet>
      <dgm:spPr/>
    </dgm:pt>
    <dgm:pt modelId="{1A4262FC-4A97-4F68-9350-567A0042AE5E}" type="pres">
      <dgm:prSet presAssocID="{801F7ED8-6FFB-4B35-BC48-37EBD7268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9253F-945E-48BA-8B3A-27F7C12D5288}" type="pres">
      <dgm:prSet presAssocID="{F25A0112-9F74-495F-9266-E21F0D4F4066}" presName="parTxOnlySpace" presStyleCnt="0"/>
      <dgm:spPr/>
    </dgm:pt>
    <dgm:pt modelId="{DDC0E934-5924-462A-B58C-6356E745F890}" type="pres">
      <dgm:prSet presAssocID="{EBAAAC42-1A4C-429F-BF7F-3248C7ECEC5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664802-6D5C-4B5D-A956-FD0422B4B89F}" type="presOf" srcId="{801F7ED8-6FFB-4B35-BC48-37EBD72689AF}" destId="{1A4262FC-4A97-4F68-9350-567A0042AE5E}" srcOrd="0" destOrd="0" presId="urn:microsoft.com/office/officeart/2005/8/layout/chevron1"/>
    <dgm:cxn modelId="{D52C9F82-795B-4F31-9D5A-DB8DD6428908}" srcId="{F69A000F-59FF-45A3-8293-4B9080D9C301}" destId="{801F7ED8-6FFB-4B35-BC48-37EBD72689AF}" srcOrd="0" destOrd="0" parTransId="{46A9106C-EB2A-40D2-9DB3-2037F7905C31}" sibTransId="{F25A0112-9F74-495F-9266-E21F0D4F4066}"/>
    <dgm:cxn modelId="{AF3A18E8-F608-4C79-9900-2D9445D76817}" type="presOf" srcId="{F69A000F-59FF-45A3-8293-4B9080D9C301}" destId="{E383332C-3E02-461C-964A-2E9BD4889780}" srcOrd="0" destOrd="0" presId="urn:microsoft.com/office/officeart/2005/8/layout/chevron1"/>
    <dgm:cxn modelId="{0816D269-4AD3-4F9E-AF3B-A08D35C63CD4}" type="presOf" srcId="{EBAAAC42-1A4C-429F-BF7F-3248C7ECEC5E}" destId="{DDC0E934-5924-462A-B58C-6356E745F890}" srcOrd="0" destOrd="0" presId="urn:microsoft.com/office/officeart/2005/8/layout/chevron1"/>
    <dgm:cxn modelId="{AD0F4986-40E8-4115-8FE4-8060952D64FC}" srcId="{F69A000F-59FF-45A3-8293-4B9080D9C301}" destId="{EBAAAC42-1A4C-429F-BF7F-3248C7ECEC5E}" srcOrd="1" destOrd="0" parTransId="{38D8CE7D-FD47-4A6E-AD35-9F93D068C019}" sibTransId="{C4678DAB-6ACB-42E0-97B7-0E9BAC73D9EC}"/>
    <dgm:cxn modelId="{4E32763F-ED06-4F28-8BB7-46B7A8452B59}" type="presParOf" srcId="{E383332C-3E02-461C-964A-2E9BD4889780}" destId="{1A4262FC-4A97-4F68-9350-567A0042AE5E}" srcOrd="0" destOrd="0" presId="urn:microsoft.com/office/officeart/2005/8/layout/chevron1"/>
    <dgm:cxn modelId="{55F0124B-8CF8-473A-9C5D-6C8A1DCD1FAE}" type="presParOf" srcId="{E383332C-3E02-461C-964A-2E9BD4889780}" destId="{8FD9253F-945E-48BA-8B3A-27F7C12D5288}" srcOrd="1" destOrd="0" presId="urn:microsoft.com/office/officeart/2005/8/layout/chevron1"/>
    <dgm:cxn modelId="{C53E5AF2-BAC4-48B8-9765-73D29B75F456}" type="presParOf" srcId="{E383332C-3E02-461C-964A-2E9BD4889780}" destId="{DDC0E934-5924-462A-B58C-6356E745F89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88498" y="98916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11,021</a:t>
          </a:r>
          <a:endParaRPr lang="ru-RU" sz="1600" kern="1200" dirty="0"/>
        </a:p>
      </dsp:txBody>
      <dsp:txXfrm rot="10800000">
        <a:off x="675730" y="98916"/>
        <a:ext cx="1628059" cy="348928"/>
      </dsp:txXfrm>
    </dsp:sp>
    <dsp:sp modelId="{D22469CB-33C3-4F24-B1E2-A23B338A4F40}">
      <dsp:nvSpPr>
        <dsp:cNvPr id="0" name=""/>
        <dsp:cNvSpPr/>
      </dsp:nvSpPr>
      <dsp:spPr>
        <a:xfrm>
          <a:off x="275595" y="1291"/>
          <a:ext cx="625806" cy="5441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86722" y="744164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10,917</a:t>
          </a:r>
          <a:endParaRPr lang="ru-RU" sz="1600" kern="1200" dirty="0"/>
        </a:p>
      </dsp:txBody>
      <dsp:txXfrm rot="10800000">
        <a:off x="673954" y="744164"/>
        <a:ext cx="1628059" cy="348928"/>
      </dsp:txXfrm>
    </dsp:sp>
    <dsp:sp modelId="{C28A968D-293E-4261-8611-56F0D614674B}">
      <dsp:nvSpPr>
        <dsp:cNvPr id="0" name=""/>
        <dsp:cNvSpPr/>
      </dsp:nvSpPr>
      <dsp:spPr>
        <a:xfrm>
          <a:off x="277371" y="649627"/>
          <a:ext cx="618702" cy="53800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84815" y="1383008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10,788</a:t>
          </a:r>
          <a:endParaRPr lang="ru-RU" sz="1600" kern="1200" dirty="0"/>
        </a:p>
      </dsp:txBody>
      <dsp:txXfrm rot="10800000">
        <a:off x="672047" y="1383008"/>
        <a:ext cx="1628059" cy="348928"/>
      </dsp:txXfrm>
    </dsp:sp>
    <dsp:sp modelId="{A618EE63-D2C3-4B71-A3BC-D81E021E7847}">
      <dsp:nvSpPr>
        <dsp:cNvPr id="0" name=""/>
        <dsp:cNvSpPr/>
      </dsp:nvSpPr>
      <dsp:spPr>
        <a:xfrm>
          <a:off x="279278" y="1291787"/>
          <a:ext cx="611075" cy="5313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82455" y="2014430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10,647</a:t>
          </a:r>
          <a:endParaRPr lang="ru-RU" sz="1600" kern="1200" dirty="0"/>
        </a:p>
      </dsp:txBody>
      <dsp:txXfrm rot="10800000">
        <a:off x="669687" y="2014430"/>
        <a:ext cx="1628059" cy="348928"/>
      </dsp:txXfrm>
    </dsp:sp>
    <dsp:sp modelId="{6D9A38E2-67F8-424A-8679-9455412A91BB}">
      <dsp:nvSpPr>
        <dsp:cNvPr id="0" name=""/>
        <dsp:cNvSpPr/>
      </dsp:nvSpPr>
      <dsp:spPr>
        <a:xfrm>
          <a:off x="281638" y="1927314"/>
          <a:ext cx="601633" cy="5231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80489" y="2638327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10,486</a:t>
          </a:r>
          <a:endParaRPr lang="ru-RU" sz="1600" kern="1200" dirty="0"/>
        </a:p>
      </dsp:txBody>
      <dsp:txXfrm rot="10800000">
        <a:off x="667721" y="2638327"/>
        <a:ext cx="1628059" cy="348928"/>
      </dsp:txXfrm>
    </dsp:sp>
    <dsp:sp modelId="{EBA07FED-4CD2-456E-A714-545CC6A71015}">
      <dsp:nvSpPr>
        <dsp:cNvPr id="0" name=""/>
        <dsp:cNvSpPr/>
      </dsp:nvSpPr>
      <dsp:spPr>
        <a:xfrm>
          <a:off x="283604" y="2554631"/>
          <a:ext cx="593768" cy="51632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67742" y="99896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257,0</a:t>
          </a:r>
          <a:endParaRPr lang="ru-RU" sz="1600" kern="1200" dirty="0"/>
        </a:p>
      </dsp:txBody>
      <dsp:txXfrm rot="10800000">
        <a:off x="655646" y="99896"/>
        <a:ext cx="1540196" cy="351616"/>
      </dsp:txXfrm>
    </dsp:sp>
    <dsp:sp modelId="{D22469CB-33C3-4F24-B1E2-A23B338A4F40}">
      <dsp:nvSpPr>
        <dsp:cNvPr id="0" name=""/>
        <dsp:cNvSpPr/>
      </dsp:nvSpPr>
      <dsp:spPr>
        <a:xfrm>
          <a:off x="252428" y="1519"/>
          <a:ext cx="630627" cy="5483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65952" y="750114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258,0</a:t>
          </a:r>
          <a:endParaRPr lang="ru-RU" sz="1600" kern="1200" dirty="0"/>
        </a:p>
      </dsp:txBody>
      <dsp:txXfrm rot="10800000">
        <a:off x="653856" y="750114"/>
        <a:ext cx="1540196" cy="351616"/>
      </dsp:txXfrm>
    </dsp:sp>
    <dsp:sp modelId="{C28A968D-293E-4261-8611-56F0D614674B}">
      <dsp:nvSpPr>
        <dsp:cNvPr id="0" name=""/>
        <dsp:cNvSpPr/>
      </dsp:nvSpPr>
      <dsp:spPr>
        <a:xfrm>
          <a:off x="254218" y="654849"/>
          <a:ext cx="623468" cy="54214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64030" y="1393879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233,0</a:t>
          </a:r>
          <a:endParaRPr lang="ru-RU" sz="1600" kern="1200" dirty="0"/>
        </a:p>
      </dsp:txBody>
      <dsp:txXfrm rot="10800000">
        <a:off x="651934" y="1393879"/>
        <a:ext cx="1540196" cy="351616"/>
      </dsp:txXfrm>
    </dsp:sp>
    <dsp:sp modelId="{A618EE63-D2C3-4B71-A3BC-D81E021E7847}">
      <dsp:nvSpPr>
        <dsp:cNvPr id="0" name=""/>
        <dsp:cNvSpPr/>
      </dsp:nvSpPr>
      <dsp:spPr>
        <a:xfrm>
          <a:off x="256139" y="1301956"/>
          <a:ext cx="615781" cy="5354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61652" y="2030164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212,0</a:t>
          </a:r>
          <a:endParaRPr lang="ru-RU" sz="1600" kern="1200" dirty="0"/>
        </a:p>
      </dsp:txBody>
      <dsp:txXfrm rot="10800000">
        <a:off x="649556" y="2030164"/>
        <a:ext cx="1540196" cy="351616"/>
      </dsp:txXfrm>
    </dsp:sp>
    <dsp:sp modelId="{6D9A38E2-67F8-424A-8679-9455412A91BB}">
      <dsp:nvSpPr>
        <dsp:cNvPr id="0" name=""/>
        <dsp:cNvSpPr/>
      </dsp:nvSpPr>
      <dsp:spPr>
        <a:xfrm>
          <a:off x="258518" y="1942378"/>
          <a:ext cx="606267" cy="52718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59670" y="2658867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219,0</a:t>
          </a:r>
          <a:endParaRPr lang="ru-RU" sz="1600" kern="1200" dirty="0"/>
        </a:p>
      </dsp:txBody>
      <dsp:txXfrm rot="10800000">
        <a:off x="647574" y="2658867"/>
        <a:ext cx="1540196" cy="351616"/>
      </dsp:txXfrm>
    </dsp:sp>
    <dsp:sp modelId="{EBA07FED-4CD2-456E-A714-545CC6A71015}">
      <dsp:nvSpPr>
        <dsp:cNvPr id="0" name=""/>
        <dsp:cNvSpPr/>
      </dsp:nvSpPr>
      <dsp:spPr>
        <a:xfrm>
          <a:off x="260499" y="2574527"/>
          <a:ext cx="598341" cy="52029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7343" y="98494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5,43</a:t>
          </a:r>
          <a:endParaRPr lang="ru-RU" sz="1600" kern="1200" dirty="0"/>
        </a:p>
      </dsp:txBody>
      <dsp:txXfrm rot="10800000">
        <a:off x="614615" y="98494"/>
        <a:ext cx="1384932" cy="349090"/>
      </dsp:txXfrm>
    </dsp:sp>
    <dsp:sp modelId="{D22469CB-33C3-4F24-B1E2-A23B338A4F40}">
      <dsp:nvSpPr>
        <dsp:cNvPr id="0" name=""/>
        <dsp:cNvSpPr/>
      </dsp:nvSpPr>
      <dsp:spPr>
        <a:xfrm>
          <a:off x="214294" y="823"/>
          <a:ext cx="626097" cy="544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25566" y="744042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5,23</a:t>
          </a:r>
          <a:endParaRPr lang="ru-RU" sz="1600" kern="1200" dirty="0"/>
        </a:p>
      </dsp:txBody>
      <dsp:txXfrm rot="10800000">
        <a:off x="612838" y="744042"/>
        <a:ext cx="1384932" cy="349090"/>
      </dsp:txXfrm>
    </dsp:sp>
    <dsp:sp modelId="{C28A968D-293E-4261-8611-56F0D614674B}">
      <dsp:nvSpPr>
        <dsp:cNvPr id="0" name=""/>
        <dsp:cNvSpPr/>
      </dsp:nvSpPr>
      <dsp:spPr>
        <a:xfrm>
          <a:off x="216070" y="649461"/>
          <a:ext cx="618990" cy="53825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23658" y="1383183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5,24</a:t>
          </a:r>
          <a:endParaRPr lang="ru-RU" sz="1600" kern="1200" dirty="0"/>
        </a:p>
      </dsp:txBody>
      <dsp:txXfrm rot="10800000">
        <a:off x="610930" y="1383183"/>
        <a:ext cx="1384932" cy="349090"/>
      </dsp:txXfrm>
    </dsp:sp>
    <dsp:sp modelId="{A618EE63-D2C3-4B71-A3BC-D81E021E7847}">
      <dsp:nvSpPr>
        <dsp:cNvPr id="0" name=""/>
        <dsp:cNvSpPr/>
      </dsp:nvSpPr>
      <dsp:spPr>
        <a:xfrm>
          <a:off x="217978" y="1291920"/>
          <a:ext cx="611359" cy="5316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21296" y="2014899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5,24</a:t>
          </a:r>
          <a:endParaRPr lang="ru-RU" sz="1600" kern="1200" dirty="0"/>
        </a:p>
      </dsp:txBody>
      <dsp:txXfrm rot="10800000">
        <a:off x="608568" y="2014899"/>
        <a:ext cx="1384932" cy="349090"/>
      </dsp:txXfrm>
    </dsp:sp>
    <dsp:sp modelId="{6D9A38E2-67F8-424A-8679-9455412A91BB}">
      <dsp:nvSpPr>
        <dsp:cNvPr id="0" name=""/>
        <dsp:cNvSpPr/>
      </dsp:nvSpPr>
      <dsp:spPr>
        <a:xfrm>
          <a:off x="220340" y="1927743"/>
          <a:ext cx="601912" cy="523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9329" y="2639086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5,23</a:t>
          </a:r>
          <a:endParaRPr lang="ru-RU" sz="1600" kern="1200" dirty="0"/>
        </a:p>
      </dsp:txBody>
      <dsp:txXfrm rot="10800000">
        <a:off x="606601" y="2639086"/>
        <a:ext cx="1384932" cy="349090"/>
      </dsp:txXfrm>
    </dsp:sp>
    <dsp:sp modelId="{EBA07FED-4CD2-456E-A714-545CC6A71015}">
      <dsp:nvSpPr>
        <dsp:cNvPr id="0" name=""/>
        <dsp:cNvSpPr/>
      </dsp:nvSpPr>
      <dsp:spPr>
        <a:xfrm>
          <a:off x="222307" y="2555352"/>
          <a:ext cx="594044" cy="51656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0748" y="102063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48,3</a:t>
          </a:r>
          <a:endParaRPr lang="ru-RU" sz="1600" kern="1200" dirty="0"/>
        </a:p>
      </dsp:txBody>
      <dsp:txXfrm rot="10800000">
        <a:off x="610996" y="102063"/>
        <a:ext cx="1334592" cy="360991"/>
      </dsp:txXfrm>
    </dsp:sp>
    <dsp:sp modelId="{D22469CB-33C3-4F24-B1E2-A23B338A4F40}">
      <dsp:nvSpPr>
        <dsp:cNvPr id="0" name=""/>
        <dsp:cNvSpPr/>
      </dsp:nvSpPr>
      <dsp:spPr>
        <a:xfrm>
          <a:off x="197028" y="1063"/>
          <a:ext cx="647441" cy="5629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8911" y="769618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50,28</a:t>
          </a:r>
          <a:endParaRPr lang="ru-RU" sz="1600" kern="1200" dirty="0"/>
        </a:p>
      </dsp:txBody>
      <dsp:txXfrm rot="10800000">
        <a:off x="609159" y="769618"/>
        <a:ext cx="1334592" cy="360991"/>
      </dsp:txXfrm>
    </dsp:sp>
    <dsp:sp modelId="{C28A968D-293E-4261-8611-56F0D614674B}">
      <dsp:nvSpPr>
        <dsp:cNvPr id="0" name=""/>
        <dsp:cNvSpPr/>
      </dsp:nvSpPr>
      <dsp:spPr>
        <a:xfrm>
          <a:off x="198865" y="671813"/>
          <a:ext cx="640091" cy="556601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16938" y="1430547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55,86</a:t>
          </a:r>
          <a:endParaRPr lang="ru-RU" sz="1600" kern="1200" dirty="0"/>
        </a:p>
      </dsp:txBody>
      <dsp:txXfrm rot="10800000">
        <a:off x="607186" y="1430547"/>
        <a:ext cx="1334592" cy="360991"/>
      </dsp:txXfrm>
    </dsp:sp>
    <dsp:sp modelId="{A618EE63-D2C3-4B71-A3BC-D81E021E7847}">
      <dsp:nvSpPr>
        <dsp:cNvPr id="0" name=""/>
        <dsp:cNvSpPr/>
      </dsp:nvSpPr>
      <dsp:spPr>
        <a:xfrm>
          <a:off x="200838" y="1336173"/>
          <a:ext cx="632200" cy="5497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14496" y="2083798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58,10</a:t>
          </a:r>
          <a:endParaRPr lang="ru-RU" sz="1600" kern="1200" dirty="0"/>
        </a:p>
      </dsp:txBody>
      <dsp:txXfrm rot="10800000">
        <a:off x="604744" y="2083798"/>
        <a:ext cx="1334592" cy="360991"/>
      </dsp:txXfrm>
    </dsp:sp>
    <dsp:sp modelId="{6D9A38E2-67F8-424A-8679-9455412A91BB}">
      <dsp:nvSpPr>
        <dsp:cNvPr id="0" name=""/>
        <dsp:cNvSpPr/>
      </dsp:nvSpPr>
      <dsp:spPr>
        <a:xfrm>
          <a:off x="203280" y="1993671"/>
          <a:ext cx="622432" cy="5412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2462" y="2729264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60,50</a:t>
          </a:r>
          <a:endParaRPr lang="ru-RU" sz="1600" kern="1200" dirty="0"/>
        </a:p>
      </dsp:txBody>
      <dsp:txXfrm rot="10800000">
        <a:off x="602710" y="2729264"/>
        <a:ext cx="1334592" cy="360991"/>
      </dsp:txXfrm>
    </dsp:sp>
    <dsp:sp modelId="{EBA07FED-4CD2-456E-A714-545CC6A71015}">
      <dsp:nvSpPr>
        <dsp:cNvPr id="0" name=""/>
        <dsp:cNvSpPr/>
      </dsp:nvSpPr>
      <dsp:spPr>
        <a:xfrm>
          <a:off x="205314" y="2642675"/>
          <a:ext cx="614295" cy="53416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12407" y="98062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4,24</a:t>
          </a:r>
          <a:endParaRPr lang="ru-RU" sz="1600" kern="1200" dirty="0"/>
        </a:p>
      </dsp:txBody>
      <dsp:txXfrm rot="10800000">
        <a:off x="599773" y="98062"/>
        <a:ext cx="1324879" cy="349463"/>
      </dsp:txXfrm>
    </dsp:sp>
    <dsp:sp modelId="{D22469CB-33C3-4F24-B1E2-A23B338A4F40}">
      <dsp:nvSpPr>
        <dsp:cNvPr id="0" name=""/>
        <dsp:cNvSpPr/>
      </dsp:nvSpPr>
      <dsp:spPr>
        <a:xfrm>
          <a:off x="199024" y="288"/>
          <a:ext cx="626765" cy="5450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0628" y="744299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4,40</a:t>
          </a:r>
          <a:endParaRPr lang="ru-RU" sz="1600" kern="1200" dirty="0"/>
        </a:p>
      </dsp:txBody>
      <dsp:txXfrm rot="10800000">
        <a:off x="597994" y="744299"/>
        <a:ext cx="1324879" cy="349463"/>
      </dsp:txXfrm>
    </dsp:sp>
    <dsp:sp modelId="{C28A968D-293E-4261-8611-56F0D614674B}">
      <dsp:nvSpPr>
        <dsp:cNvPr id="0" name=""/>
        <dsp:cNvSpPr/>
      </dsp:nvSpPr>
      <dsp:spPr>
        <a:xfrm>
          <a:off x="200803" y="649617"/>
          <a:ext cx="619650" cy="53882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8718" y="1384121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3,05</a:t>
          </a:r>
          <a:endParaRPr lang="ru-RU" sz="1600" kern="1200" dirty="0"/>
        </a:p>
      </dsp:txBody>
      <dsp:txXfrm rot="10800000">
        <a:off x="596084" y="1384121"/>
        <a:ext cx="1324879" cy="349463"/>
      </dsp:txXfrm>
    </dsp:sp>
    <dsp:sp modelId="{A618EE63-D2C3-4B71-A3BC-D81E021E7847}">
      <dsp:nvSpPr>
        <dsp:cNvPr id="0" name=""/>
        <dsp:cNvSpPr/>
      </dsp:nvSpPr>
      <dsp:spPr>
        <a:xfrm>
          <a:off x="202713" y="1292761"/>
          <a:ext cx="612011" cy="5321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6354" y="2016510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3,82</a:t>
          </a:r>
          <a:endParaRPr lang="ru-RU" sz="1600" kern="1200" dirty="0"/>
        </a:p>
      </dsp:txBody>
      <dsp:txXfrm rot="10800000">
        <a:off x="593720" y="2016510"/>
        <a:ext cx="1324879" cy="349463"/>
      </dsp:txXfrm>
    </dsp:sp>
    <dsp:sp modelId="{6D9A38E2-67F8-424A-8679-9455412A91BB}">
      <dsp:nvSpPr>
        <dsp:cNvPr id="0" name=""/>
        <dsp:cNvSpPr/>
      </dsp:nvSpPr>
      <dsp:spPr>
        <a:xfrm>
          <a:off x="205077" y="1929262"/>
          <a:ext cx="602554" cy="52396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4385" y="2641363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3,82</a:t>
          </a:r>
          <a:endParaRPr lang="ru-RU" sz="1600" kern="1200" dirty="0"/>
        </a:p>
      </dsp:txBody>
      <dsp:txXfrm rot="10800000">
        <a:off x="591751" y="2641363"/>
        <a:ext cx="1324879" cy="349463"/>
      </dsp:txXfrm>
    </dsp:sp>
    <dsp:sp modelId="{EBA07FED-4CD2-456E-A714-545CC6A71015}">
      <dsp:nvSpPr>
        <dsp:cNvPr id="0" name=""/>
        <dsp:cNvSpPr/>
      </dsp:nvSpPr>
      <dsp:spPr>
        <a:xfrm>
          <a:off x="207046" y="2557539"/>
          <a:ext cx="594677" cy="51711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7343" y="98494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691,0</a:t>
          </a:r>
          <a:endParaRPr lang="ru-RU" sz="1600" kern="1200" dirty="0"/>
        </a:p>
      </dsp:txBody>
      <dsp:txXfrm rot="10800000">
        <a:off x="614615" y="98494"/>
        <a:ext cx="1384932" cy="349090"/>
      </dsp:txXfrm>
    </dsp:sp>
    <dsp:sp modelId="{D22469CB-33C3-4F24-B1E2-A23B338A4F40}">
      <dsp:nvSpPr>
        <dsp:cNvPr id="0" name=""/>
        <dsp:cNvSpPr/>
      </dsp:nvSpPr>
      <dsp:spPr>
        <a:xfrm>
          <a:off x="214294" y="823"/>
          <a:ext cx="626097" cy="544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25566" y="744042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637,0</a:t>
          </a:r>
          <a:endParaRPr lang="ru-RU" sz="1600" kern="1200" dirty="0"/>
        </a:p>
      </dsp:txBody>
      <dsp:txXfrm rot="10800000">
        <a:off x="612838" y="744042"/>
        <a:ext cx="1384932" cy="349090"/>
      </dsp:txXfrm>
    </dsp:sp>
    <dsp:sp modelId="{C28A968D-293E-4261-8611-56F0D614674B}">
      <dsp:nvSpPr>
        <dsp:cNvPr id="0" name=""/>
        <dsp:cNvSpPr/>
      </dsp:nvSpPr>
      <dsp:spPr>
        <a:xfrm>
          <a:off x="216070" y="649461"/>
          <a:ext cx="618990" cy="53825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23658" y="1383183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592,0</a:t>
          </a:r>
          <a:endParaRPr lang="ru-RU" sz="1600" kern="1200" dirty="0"/>
        </a:p>
      </dsp:txBody>
      <dsp:txXfrm rot="10800000">
        <a:off x="610930" y="1383183"/>
        <a:ext cx="1384932" cy="349090"/>
      </dsp:txXfrm>
    </dsp:sp>
    <dsp:sp modelId="{A618EE63-D2C3-4B71-A3BC-D81E021E7847}">
      <dsp:nvSpPr>
        <dsp:cNvPr id="0" name=""/>
        <dsp:cNvSpPr/>
      </dsp:nvSpPr>
      <dsp:spPr>
        <a:xfrm>
          <a:off x="217978" y="1291920"/>
          <a:ext cx="611359" cy="5316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21296" y="2014899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562,0</a:t>
          </a:r>
          <a:endParaRPr lang="ru-RU" sz="1600" kern="1200" dirty="0"/>
        </a:p>
      </dsp:txBody>
      <dsp:txXfrm rot="10800000">
        <a:off x="608568" y="2014899"/>
        <a:ext cx="1384932" cy="349090"/>
      </dsp:txXfrm>
    </dsp:sp>
    <dsp:sp modelId="{6D9A38E2-67F8-424A-8679-9455412A91BB}">
      <dsp:nvSpPr>
        <dsp:cNvPr id="0" name=""/>
        <dsp:cNvSpPr/>
      </dsp:nvSpPr>
      <dsp:spPr>
        <a:xfrm>
          <a:off x="220340" y="1927743"/>
          <a:ext cx="601912" cy="523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9329" y="2639086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571,0</a:t>
          </a:r>
          <a:endParaRPr lang="ru-RU" sz="1600" kern="1200" dirty="0"/>
        </a:p>
      </dsp:txBody>
      <dsp:txXfrm rot="10800000">
        <a:off x="606601" y="2639086"/>
        <a:ext cx="1384932" cy="349090"/>
      </dsp:txXfrm>
    </dsp:sp>
    <dsp:sp modelId="{EBA07FED-4CD2-456E-A714-545CC6A71015}">
      <dsp:nvSpPr>
        <dsp:cNvPr id="0" name=""/>
        <dsp:cNvSpPr/>
      </dsp:nvSpPr>
      <dsp:spPr>
        <a:xfrm>
          <a:off x="222307" y="2555352"/>
          <a:ext cx="594044" cy="51656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09981" y="101765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66,4</a:t>
          </a:r>
          <a:endParaRPr lang="ru-RU" sz="1600" kern="1200" dirty="0"/>
        </a:p>
      </dsp:txBody>
      <dsp:txXfrm rot="10800000">
        <a:off x="599304" y="101765"/>
        <a:ext cx="1299351" cy="357293"/>
      </dsp:txXfrm>
    </dsp:sp>
    <dsp:sp modelId="{D22469CB-33C3-4F24-B1E2-A23B338A4F40}">
      <dsp:nvSpPr>
        <dsp:cNvPr id="0" name=""/>
        <dsp:cNvSpPr/>
      </dsp:nvSpPr>
      <dsp:spPr>
        <a:xfrm>
          <a:off x="189576" y="1799"/>
          <a:ext cx="640809" cy="55722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08162" y="762482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67,3</a:t>
          </a:r>
          <a:endParaRPr lang="ru-RU" sz="1600" kern="1200" dirty="0"/>
        </a:p>
      </dsp:txBody>
      <dsp:txXfrm rot="10800000">
        <a:off x="597485" y="762482"/>
        <a:ext cx="1299351" cy="357293"/>
      </dsp:txXfrm>
    </dsp:sp>
    <dsp:sp modelId="{C28A968D-293E-4261-8611-56F0D614674B}">
      <dsp:nvSpPr>
        <dsp:cNvPr id="0" name=""/>
        <dsp:cNvSpPr/>
      </dsp:nvSpPr>
      <dsp:spPr>
        <a:xfrm>
          <a:off x="191395" y="665679"/>
          <a:ext cx="633535" cy="550900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6210" y="1416641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67,7</a:t>
          </a:r>
          <a:endParaRPr lang="ru-RU" sz="1600" kern="1200" dirty="0"/>
        </a:p>
      </dsp:txBody>
      <dsp:txXfrm rot="10800000">
        <a:off x="595533" y="1416641"/>
        <a:ext cx="1299351" cy="357293"/>
      </dsp:txXfrm>
    </dsp:sp>
    <dsp:sp modelId="{A618EE63-D2C3-4B71-A3BC-D81E021E7847}">
      <dsp:nvSpPr>
        <dsp:cNvPr id="0" name=""/>
        <dsp:cNvSpPr/>
      </dsp:nvSpPr>
      <dsp:spPr>
        <a:xfrm>
          <a:off x="193347" y="1323234"/>
          <a:ext cx="625724" cy="54410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3792" y="2063200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68,5</a:t>
          </a:r>
          <a:endParaRPr lang="ru-RU" sz="1600" kern="1200" dirty="0"/>
        </a:p>
      </dsp:txBody>
      <dsp:txXfrm rot="10800000">
        <a:off x="593115" y="2063200"/>
        <a:ext cx="1299351" cy="357293"/>
      </dsp:txXfrm>
    </dsp:sp>
    <dsp:sp modelId="{6D9A38E2-67F8-424A-8679-9455412A91BB}">
      <dsp:nvSpPr>
        <dsp:cNvPr id="0" name=""/>
        <dsp:cNvSpPr/>
      </dsp:nvSpPr>
      <dsp:spPr>
        <a:xfrm>
          <a:off x="195764" y="1973997"/>
          <a:ext cx="616056" cy="5357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1779" y="2702055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69,4</a:t>
          </a:r>
          <a:endParaRPr lang="ru-RU" sz="1600" kern="1200" dirty="0"/>
        </a:p>
      </dsp:txBody>
      <dsp:txXfrm rot="10800000">
        <a:off x="591102" y="2702055"/>
        <a:ext cx="1299351" cy="357293"/>
      </dsp:txXfrm>
    </dsp:sp>
    <dsp:sp modelId="{EBA07FED-4CD2-456E-A714-545CC6A71015}">
      <dsp:nvSpPr>
        <dsp:cNvPr id="0" name=""/>
        <dsp:cNvSpPr/>
      </dsp:nvSpPr>
      <dsp:spPr>
        <a:xfrm>
          <a:off x="197778" y="2616353"/>
          <a:ext cx="608003" cy="52869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12407" y="98062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1458,0</a:t>
          </a:r>
          <a:endParaRPr lang="ru-RU" sz="1600" kern="1200" dirty="0"/>
        </a:p>
      </dsp:txBody>
      <dsp:txXfrm rot="10800000">
        <a:off x="599773" y="98062"/>
        <a:ext cx="1324879" cy="349463"/>
      </dsp:txXfrm>
    </dsp:sp>
    <dsp:sp modelId="{D22469CB-33C3-4F24-B1E2-A23B338A4F40}">
      <dsp:nvSpPr>
        <dsp:cNvPr id="0" name=""/>
        <dsp:cNvSpPr/>
      </dsp:nvSpPr>
      <dsp:spPr>
        <a:xfrm>
          <a:off x="199024" y="288"/>
          <a:ext cx="626765" cy="5450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0628" y="744299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1418,0</a:t>
          </a:r>
          <a:endParaRPr lang="ru-RU" sz="1600" kern="1200" dirty="0"/>
        </a:p>
      </dsp:txBody>
      <dsp:txXfrm rot="10800000">
        <a:off x="597994" y="744299"/>
        <a:ext cx="1324879" cy="349463"/>
      </dsp:txXfrm>
    </dsp:sp>
    <dsp:sp modelId="{C28A968D-293E-4261-8611-56F0D614674B}">
      <dsp:nvSpPr>
        <dsp:cNvPr id="0" name=""/>
        <dsp:cNvSpPr/>
      </dsp:nvSpPr>
      <dsp:spPr>
        <a:xfrm>
          <a:off x="200803" y="649617"/>
          <a:ext cx="619650" cy="53882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8718" y="1384121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1361,0</a:t>
          </a:r>
          <a:endParaRPr lang="ru-RU" sz="1600" kern="1200" dirty="0"/>
        </a:p>
      </dsp:txBody>
      <dsp:txXfrm rot="10800000">
        <a:off x="596084" y="1384121"/>
        <a:ext cx="1324879" cy="349463"/>
      </dsp:txXfrm>
    </dsp:sp>
    <dsp:sp modelId="{A618EE63-D2C3-4B71-A3BC-D81E021E7847}">
      <dsp:nvSpPr>
        <dsp:cNvPr id="0" name=""/>
        <dsp:cNvSpPr/>
      </dsp:nvSpPr>
      <dsp:spPr>
        <a:xfrm>
          <a:off x="202713" y="1292761"/>
          <a:ext cx="612011" cy="5321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6354" y="2016510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1347,0</a:t>
          </a:r>
          <a:endParaRPr lang="ru-RU" sz="1600" kern="1200" dirty="0"/>
        </a:p>
      </dsp:txBody>
      <dsp:txXfrm rot="10800000">
        <a:off x="593720" y="2016510"/>
        <a:ext cx="1324879" cy="349463"/>
      </dsp:txXfrm>
    </dsp:sp>
    <dsp:sp modelId="{6D9A38E2-67F8-424A-8679-9455412A91BB}">
      <dsp:nvSpPr>
        <dsp:cNvPr id="0" name=""/>
        <dsp:cNvSpPr/>
      </dsp:nvSpPr>
      <dsp:spPr>
        <a:xfrm>
          <a:off x="205077" y="1929262"/>
          <a:ext cx="602554" cy="52396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4385" y="2641363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1350,0</a:t>
          </a:r>
          <a:endParaRPr lang="ru-RU" sz="1600" kern="1200" dirty="0"/>
        </a:p>
      </dsp:txBody>
      <dsp:txXfrm rot="10800000">
        <a:off x="591751" y="2641363"/>
        <a:ext cx="1324879" cy="349463"/>
      </dsp:txXfrm>
    </dsp:sp>
    <dsp:sp modelId="{EBA07FED-4CD2-456E-A714-545CC6A71015}">
      <dsp:nvSpPr>
        <dsp:cNvPr id="0" name=""/>
        <dsp:cNvSpPr/>
      </dsp:nvSpPr>
      <dsp:spPr>
        <a:xfrm>
          <a:off x="207046" y="2557539"/>
          <a:ext cx="594677" cy="51711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0.4574</cdr:x>
      <cdr:y>0.3189</cdr:y>
    </cdr:from>
    <cdr:to>
      <cdr:x>0.63266</cdr:x>
      <cdr:y>0.42988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86316" y="827632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630 043,1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0.54645</cdr:x>
      <cdr:y>0.60786</cdr:y>
    </cdr:from>
    <cdr:to>
      <cdr:x>0.72172</cdr:x>
      <cdr:y>0.71885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50899" y="1577579"/>
          <a:ext cx="914410" cy="288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603 619,5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0.81052</cdr:x>
      <cdr:y>0.60786</cdr:y>
    </cdr:from>
    <cdr:to>
      <cdr:x>0.98579</cdr:x>
      <cdr:y>0.71884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28610" y="1577579"/>
          <a:ext cx="914410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603 619,5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0.40559</cdr:x>
      <cdr:y>0.26241</cdr:y>
    </cdr:from>
    <cdr:to>
      <cdr:x>0.58085</cdr:x>
      <cdr:y>0.37339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4798" y="620687"/>
          <a:ext cx="771222" cy="262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54740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0.62016</cdr:x>
      <cdr:y>0.20692</cdr:y>
    </cdr:from>
    <cdr:to>
      <cdr:x>0.79543</cdr:x>
      <cdr:y>0.31791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28990" y="489423"/>
          <a:ext cx="771266" cy="262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60123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0.81979</cdr:x>
      <cdr:y>0.18147</cdr:y>
    </cdr:from>
    <cdr:to>
      <cdr:x>0.99506</cdr:x>
      <cdr:y>0.29245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7421" y="412660"/>
          <a:ext cx="771266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65930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0.447</cdr:x>
      <cdr:y>0.65647</cdr:y>
    </cdr:from>
    <cdr:to>
      <cdr:x>0.62226</cdr:x>
      <cdr:y>0.76746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1492780"/>
          <a:ext cx="771222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44811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0.6039</cdr:x>
      <cdr:y>0.39744</cdr:y>
    </cdr:from>
    <cdr:to>
      <cdr:x>0.77661</cdr:x>
      <cdr:y>0.50843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57423" y="903753"/>
          <a:ext cx="760023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45537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0.81945</cdr:x>
      <cdr:y>0.21858</cdr:y>
    </cdr:from>
    <cdr:to>
      <cdr:x>0.99472</cdr:x>
      <cdr:y>0.32956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5951" y="497035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51144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0.447</cdr:x>
      <cdr:y>0.65647</cdr:y>
    </cdr:from>
    <cdr:to>
      <cdr:x>0.62226</cdr:x>
      <cdr:y>0.76746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1492780"/>
          <a:ext cx="771222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40801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0.59871</cdr:x>
      <cdr:y>0.40314</cdr:y>
    </cdr:from>
    <cdr:to>
      <cdr:x>0.77398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34578" y="916716"/>
          <a:ext cx="771266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41599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46715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0.44262</cdr:x>
      <cdr:y>0.21314</cdr:y>
    </cdr:from>
    <cdr:to>
      <cdr:x>0.61788</cdr:x>
      <cdr:y>0.32413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7730" y="484668"/>
          <a:ext cx="771222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60682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0.63643</cdr:x>
      <cdr:y>0.40314</cdr:y>
    </cdr:from>
    <cdr:to>
      <cdr:x>0.8117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00557" y="916716"/>
          <a:ext cx="771266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55913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58965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0.447</cdr:x>
      <cdr:y>0.38752</cdr:y>
    </cdr:from>
    <cdr:to>
      <cdr:x>0.62226</cdr:x>
      <cdr:y>0.49851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881195"/>
          <a:ext cx="771222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48463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0.63643</cdr:x>
      <cdr:y>0.33316</cdr:y>
    </cdr:from>
    <cdr:to>
      <cdr:x>0.8117</cdr:x>
      <cdr:y>0.44415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00557" y="757590"/>
          <a:ext cx="771266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50222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55761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0.45373</cdr:x>
      <cdr:y>0.18147</cdr:y>
    </cdr:from>
    <cdr:to>
      <cdr:x>0.62899</cdr:x>
      <cdr:y>0.29246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96594" y="412660"/>
          <a:ext cx="771222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51278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0.63873</cdr:x>
      <cdr:y>0.40314</cdr:y>
    </cdr:from>
    <cdr:to>
      <cdr:x>0.814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10707" y="916716"/>
          <a:ext cx="771266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51043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0.82473</cdr:x>
      <cdr:y>0.27647</cdr:y>
    </cdr:from>
    <cdr:to>
      <cdr:x>1</cdr:x>
      <cdr:y>0.38745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29179" y="628684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51123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0.49696</cdr:x>
      <cdr:y>0.33366</cdr:y>
    </cdr:from>
    <cdr:to>
      <cdr:x>0.67222</cdr:x>
      <cdr:y>0.44464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4296" y="956473"/>
          <a:ext cx="939597" cy="318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177 845,9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0.57056</cdr:x>
      <cdr:y>0.56372</cdr:y>
    </cdr:from>
    <cdr:to>
      <cdr:x>0.74583</cdr:x>
      <cdr:y>0.67471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58843" y="1615950"/>
          <a:ext cx="939652" cy="318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174 313,2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0.80034</cdr:x>
      <cdr:y>0.38915</cdr:y>
    </cdr:from>
    <cdr:to>
      <cdr:x>0.97561</cdr:x>
      <cdr:y>0.50013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90773" y="1115538"/>
          <a:ext cx="939651" cy="318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174 313,2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0.43577</cdr:x>
      <cdr:y>0.43544</cdr:y>
    </cdr:from>
    <cdr:to>
      <cdr:x>0.61103</cdr:x>
      <cdr:y>0.54642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73494" y="1130110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27 098,4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0.6625</cdr:x>
      <cdr:y>0.47167</cdr:y>
    </cdr:from>
    <cdr:to>
      <cdr:x>0.83777</cdr:x>
      <cdr:y>0.58266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456383" y="122413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26 931,4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0.81859</cdr:x>
      <cdr:y>0.66601</cdr:y>
    </cdr:from>
    <cdr:to>
      <cdr:x>0.99386</cdr:x>
      <cdr:y>0.77699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0701" y="1728503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26 931,4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0.4099</cdr:x>
      <cdr:y>0.47787</cdr:y>
    </cdr:from>
    <cdr:to>
      <cdr:x>0.58516</cdr:x>
      <cdr:y>0.58885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8527" y="1240221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12 224,2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0.57969</cdr:x>
      <cdr:y>0.52392</cdr:y>
    </cdr:from>
    <cdr:to>
      <cdr:x>0.75496</cdr:x>
      <cdr:y>0.63491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24336" y="1359734"/>
          <a:ext cx="914410" cy="288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12 191,2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0.80583</cdr:x>
      <cdr:y>0.52393</cdr:y>
    </cdr:from>
    <cdr:to>
      <cdr:x>0.9811</cdr:x>
      <cdr:y>0.63491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04119" y="1359746"/>
          <a:ext cx="914410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12191,2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0.3696</cdr:x>
      <cdr:y>0.38002</cdr:y>
    </cdr:from>
    <cdr:to>
      <cdr:x>0.54486</cdr:x>
      <cdr:y>0.491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1821" y="1087676"/>
          <a:ext cx="873364" cy="317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9 835,2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0.57682</cdr:x>
      <cdr:y>0.45352</cdr:y>
    </cdr:from>
    <cdr:to>
      <cdr:x>0.75209</cdr:x>
      <cdr:y>0.56451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74452" y="1298034"/>
          <a:ext cx="873414" cy="317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7 807,2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0.79598</cdr:x>
      <cdr:y>0.50902</cdr:y>
    </cdr:from>
    <cdr:to>
      <cdr:x>0.97125</cdr:x>
      <cdr:y>0.62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966580" y="1456882"/>
          <a:ext cx="873414" cy="31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7 807,2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0.47589</cdr:x>
      <cdr:y>0.26436</cdr:y>
    </cdr:from>
    <cdr:to>
      <cdr:x>0.65115</cdr:x>
      <cdr:y>0.37534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61752" y="758145"/>
          <a:ext cx="943448" cy="318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134 065,2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0.5379</cdr:x>
      <cdr:y>0.61642</cdr:y>
    </cdr:from>
    <cdr:to>
      <cdr:x>0.71317</cdr:x>
      <cdr:y>0.72741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95600" y="1767787"/>
          <a:ext cx="943501" cy="318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80 966,1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0.80742</cdr:x>
      <cdr:y>0.57022</cdr:y>
    </cdr:from>
    <cdr:to>
      <cdr:x>0.98269</cdr:x>
      <cdr:y>0.6812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346452" y="1635308"/>
          <a:ext cx="943501" cy="318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82 869,4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0.34217</cdr:x>
      <cdr:y>0.21772</cdr:y>
    </cdr:from>
    <cdr:to>
      <cdr:x>0.51743</cdr:x>
      <cdr:y>0.3287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8504" y="525413"/>
          <a:ext cx="823866" cy="267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0.55164</cdr:x>
      <cdr:y>0.21772</cdr:y>
    </cdr:from>
    <cdr:to>
      <cdr:x>0.72691</cdr:x>
      <cdr:y>0.32871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93147" y="525413"/>
          <a:ext cx="823914" cy="267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0.75475</cdr:x>
      <cdr:y>0.21772</cdr:y>
    </cdr:from>
    <cdr:to>
      <cdr:x>0.93002</cdr:x>
      <cdr:y>0.3287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547925" y="525413"/>
          <a:ext cx="823913" cy="267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0.50963</cdr:x>
      <cdr:y>0.21732</cdr:y>
    </cdr:from>
    <cdr:to>
      <cdr:x>0.68489</cdr:x>
      <cdr:y>0.3283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5679" y="524463"/>
          <a:ext cx="823866" cy="267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97 945,3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0.57844</cdr:x>
      <cdr:y>0.62436</cdr:y>
    </cdr:from>
    <cdr:to>
      <cdr:x>0.75371</cdr:x>
      <cdr:y>0.73535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19136" y="1506761"/>
          <a:ext cx="823914" cy="267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91 287,3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0.81356</cdr:x>
      <cdr:y>0.42599</cdr:y>
    </cdr:from>
    <cdr:to>
      <cdr:x>0.98883</cdr:x>
      <cdr:y>0.53697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824381" y="1028031"/>
          <a:ext cx="823913" cy="267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96 417,7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0.33216</cdr:x>
      <cdr:y>0.61693</cdr:y>
    </cdr:from>
    <cdr:to>
      <cdr:x>0.50742</cdr:x>
      <cdr:y>0.72791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2600" y="1624979"/>
          <a:ext cx="935284" cy="292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400" b="1" dirty="0" smtClean="0"/>
            <a:t>2 000,0</a:t>
          </a:r>
        </a:p>
        <a:p xmlns:a="http://schemas.openxmlformats.org/drawingml/2006/main">
          <a:pPr algn="r"/>
          <a:endParaRPr lang="ru-RU" sz="1100" dirty="0"/>
        </a:p>
      </cdr:txBody>
    </cdr:sp>
  </cdr:relSizeAnchor>
  <cdr:relSizeAnchor xmlns:cdr="http://schemas.openxmlformats.org/drawingml/2006/chartDrawing">
    <cdr:from>
      <cdr:x>0.6121</cdr:x>
      <cdr:y>0.50938</cdr:y>
    </cdr:from>
    <cdr:to>
      <cdr:x>0.78737</cdr:x>
      <cdr:y>0.62037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66518" y="1341689"/>
          <a:ext cx="935337" cy="292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2 000,0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0.82473</cdr:x>
      <cdr:y>0.50595</cdr:y>
    </cdr:from>
    <cdr:to>
      <cdr:x>1</cdr:x>
      <cdr:y>0.61693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01212" y="1332660"/>
          <a:ext cx="935337" cy="292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2 000,0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1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7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4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7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1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6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5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1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9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9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8.jpeg"/><Relationship Id="rId2" Type="http://schemas.openxmlformats.org/officeDocument/2006/relationships/image" Target="../media/image4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microsoft.com/office/2007/relationships/hdphoto" Target="../media/hdphoto4.wdp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43.png"/><Relationship Id="rId9" Type="http://schemas.microsoft.com/office/2007/relationships/hdphoto" Target="../media/hdphoto6.wdp"/><Relationship Id="rId1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11" Type="http://schemas.microsoft.com/office/2007/relationships/hdphoto" Target="../media/hdphoto11.wdp"/><Relationship Id="rId5" Type="http://schemas.openxmlformats.org/officeDocument/2006/relationships/chart" Target="../charts/chart6.xml"/><Relationship Id="rId10" Type="http://schemas.openxmlformats.org/officeDocument/2006/relationships/image" Target="../media/image58.png"/><Relationship Id="rId4" Type="http://schemas.openxmlformats.org/officeDocument/2006/relationships/chart" Target="../charts/chart5.xml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4.jpeg"/><Relationship Id="rId7" Type="http://schemas.openxmlformats.org/officeDocument/2006/relationships/chart" Target="../charts/chart12.xml"/><Relationship Id="rId12" Type="http://schemas.microsoft.com/office/2007/relationships/hdphoto" Target="../media/hdphoto12.wdp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11" Type="http://schemas.openxmlformats.org/officeDocument/2006/relationships/image" Target="../media/image60.png"/><Relationship Id="rId5" Type="http://schemas.openxmlformats.org/officeDocument/2006/relationships/chart" Target="../charts/chart10.xml"/><Relationship Id="rId10" Type="http://schemas.openxmlformats.org/officeDocument/2006/relationships/chart" Target="../charts/chart15.xml"/><Relationship Id="rId4" Type="http://schemas.openxmlformats.org/officeDocument/2006/relationships/chart" Target="../charts/chart9.xml"/><Relationship Id="rId9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18" Type="http://schemas.microsoft.com/office/2007/relationships/hdphoto" Target="../media/hdphoto15.wdp"/><Relationship Id="rId3" Type="http://schemas.openxmlformats.org/officeDocument/2006/relationships/image" Target="../media/image61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17" Type="http://schemas.openxmlformats.org/officeDocument/2006/relationships/image" Target="../media/image63.png"/><Relationship Id="rId2" Type="http://schemas.openxmlformats.org/officeDocument/2006/relationships/image" Target="../media/image4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62.png"/><Relationship Id="rId10" Type="http://schemas.openxmlformats.org/officeDocument/2006/relationships/diagramData" Target="../diagrams/data10.xml"/><Relationship Id="rId4" Type="http://schemas.microsoft.com/office/2007/relationships/hdphoto" Target="../media/hdphoto13.wdp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4.jpeg"/><Relationship Id="rId7" Type="http://schemas.openxmlformats.org/officeDocument/2006/relationships/chart" Target="../charts/chart19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Relationship Id="rId9" Type="http://schemas.openxmlformats.org/officeDocument/2006/relationships/chart" Target="../charts/chart2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22.xml"/><Relationship Id="rId7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7.wdp"/><Relationship Id="rId4" Type="http://schemas.openxmlformats.org/officeDocument/2006/relationships/image" Target="../media/image69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19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4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microsoft.com/office/2007/relationships/hdphoto" Target="../media/hdphoto21.wdp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jpeg"/><Relationship Id="rId7" Type="http://schemas.openxmlformats.org/officeDocument/2006/relationships/image" Target="../media/image13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4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4.xml"/><Relationship Id="rId5" Type="http://schemas.openxmlformats.org/officeDocument/2006/relationships/image" Target="../media/image133.jpe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6.wdp"/><Relationship Id="rId3" Type="http://schemas.openxmlformats.org/officeDocument/2006/relationships/chart" Target="../charts/chart25.xml"/><Relationship Id="rId7" Type="http://schemas.openxmlformats.org/officeDocument/2006/relationships/image" Target="../media/image137.png"/><Relationship Id="rId12" Type="http://schemas.openxmlformats.org/officeDocument/2006/relationships/image" Target="../media/image140.png"/><Relationship Id="rId2" Type="http://schemas.openxmlformats.org/officeDocument/2006/relationships/image" Target="../media/image4.jpeg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microsoft.com/office/2007/relationships/hdphoto" Target="../media/hdphoto25.wdp"/><Relationship Id="rId5" Type="http://schemas.openxmlformats.org/officeDocument/2006/relationships/image" Target="../media/image136.png"/><Relationship Id="rId15" Type="http://schemas.openxmlformats.org/officeDocument/2006/relationships/image" Target="../media/image142.png"/><Relationship Id="rId10" Type="http://schemas.openxmlformats.org/officeDocument/2006/relationships/image" Target="../media/image139.png"/><Relationship Id="rId4" Type="http://schemas.openxmlformats.org/officeDocument/2006/relationships/image" Target="../media/image135.jpeg"/><Relationship Id="rId9" Type="http://schemas.openxmlformats.org/officeDocument/2006/relationships/image" Target="../media/image138.png"/><Relationship Id="rId14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1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7" Type="http://schemas.openxmlformats.org/officeDocument/2006/relationships/image" Target="../media/image1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7" Type="http://schemas.openxmlformats.org/officeDocument/2006/relationships/image" Target="../media/image1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chart" Target="../charts/chart29.xml"/><Relationship Id="rId7" Type="http://schemas.openxmlformats.org/officeDocument/2006/relationships/image" Target="../media/image1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chart" Target="../charts/chart31.xml"/><Relationship Id="rId7" Type="http://schemas.microsoft.com/office/2007/relationships/hdphoto" Target="../media/hdphoto3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microsoft.com/office/2007/relationships/hdphoto" Target="../media/hdphoto31.wdp"/><Relationship Id="rId10" Type="http://schemas.openxmlformats.org/officeDocument/2006/relationships/image" Target="../media/image164.png"/><Relationship Id="rId4" Type="http://schemas.openxmlformats.org/officeDocument/2006/relationships/image" Target="../media/image160.png"/><Relationship Id="rId9" Type="http://schemas.openxmlformats.org/officeDocument/2006/relationships/image" Target="../media/image1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image" Target="../media/image166.jpeg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image" Target="../media/image4.jpeg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11" Type="http://schemas.microsoft.com/office/2007/relationships/diagramDrawing" Target="../diagrams/drawing11.xml"/><Relationship Id="rId5" Type="http://schemas.openxmlformats.org/officeDocument/2006/relationships/image" Target="../media/image168.jpeg"/><Relationship Id="rId15" Type="http://schemas.openxmlformats.org/officeDocument/2006/relationships/diagramColors" Target="../diagrams/colors12.xml"/><Relationship Id="rId23" Type="http://schemas.openxmlformats.org/officeDocument/2006/relationships/image" Target="../media/image174.jpeg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image" Target="../media/image167.jpeg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Relationship Id="rId22" Type="http://schemas.openxmlformats.org/officeDocument/2006/relationships/image" Target="../media/image17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74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microsoft.com/office/2007/relationships/hdphoto" Target="../media/hdphoto3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11" Type="http://schemas.openxmlformats.org/officeDocument/2006/relationships/image" Target="../media/image182.png"/><Relationship Id="rId5" Type="http://schemas.openxmlformats.org/officeDocument/2006/relationships/image" Target="../media/image177.jpeg"/><Relationship Id="rId10" Type="http://schemas.openxmlformats.org/officeDocument/2006/relationships/image" Target="../media/image181.jpeg"/><Relationship Id="rId4" Type="http://schemas.openxmlformats.org/officeDocument/2006/relationships/image" Target="../media/image176.jpeg"/><Relationship Id="rId9" Type="http://schemas.microsoft.com/office/2007/relationships/hdphoto" Target="../media/hdphoto3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191.png"/><Relationship Id="rId3" Type="http://schemas.openxmlformats.org/officeDocument/2006/relationships/image" Target="../media/image183.jpeg"/><Relationship Id="rId7" Type="http://schemas.openxmlformats.org/officeDocument/2006/relationships/image" Target="../media/image187.png"/><Relationship Id="rId12" Type="http://schemas.microsoft.com/office/2007/relationships/hdphoto" Target="../media/hdphoto3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11" Type="http://schemas.openxmlformats.org/officeDocument/2006/relationships/image" Target="../media/image190.png"/><Relationship Id="rId5" Type="http://schemas.openxmlformats.org/officeDocument/2006/relationships/image" Target="../media/image185.jpeg"/><Relationship Id="rId15" Type="http://schemas.openxmlformats.org/officeDocument/2006/relationships/image" Target="../media/image174.jpeg"/><Relationship Id="rId10" Type="http://schemas.openxmlformats.org/officeDocument/2006/relationships/image" Target="../media/image189.jpeg"/><Relationship Id="rId4" Type="http://schemas.openxmlformats.org/officeDocument/2006/relationships/image" Target="../media/image184.jpeg"/><Relationship Id="rId9" Type="http://schemas.openxmlformats.org/officeDocument/2006/relationships/image" Target="../media/image188.jpeg"/><Relationship Id="rId14" Type="http://schemas.microsoft.com/office/2007/relationships/hdphoto" Target="../media/hdphoto37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hdphoto" Target="../media/hdphoto38.wdp"/><Relationship Id="rId18" Type="http://schemas.openxmlformats.org/officeDocument/2006/relationships/image" Target="../media/image200.png"/><Relationship Id="rId3" Type="http://schemas.openxmlformats.org/officeDocument/2006/relationships/image" Target="../media/image4.jpe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196.png"/><Relationship Id="rId17" Type="http://schemas.openxmlformats.org/officeDocument/2006/relationships/image" Target="../media/image199.png"/><Relationship Id="rId2" Type="http://schemas.openxmlformats.org/officeDocument/2006/relationships/image" Target="../media/image192.jpe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195.jpeg"/><Relationship Id="rId5" Type="http://schemas.openxmlformats.org/officeDocument/2006/relationships/diagramLayout" Target="../diagrams/layout14.xml"/><Relationship Id="rId15" Type="http://schemas.microsoft.com/office/2007/relationships/hdphoto" Target="../media/hdphoto39.wdp"/><Relationship Id="rId10" Type="http://schemas.openxmlformats.org/officeDocument/2006/relationships/image" Target="../media/image194.jpeg"/><Relationship Id="rId19" Type="http://schemas.openxmlformats.org/officeDocument/2006/relationships/image" Target="../media/image174.jpeg"/><Relationship Id="rId4" Type="http://schemas.openxmlformats.org/officeDocument/2006/relationships/diagramData" Target="../diagrams/data14.xml"/><Relationship Id="rId9" Type="http://schemas.openxmlformats.org/officeDocument/2006/relationships/image" Target="../media/image193.jpeg"/><Relationship Id="rId14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09.png"/><Relationship Id="rId3" Type="http://schemas.openxmlformats.org/officeDocument/2006/relationships/image" Target="../media/image4.jpeg"/><Relationship Id="rId7" Type="http://schemas.openxmlformats.org/officeDocument/2006/relationships/image" Target="../media/image205.jpeg"/><Relationship Id="rId12" Type="http://schemas.microsoft.com/office/2007/relationships/hdphoto" Target="../media/hdphoto41.wdp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11" Type="http://schemas.openxmlformats.org/officeDocument/2006/relationships/image" Target="../media/image208.png"/><Relationship Id="rId5" Type="http://schemas.openxmlformats.org/officeDocument/2006/relationships/image" Target="../media/image203.jpeg"/><Relationship Id="rId10" Type="http://schemas.openxmlformats.org/officeDocument/2006/relationships/image" Target="../media/image207.png"/><Relationship Id="rId4" Type="http://schemas.openxmlformats.org/officeDocument/2006/relationships/image" Target="../media/image202.jpeg"/><Relationship Id="rId9" Type="http://schemas.microsoft.com/office/2007/relationships/hdphoto" Target="../media/hdphoto40.wdp"/><Relationship Id="rId14" Type="http://schemas.openxmlformats.org/officeDocument/2006/relationships/image" Target="../media/image17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210.jpeg"/><Relationship Id="rId7" Type="http://schemas.openxmlformats.org/officeDocument/2006/relationships/image" Target="../media/image2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Relationship Id="rId9" Type="http://schemas.openxmlformats.org/officeDocument/2006/relationships/image" Target="../media/image174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16.jpeg"/><Relationship Id="rId7" Type="http://schemas.openxmlformats.org/officeDocument/2006/relationships/image" Target="../media/image218.png"/><Relationship Id="rId12" Type="http://schemas.openxmlformats.org/officeDocument/2006/relationships/image" Target="../media/image174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11" Type="http://schemas.openxmlformats.org/officeDocument/2006/relationships/image" Target="../media/image221.jpeg"/><Relationship Id="rId5" Type="http://schemas.openxmlformats.org/officeDocument/2006/relationships/image" Target="../media/image217.png"/><Relationship Id="rId10" Type="http://schemas.openxmlformats.org/officeDocument/2006/relationships/image" Target="../media/image220.jpeg"/><Relationship Id="rId4" Type="http://schemas.openxmlformats.org/officeDocument/2006/relationships/image" Target="../media/image4.jpeg"/><Relationship Id="rId9" Type="http://schemas.openxmlformats.org/officeDocument/2006/relationships/image" Target="../media/image21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4.jpeg"/><Relationship Id="rId7" Type="http://schemas.openxmlformats.org/officeDocument/2006/relationships/image" Target="../media/image226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Relationship Id="rId9" Type="http://schemas.openxmlformats.org/officeDocument/2006/relationships/image" Target="../media/image17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28.png"/><Relationship Id="rId7" Type="http://schemas.openxmlformats.org/officeDocument/2006/relationships/diagramQuickStyle" Target="../diagrams/quickStyle15.xml"/><Relationship Id="rId12" Type="http://schemas.openxmlformats.org/officeDocument/2006/relationships/image" Target="../media/image2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11" Type="http://schemas.openxmlformats.org/officeDocument/2006/relationships/image" Target="../media/image231.jpeg"/><Relationship Id="rId5" Type="http://schemas.openxmlformats.org/officeDocument/2006/relationships/diagramData" Target="../diagrams/data15.xml"/><Relationship Id="rId10" Type="http://schemas.openxmlformats.org/officeDocument/2006/relationships/image" Target="../media/image230.jpeg"/><Relationship Id="rId4" Type="http://schemas.openxmlformats.org/officeDocument/2006/relationships/image" Target="../media/image229.jpeg"/><Relationship Id="rId9" Type="http://schemas.microsoft.com/office/2007/relationships/diagramDrawing" Target="../diagrams/drawin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QuickStyle" Target="../diagrams/quickStyl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4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Relationship Id="rId14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2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5" Type="http://schemas.openxmlformats.org/officeDocument/2006/relationships/image" Target="../media/image237.png"/><Relationship Id="rId4" Type="http://schemas.openxmlformats.org/officeDocument/2006/relationships/chart" Target="../charts/char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jpeg"/><Relationship Id="rId5" Type="http://schemas.openxmlformats.org/officeDocument/2006/relationships/chart" Target="../charts/chart33.xml"/><Relationship Id="rId4" Type="http://schemas.openxmlformats.org/officeDocument/2006/relationships/image" Target="../media/image2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3.png"/><Relationship Id="rId7" Type="http://schemas.openxmlformats.org/officeDocument/2006/relationships/image" Target="../media/image2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chart" Target="../charts/chart34.xml"/><Relationship Id="rId9" Type="http://schemas.openxmlformats.org/officeDocument/2006/relationships/image" Target="../media/image24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chart" Target="../charts/chart35.xml"/><Relationship Id="rId7" Type="http://schemas.openxmlformats.org/officeDocument/2006/relationships/image" Target="../media/image2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Relationship Id="rId9" Type="http://schemas.openxmlformats.org/officeDocument/2006/relationships/image" Target="../media/image25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chart" Target="../charts/chart36.xml"/><Relationship Id="rId7" Type="http://schemas.openxmlformats.org/officeDocument/2006/relationships/image" Target="../media/image2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Relationship Id="rId9" Type="http://schemas.openxmlformats.org/officeDocument/2006/relationships/image" Target="../media/image26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2.jpeg"/><Relationship Id="rId7" Type="http://schemas.openxmlformats.org/officeDocument/2006/relationships/image" Target="../media/image264.jpeg"/><Relationship Id="rId12" Type="http://schemas.openxmlformats.org/officeDocument/2006/relationships/image" Target="../media/image269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11" Type="http://schemas.openxmlformats.org/officeDocument/2006/relationships/image" Target="../media/image268.png"/><Relationship Id="rId5" Type="http://schemas.openxmlformats.org/officeDocument/2006/relationships/chart" Target="../charts/chart37.xml"/><Relationship Id="rId10" Type="http://schemas.openxmlformats.org/officeDocument/2006/relationships/image" Target="../media/image267.jpeg"/><Relationship Id="rId4" Type="http://schemas.openxmlformats.org/officeDocument/2006/relationships/image" Target="../media/image4.jpeg"/><Relationship Id="rId9" Type="http://schemas.openxmlformats.org/officeDocument/2006/relationships/image" Target="../media/image2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10" Type="http://schemas.microsoft.com/office/2007/relationships/hdphoto" Target="../media/hdphoto46.wdp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diagramDrawing" Target="../diagrams/drawing4.xml"/><Relationship Id="rId18" Type="http://schemas.openxmlformats.org/officeDocument/2006/relationships/diagramColors" Target="../diagrams/colors5.xml"/><Relationship Id="rId3" Type="http://schemas.openxmlformats.org/officeDocument/2006/relationships/diagramData" Target="../diagrams/data3.xml"/><Relationship Id="rId21" Type="http://schemas.openxmlformats.org/officeDocument/2006/relationships/image" Target="../media/image25.jpeg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17" Type="http://schemas.openxmlformats.org/officeDocument/2006/relationships/diagramQuickStyle" Target="../diagrams/quickStyle5.xml"/><Relationship Id="rId2" Type="http://schemas.openxmlformats.org/officeDocument/2006/relationships/image" Target="../media/image4.jpeg"/><Relationship Id="rId16" Type="http://schemas.openxmlformats.org/officeDocument/2006/relationships/diagramLayout" Target="../diagrams/layout5.xml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diagramData" Target="../diagrams/data5.xml"/><Relationship Id="rId10" Type="http://schemas.openxmlformats.org/officeDocument/2006/relationships/diagramLayout" Target="../diagrams/layout4.xml"/><Relationship Id="rId19" Type="http://schemas.microsoft.com/office/2007/relationships/diagramDrawing" Target="../diagrams/drawing5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23.jpeg"/><Relationship Id="rId22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microsoft.com/office/2007/relationships/hdphoto" Target="../media/hdphoto47.wdp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5" Type="http://schemas.openxmlformats.org/officeDocument/2006/relationships/image" Target="../media/image283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286.jpeg"/><Relationship Id="rId7" Type="http://schemas.openxmlformats.org/officeDocument/2006/relationships/image" Target="../media/image2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jpeg"/><Relationship Id="rId9" Type="http://schemas.openxmlformats.org/officeDocument/2006/relationships/image" Target="../media/image29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diagramDrawing" Target="../diagrams/drawing7.xml"/><Relationship Id="rId18" Type="http://schemas.openxmlformats.org/officeDocument/2006/relationships/diagramColors" Target="../diagrams/colors8.xml"/><Relationship Id="rId3" Type="http://schemas.openxmlformats.org/officeDocument/2006/relationships/diagramData" Target="../diagrams/data6.xml"/><Relationship Id="rId21" Type="http://schemas.openxmlformats.org/officeDocument/2006/relationships/image" Target="../media/image30.png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17" Type="http://schemas.openxmlformats.org/officeDocument/2006/relationships/diagramQuickStyle" Target="../diagrams/quickStyle8.xml"/><Relationship Id="rId2" Type="http://schemas.openxmlformats.org/officeDocument/2006/relationships/image" Target="../media/image4.jpeg"/><Relationship Id="rId16" Type="http://schemas.openxmlformats.org/officeDocument/2006/relationships/diagramLayout" Target="../diagrams/layout8.xml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diagramData" Target="../diagrams/data8.xml"/><Relationship Id="rId10" Type="http://schemas.openxmlformats.org/officeDocument/2006/relationships/diagramLayout" Target="../diagrams/layout7.xml"/><Relationship Id="rId19" Type="http://schemas.microsoft.com/office/2007/relationships/diagramDrawing" Target="../diagrams/drawing8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image" Target="../media/image28.jpeg"/><Relationship Id="rId2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wd of different people around blank poster or placard. multicultural community standing together flat vector illustration. society, population concept for banner or landing web p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789"/>
          <a:stretch/>
        </p:blipFill>
        <p:spPr bwMode="auto">
          <a:xfrm>
            <a:off x="0" y="4980"/>
            <a:ext cx="9144000" cy="68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619672" y="1772816"/>
            <a:ext cx="6264696" cy="2331955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«Бюджет </a:t>
            </a:r>
          </a:p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граждан»</a:t>
            </a:r>
            <a:endParaRPr lang="en-US" sz="5300" b="1" cap="all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>
            <a:spLocks/>
          </p:cNvSpPr>
          <p:nvPr/>
        </p:nvSpPr>
        <p:spPr>
          <a:xfrm>
            <a:off x="2587063" y="161914"/>
            <a:ext cx="6418143" cy="2042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ОБЪЁМ ПОСТУПЛЕНИЙ БЮДЖЕТА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2022 ГОД</a:t>
            </a:r>
            <a:endParaRPr lang="ru-RU" sz="3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22" y="3834993"/>
            <a:ext cx="2578450" cy="25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0" y="2052866"/>
            <a:ext cx="2578450" cy="29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7" y="2808120"/>
            <a:ext cx="2578450" cy="25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Госбюджет-2023 - расходы вдвое больше доходов - ZN.u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6" b="97207" l="709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" y="682705"/>
            <a:ext cx="26860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114640" y="3465581"/>
            <a:ext cx="20882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79997" y="4529415"/>
            <a:ext cx="24247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16266" y="3065472"/>
            <a:ext cx="27583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10659" y="3584936"/>
            <a:ext cx="2088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1 032 946,5</a:t>
            </a:r>
          </a:p>
          <a:p>
            <a:pPr algn="ctr"/>
            <a:r>
              <a:rPr lang="ru-RU" sz="26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6" name="Picture 2" descr="для презентации человечки - Создать мем - Meme-arsenal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r="21195"/>
          <a:stretch/>
        </p:blipFill>
        <p:spPr bwMode="auto">
          <a:xfrm>
            <a:off x="7925496" y="4747631"/>
            <a:ext cx="1079710" cy="201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83335" y="3827577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231 046,8 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048233" y="5021858"/>
            <a:ext cx="2088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11 942,5</a:t>
            </a:r>
          </a:p>
          <a:p>
            <a:pPr algn="ctr"/>
            <a:r>
              <a:rPr lang="ru-RU" sz="26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88978" y="4088490"/>
            <a:ext cx="993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18,1%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82841" y="3851909"/>
            <a:ext cx="79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0,9%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46265" y="2511414"/>
            <a:ext cx="162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81,0 %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90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287524" y="5642893"/>
            <a:ext cx="895077" cy="11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1247842" y="5917077"/>
            <a:ext cx="650381" cy="8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2036128" y="6063436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Круг пнг картинки, скачать 220000+ Круг PNG рисунок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руг пнг картинки, скачать 220000+ Круг PNG рисунок с прозрачным фон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2" name="Picture 12" descr="Картинки желтый овал - 68 фот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72" y="1268277"/>
            <a:ext cx="3778577" cy="22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789950" y="1376432"/>
            <a:ext cx="32072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 </a:t>
            </a:r>
          </a:p>
          <a:p>
            <a:pPr algn="ctr"/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1 275 935,8  </a:t>
            </a:r>
          </a:p>
          <a:p>
            <a:pPr algn="ctr"/>
            <a:r>
              <a:rPr lang="ru-RU" sz="22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AutoShape 14" descr="стрелка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Picture 12" descr="Картинки желтый овал - 68 фото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70625" r="50000"/>
          <a:stretch/>
        </p:blipFill>
        <p:spPr bwMode="auto">
          <a:xfrm rot="20980382">
            <a:off x="4452649" y="2606367"/>
            <a:ext cx="1298247" cy="15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Картинки желтый овал - 68 фото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74631" r="58664" b="-1"/>
          <a:stretch/>
        </p:blipFill>
        <p:spPr bwMode="auto">
          <a:xfrm rot="18307805">
            <a:off x="5869661" y="2239398"/>
            <a:ext cx="870082" cy="7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И ОБЪЁМЫ ДОХОДОВ БЮДЖЕТА МР «УСТЬ-ЦИЛЕМСКИЙ» </a:t>
            </a:r>
          </a:p>
        </p:txBody>
      </p:sp>
      <p:pic>
        <p:nvPicPr>
          <p:cNvPr id="9" name="Picture 14" descr="⬇ Скачать картинки Белые человечки 3d, стоковые фото Белые человечки 3d в  хорошем качестве |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Денежные и неденежные доходы. | БИЗНЕCMENT | Дз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14463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27279391"/>
              </p:ext>
            </p:extLst>
          </p:nvPr>
        </p:nvGraphicFramePr>
        <p:xfrm>
          <a:off x="5796134" y="3645024"/>
          <a:ext cx="4176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8661744"/>
              </p:ext>
            </p:extLst>
          </p:nvPr>
        </p:nvGraphicFramePr>
        <p:xfrm>
          <a:off x="41702" y="764704"/>
          <a:ext cx="439248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53631787"/>
              </p:ext>
            </p:extLst>
          </p:nvPr>
        </p:nvGraphicFramePr>
        <p:xfrm>
          <a:off x="2975964" y="2323423"/>
          <a:ext cx="4176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580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9628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ДОХОДНОЙ ЧАСТИ БЮДЖЕТА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38485"/>
              </p:ext>
            </p:extLst>
          </p:nvPr>
        </p:nvGraphicFramePr>
        <p:xfrm>
          <a:off x="38510" y="1268760"/>
          <a:ext cx="8997985" cy="5370885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3415308"/>
                <a:gridCol w="942926"/>
                <a:gridCol w="942926"/>
                <a:gridCol w="942926"/>
                <a:gridCol w="665595"/>
                <a:gridCol w="2088304"/>
              </a:tblGrid>
              <a:tr h="484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кода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Плановые назначения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2022 год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Фактическое поступление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2022 год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Отклонение (</a:t>
                      </a:r>
                      <a:r>
                        <a:rPr lang="ru-RU" sz="800" b="1" u="none" strike="noStrike" dirty="0" err="1" smtClean="0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Процент исполнения в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Причины отклонения от утвержденных значений на 10% и более процентов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233 602,8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242 989,3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9 386,4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97,27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ПРИБЫЛЬ,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189 789,1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199 046,5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9 257,4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104,88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ТОВАРЫ (РАБОТЫ, УСЛУГИ), РЕАЛИЗУЕМЫЕ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22 065,7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22 000,6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-65,1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99,71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СОВОКУПНЫЙ ДОХОД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8 440,4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8 626,4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186,0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ГОСУДАРСТВЕННАЯ ПОШЛИНА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1 361,0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1 373,3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12,3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6 365,0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6 556,5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191,5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103,01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ПЛАТЕЖИ ПРИ ПОЛЬЗОВАНИИ ПРИРОДНЫМИ РЕСУРСАМИ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380,0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378,9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-1,1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99,72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ДОХОДЫ ОТ ОКАЗАНИЯ ПЛАТНЫХ УСЛУГ И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3 622,1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3 432,0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-190,1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94,75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ДОХОДЫ ОТ ПРОДАЖИ МАТЕРИАЛЬНЫХ И НЕМАТЕРИАЛЬНЫХ АКТИВОВ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774,0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774,4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100,05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ШТРАФЫ, САНКЦИИ, ВОЗМЕЩЕНИЕ УЩЕРБА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720,3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732,8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12,5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101,74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645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ПРОЧИЕ НЕНАЛОГОВЫЕ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85,3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67,8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-17,5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79,53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Зачисление в конце  декабря 2022г. доходов на код бюджетной классификации "Невыясненные поступления" Данные доходы уточнены в январе 2023г.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Дотации бюджетам бюджетной системы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219 667,8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219 667,8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353 366,9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322 653,7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-30 713,2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91,31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Заключены соглашения с оплатой в 2023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Субвенции бюджетам бюджетной системы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427 676,5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425 508,8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-2 167,7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99,49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74 801,2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62 552,1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-12 249,1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83,62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2727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ПРОЧИЕ БЕЗВОЗМЕЗДНЫЕ ПОСТУПЛЕНИЯ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2 500,0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2 500,0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Данный вид доходов в бюджете муниципального района не планируется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645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64,1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64,1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Данный вид доходов в бюджете муниципального района не планируется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7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9628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ДОХОДНОЙ ЧАСТИ БЮДЖЕТА МР «УСТЬ-ЦИЛЕМСКИЙ» ПО НАЛОГОВЫМ И НЕНАЛОГОВЫМ ДОХОДАМ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2022 ГОД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4547328" y="1146456"/>
            <a:ext cx="4899489" cy="5594913"/>
            <a:chOff x="3232409" y="1979910"/>
            <a:chExt cx="2842499" cy="4625488"/>
          </a:xfrm>
        </p:grpSpPr>
        <p:pic>
          <p:nvPicPr>
            <p:cNvPr id="6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32409" y="2057400"/>
              <a:ext cx="2842499" cy="45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26"/>
            <p:cNvSpPr/>
            <p:nvPr/>
          </p:nvSpPr>
          <p:spPr>
            <a:xfrm>
              <a:off x="3508068" y="1979910"/>
              <a:ext cx="2062670" cy="4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ko-KR" sz="2800" b="1" dirty="0" smtClean="0">
                  <a:solidFill>
                    <a:schemeClr val="bg1">
                      <a:lumMod val="95000"/>
                    </a:schemeClr>
                  </a:solidFill>
                  <a:ea typeface="돋움" pitchFamily="50" charset="-127"/>
                </a:rPr>
                <a:t>Неналоговые доходы</a:t>
              </a:r>
              <a:endParaRPr lang="en-US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2117" y="1124744"/>
            <a:ext cx="4804237" cy="5609074"/>
            <a:chOff x="271818" y="1132294"/>
            <a:chExt cx="4804237" cy="5609074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271818" y="1132294"/>
              <a:ext cx="4804237" cy="5609074"/>
              <a:chOff x="696455" y="1835410"/>
              <a:chExt cx="2381250" cy="3884724"/>
            </a:xfrm>
          </p:grpSpPr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96455" y="1910134"/>
                <a:ext cx="2381250" cy="3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Rectangle 1"/>
              <p:cNvSpPr/>
              <p:nvPr/>
            </p:nvSpPr>
            <p:spPr>
              <a:xfrm>
                <a:off x="1018077" y="1835410"/>
                <a:ext cx="1577317" cy="38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b="1" dirty="0" smtClean="0">
                    <a:solidFill>
                      <a:schemeClr val="bg1">
                        <a:lumMod val="95000"/>
                      </a:schemeClr>
                    </a:solidFill>
                    <a:ea typeface="돋움" pitchFamily="50" charset="-127"/>
                  </a:rPr>
                  <a:t>Налоговые доходы</a:t>
                </a:r>
                <a:endParaRPr lang="en-US" sz="28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3687021" y="1937354"/>
              <a:ext cx="10289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+9 386,4 </a:t>
              </a:r>
              <a:r>
                <a:rPr lang="ru-RU" sz="1600" b="1" dirty="0" err="1" smtClean="0">
                  <a:solidFill>
                    <a:schemeClr val="bg1"/>
                  </a:solidFill>
                </a:rPr>
                <a:t>тыс.руб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.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450990" y="4685859"/>
              <a:ext cx="40400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u="sng" dirty="0" smtClean="0">
                  <a:solidFill>
                    <a:srgbClr val="000000"/>
                  </a:solidFill>
                </a:rPr>
                <a:t>Причина перевыполнения плана: </a:t>
              </a:r>
              <a:r>
                <a:rPr lang="ru-RU" sz="1600" dirty="0" smtClean="0">
                  <a:solidFill>
                    <a:srgbClr val="000000"/>
                  </a:solidFill>
                </a:rPr>
                <a:t>Поступление НДФЛ </a:t>
              </a:r>
              <a:r>
                <a:rPr lang="ru-RU" sz="1600" dirty="0">
                  <a:solidFill>
                    <a:srgbClr val="000000"/>
                  </a:solidFill>
                </a:rPr>
                <a:t>сверх </a:t>
              </a:r>
              <a:r>
                <a:rPr lang="ru-RU" sz="1600" dirty="0" smtClean="0">
                  <a:solidFill>
                    <a:srgbClr val="000000"/>
                  </a:solidFill>
                </a:rPr>
                <a:t>утвержденного плана </a:t>
              </a:r>
              <a:r>
                <a:rPr lang="ru-RU" sz="1600" dirty="0">
                  <a:solidFill>
                    <a:srgbClr val="000000"/>
                  </a:solidFill>
                </a:rPr>
                <a:t>по причине досрочной выплаты заработной платы в связи с введением единого налогового платежа с 01.01.2023г.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83" name="Группа 82"/>
            <p:cNvGrpSpPr/>
            <p:nvPr/>
          </p:nvGrpSpPr>
          <p:grpSpPr>
            <a:xfrm>
              <a:off x="450991" y="1982940"/>
              <a:ext cx="3640203" cy="2674907"/>
              <a:chOff x="283725" y="2852936"/>
              <a:chExt cx="3640203" cy="2674907"/>
            </a:xfrm>
          </p:grpSpPr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683568" y="4941168"/>
                <a:ext cx="3240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Стрелка вверх 3"/>
              <p:cNvSpPr/>
              <p:nvPr/>
            </p:nvSpPr>
            <p:spPr>
              <a:xfrm>
                <a:off x="467544" y="3233647"/>
                <a:ext cx="1368152" cy="1659354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Стрелка вверх 75"/>
              <p:cNvSpPr/>
              <p:nvPr/>
            </p:nvSpPr>
            <p:spPr>
              <a:xfrm>
                <a:off x="1949070" y="2924944"/>
                <a:ext cx="1414348" cy="1968057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83725" y="4943068"/>
                <a:ext cx="16007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Утвержденный план</a:t>
                </a:r>
                <a:endParaRPr lang="ru-RU" sz="16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828172" y="4933882"/>
                <a:ext cx="1214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Поступило в бюджет</a:t>
                </a:r>
                <a:endParaRPr lang="ru-RU" sz="1600" dirty="0"/>
              </a:p>
            </p:txBody>
          </p: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786814" y="2898621"/>
                <a:ext cx="2576604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786814" y="3231477"/>
                <a:ext cx="2576604" cy="217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Правая фигурная скобка 78"/>
              <p:cNvSpPr/>
              <p:nvPr/>
            </p:nvSpPr>
            <p:spPr>
              <a:xfrm>
                <a:off x="3417503" y="2852936"/>
                <a:ext cx="204504" cy="432048"/>
              </a:xfrm>
              <a:prstGeom prst="rightBrace">
                <a:avLst/>
              </a:prstGeom>
              <a:noFill/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92600" y="3471243"/>
                <a:ext cx="1091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221 656,2 </a:t>
                </a:r>
                <a:r>
                  <a:rPr lang="ru-RU" sz="1400" b="1" dirty="0" err="1" smtClean="0">
                    <a:solidFill>
                      <a:schemeClr val="bg1"/>
                    </a:solidFill>
                  </a:rPr>
                  <a:t>тыс.руб</a:t>
                </a:r>
                <a:r>
                  <a:rPr lang="ru-RU" sz="1400" b="1" dirty="0" smtClean="0">
                    <a:solidFill>
                      <a:schemeClr val="bg1"/>
                    </a:solidFill>
                  </a:rPr>
                  <a:t>.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110616" y="3241907"/>
                <a:ext cx="1091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231 046,8 </a:t>
                </a:r>
                <a:r>
                  <a:rPr lang="ru-RU" sz="1400" b="1" dirty="0" err="1" smtClean="0"/>
                  <a:t>тыс.руб</a:t>
                </a:r>
                <a:r>
                  <a:rPr lang="ru-RU" sz="1400" b="1" dirty="0" smtClean="0"/>
                  <a:t>.</a:t>
                </a:r>
                <a:endParaRPr lang="ru-RU" sz="1400" b="1" dirty="0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5139804" y="4065947"/>
            <a:ext cx="32403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Стрелка вверх 92"/>
          <p:cNvSpPr/>
          <p:nvPr/>
        </p:nvSpPr>
        <p:spPr>
          <a:xfrm>
            <a:off x="5085592" y="2047398"/>
            <a:ext cx="1368152" cy="1969703"/>
          </a:xfrm>
          <a:prstGeom prst="upArrow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 вверх 93"/>
          <p:cNvSpPr/>
          <p:nvPr/>
        </p:nvSpPr>
        <p:spPr>
          <a:xfrm>
            <a:off x="6660232" y="2028630"/>
            <a:ext cx="1414348" cy="1984813"/>
          </a:xfrm>
          <a:prstGeom prst="up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4700371" y="4126169"/>
            <a:ext cx="160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Утвержденный план</a:t>
            </a:r>
            <a:endParaRPr lang="ru-RU" sz="1600" dirty="0"/>
          </a:p>
        </p:txBody>
      </p:sp>
      <p:sp>
        <p:nvSpPr>
          <p:cNvPr id="96" name="TextBox 95"/>
          <p:cNvSpPr txBox="1"/>
          <p:nvPr/>
        </p:nvSpPr>
        <p:spPr>
          <a:xfrm>
            <a:off x="6436149" y="4123692"/>
            <a:ext cx="121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Поступило в бюджет</a:t>
            </a:r>
            <a:endParaRPr lang="ru-RU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5236072" y="2351526"/>
            <a:ext cx="109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11 946,7 </a:t>
            </a:r>
            <a:r>
              <a:rPr lang="ru-RU" sz="14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821778" y="2311749"/>
            <a:ext cx="109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11 942,5 </a:t>
            </a:r>
            <a:r>
              <a:rPr lang="ru-RU" sz="1400" b="1" dirty="0" err="1" smtClean="0"/>
              <a:t>тыс.руб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6660232" y="1667499"/>
            <a:ext cx="135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99,9% от плана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81667">
                        <a14:foregroundMark x1="69889" y1="18333" x2="69889" y2="18333"/>
                        <a14:foregroundMark x1="77444" y1="26852" x2="77444" y2="26852"/>
                        <a14:backgroundMark x1="57667" y1="79074" x2="57667" y2="79074"/>
                        <a14:backgroundMark x1="42556" y1="83889" x2="42556" y2="83889"/>
                        <a14:backgroundMark x1="35667" y1="80370" x2="35667" y2="80370"/>
                        <a14:backgroundMark x1="37444" y1="76481" x2="37444" y2="76481"/>
                        <a14:backgroundMark x1="70778" y1="11296" x2="70778" y2="11296"/>
                        <a14:backgroundMark x1="67111" y1="11296" x2="67111" y2="1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35" y="4126169"/>
            <a:ext cx="4187883" cy="25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2" y="483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НАЛОГОВЫХ ДОХОДОВ (тыс. руб.)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95403156"/>
              </p:ext>
            </p:extLst>
          </p:nvPr>
        </p:nvGraphicFramePr>
        <p:xfrm>
          <a:off x="355769" y="1124744"/>
          <a:ext cx="496553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349013"/>
              </p:ext>
            </p:extLst>
          </p:nvPr>
        </p:nvGraphicFramePr>
        <p:xfrm>
          <a:off x="5226330" y="1011144"/>
          <a:ext cx="378513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640831"/>
              </p:ext>
            </p:extLst>
          </p:nvPr>
        </p:nvGraphicFramePr>
        <p:xfrm>
          <a:off x="5292080" y="2852936"/>
          <a:ext cx="387329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684163"/>
              </p:ext>
            </p:extLst>
          </p:nvPr>
        </p:nvGraphicFramePr>
        <p:xfrm>
          <a:off x="38510" y="4653136"/>
          <a:ext cx="410144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63397"/>
              </p:ext>
            </p:extLst>
          </p:nvPr>
        </p:nvGraphicFramePr>
        <p:xfrm>
          <a:off x="5292080" y="4653136"/>
          <a:ext cx="382036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1" b="95399" l="5625" r="94375">
                        <a14:foregroundMark x1="71875" y1="41411" x2="71875" y2="41411"/>
                        <a14:foregroundMark x1="59219" y1="46933" x2="59219" y2="46933"/>
                        <a14:foregroundMark x1="62500" y1="9663" x2="62500" y2="9663"/>
                        <a14:foregroundMark x1="63906" y1="7515" x2="63906" y2="7515"/>
                        <a14:foregroundMark x1="60156" y1="7669" x2="60156" y2="7669"/>
                        <a14:foregroundMark x1="62031" y1="6442" x2="62031" y2="6442"/>
                        <a14:foregroundMark x1="31563" y1="46012" x2="31563" y2="4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2" y="529729"/>
            <a:ext cx="2027574" cy="206559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4" b="97614" l="12378" r="7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3498427" cy="18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71" y="5805264"/>
            <a:ext cx="1121701" cy="841276"/>
          </a:xfrm>
          <a:prstGeom prst="rect">
            <a:avLst/>
          </a:prstGeom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НЕНАЛОГОВЫХ ДОХОДОВ</a:t>
            </a:r>
            <a:r>
              <a:rPr lang="ru-RU" sz="3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(тыс. руб.)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5993160"/>
              </p:ext>
            </p:extLst>
          </p:nvPr>
        </p:nvGraphicFramePr>
        <p:xfrm>
          <a:off x="2051720" y="2996952"/>
          <a:ext cx="40038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774137"/>
              </p:ext>
            </p:extLst>
          </p:nvPr>
        </p:nvGraphicFramePr>
        <p:xfrm>
          <a:off x="-324544" y="4581128"/>
          <a:ext cx="3456384" cy="220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77655"/>
              </p:ext>
            </p:extLst>
          </p:nvPr>
        </p:nvGraphicFramePr>
        <p:xfrm>
          <a:off x="107504" y="980728"/>
          <a:ext cx="288032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409385"/>
              </p:ext>
            </p:extLst>
          </p:nvPr>
        </p:nvGraphicFramePr>
        <p:xfrm>
          <a:off x="2987824" y="1124744"/>
          <a:ext cx="29523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728425"/>
              </p:ext>
            </p:extLst>
          </p:nvPr>
        </p:nvGraphicFramePr>
        <p:xfrm>
          <a:off x="5976103" y="1124744"/>
          <a:ext cx="302910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583014"/>
              </p:ext>
            </p:extLst>
          </p:nvPr>
        </p:nvGraphicFramePr>
        <p:xfrm>
          <a:off x="5966589" y="3068960"/>
          <a:ext cx="316665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403932"/>
              </p:ext>
            </p:extLst>
          </p:nvPr>
        </p:nvGraphicFramePr>
        <p:xfrm>
          <a:off x="5977346" y="4797152"/>
          <a:ext cx="316665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2" r="100000">
                        <a14:foregroundMark x1="40121" y1="4986" x2="40121" y2="4986"/>
                        <a14:foregroundMark x1="42836" y1="4558" x2="42836" y2="4558"/>
                        <a14:foregroundMark x1="36953" y1="3704" x2="36953" y2="3704"/>
                        <a14:foregroundMark x1="16742" y1="88462" x2="16742" y2="88462"/>
                        <a14:foregroundMark x1="17195" y1="90171" x2="17195" y2="90171"/>
                        <a14:foregroundMark x1="45551" y1="4986" x2="45551" y2="4986"/>
                        <a14:foregroundMark x1="64555" y1="46724" x2="64555" y2="46724"/>
                        <a14:foregroundMark x1="59578" y1="49288" x2="59578" y2="49288"/>
                        <a14:foregroundMark x1="61840" y1="63248" x2="61840" y2="63248"/>
                        <a14:foregroundMark x1="64555" y1="61966" x2="64555" y2="61966"/>
                        <a14:foregroundMark x1="61840" y1="58974" x2="61840" y2="58974"/>
                        <a14:foregroundMark x1="63650" y1="50570" x2="63650" y2="50570"/>
                        <a14:foregroundMark x1="60030" y1="46296" x2="60030" y2="46296"/>
                        <a14:foregroundMark x1="63650" y1="45442" x2="63650" y2="45442"/>
                        <a14:foregroundMark x1="62745" y1="74786" x2="62745" y2="74786"/>
                        <a14:foregroundMark x1="61840" y1="72222" x2="61840" y2="72222"/>
                        <a14:foregroundMark x1="65008" y1="77350" x2="65008" y2="77350"/>
                        <a14:foregroundMark x1="59578" y1="72222" x2="59578" y2="72222"/>
                        <a14:foregroundMark x1="60030" y1="86325" x2="60030" y2="86325"/>
                        <a14:foregroundMark x1="64103" y1="90171" x2="64103" y2="90171"/>
                        <a14:foregroundMark x1="63650" y1="86325" x2="63650" y2="86325"/>
                        <a14:foregroundMark x1="61388" y1="83761" x2="61388" y2="83761"/>
                        <a14:foregroundMark x1="13575" y1="88462" x2="13575" y2="88462"/>
                        <a14:foregroundMark x1="8145" y1="40313" x2="8145" y2="40313"/>
                        <a14:foregroundMark x1="19910" y1="90171" x2="19910" y2="90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3" y="2924944"/>
            <a:ext cx="1709109" cy="18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ПРЕТЕНЗИОННАЯ РАБОТА ПО ВЗЫСКАНИЮ ЗАДОЛЖЕННОСТИ ПО НЕНАЛОГОВЫМ ДОХОДАМ в 2022 году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312794" y="646446"/>
            <a:ext cx="4544829" cy="3778256"/>
            <a:chOff x="-180528" y="638145"/>
            <a:chExt cx="4261155" cy="34089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9" b="94643" l="7714" r="93143">
                          <a14:foregroundMark x1="89143" y1="48750" x2="89143" y2="48750"/>
                          <a14:foregroundMark x1="16571" y1="58214" x2="16571" y2="58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638145"/>
              <a:ext cx="4261155" cy="340892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83568" y="1784348"/>
              <a:ext cx="2808312" cy="141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0000"/>
                  </a:solidFill>
                </a:rPr>
                <a:t>В целях выполнения плана по неналоговым доходам проводится администраторами претензионно-исковая работа по взысканию задолженности перед бюджетом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080627" y="1124744"/>
            <a:ext cx="4500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По договорам аренды земельных участков</a:t>
            </a: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71591087"/>
              </p:ext>
            </p:extLst>
          </p:nvPr>
        </p:nvGraphicFramePr>
        <p:xfrm>
          <a:off x="3863752" y="1250621"/>
          <a:ext cx="5141454" cy="203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199491" y="3645024"/>
            <a:ext cx="4500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По договорам аренды муниципального имущества</a:t>
            </a: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18333134"/>
              </p:ext>
            </p:extLst>
          </p:nvPr>
        </p:nvGraphicFramePr>
        <p:xfrm>
          <a:off x="3863752" y="3861048"/>
          <a:ext cx="5141454" cy="216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535378" y="4149080"/>
            <a:ext cx="1080120" cy="86409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30420" y="5229200"/>
            <a:ext cx="425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Погашена задолженность перед бюджетом по неналоговым платежам в сумме 833,0 тыс. руб.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0" b="95600" l="87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80" y="5200276"/>
            <a:ext cx="2102641" cy="1752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85" r="99815">
                        <a14:foregroundMark x1="57963" y1="40556" x2="57963" y2="40556"/>
                        <a14:foregroundMark x1="47222" y1="41944" x2="47222" y2="41944"/>
                        <a14:foregroundMark x1="61667" y1="31389" x2="61667" y2="31389"/>
                        <a14:foregroundMark x1="68704" y1="61667" x2="68704" y2="61667"/>
                        <a14:foregroundMark x1="79815" y1="49167" x2="79815" y2="49167"/>
                        <a14:foregroundMark x1="68704" y1="77778" x2="68704" y2="77778"/>
                        <a14:foregroundMark x1="59630" y1="66944" x2="59630" y2="66944"/>
                        <a14:foregroundMark x1="48519" y1="64444" x2="48519" y2="64444"/>
                        <a14:foregroundMark x1="46667" y1="53056" x2="46667" y2="53056"/>
                        <a14:foregroundMark x1="36852" y1="42778" x2="36852" y2="42778"/>
                        <a14:foregroundMark x1="39630" y1="47778" x2="39630" y2="47778"/>
                        <a14:foregroundMark x1="44444" y1="53056" x2="44444" y2="53056"/>
                        <a14:foregroundMark x1="48519" y1="56667" x2="48519" y2="56667"/>
                        <a14:foregroundMark x1="49815" y1="59167" x2="49815" y2="59167"/>
                        <a14:foregroundMark x1="46667" y1="56667" x2="46667" y2="56667"/>
                        <a14:foregroundMark x1="48333" y1="54444" x2="48333" y2="54444"/>
                        <a14:foregroundMark x1="54074" y1="51944" x2="54074" y2="51944"/>
                        <a14:foregroundMark x1="57222" y1="65000" x2="57222" y2="65000"/>
                        <a14:foregroundMark x1="61296" y1="35833" x2="61296" y2="35833"/>
                        <a14:foregroundMark x1="69074" y1="28333" x2="69074" y2="28333"/>
                        <a14:foregroundMark x1="79259" y1="27778" x2="79259" y2="27778"/>
                        <a14:foregroundMark x1="79815" y1="36111" x2="79815" y2="36111"/>
                        <a14:foregroundMark x1="83148" y1="39722" x2="83148" y2="39722"/>
                        <a14:foregroundMark x1="78889" y1="35278" x2="78889" y2="35278"/>
                        <a14:foregroundMark x1="69444" y1="28056" x2="69444" y2="28056"/>
                        <a14:foregroundMark x1="65926" y1="25556" x2="65926" y2="25556"/>
                        <a14:foregroundMark x1="62778" y1="25833" x2="62778" y2="25833"/>
                        <a14:foregroundMark x1="60370" y1="29722" x2="60370" y2="29722"/>
                        <a14:foregroundMark x1="54259" y1="36111" x2="54259" y2="36111"/>
                        <a14:foregroundMark x1="65926" y1="63333" x2="65926" y2="63333"/>
                        <a14:foregroundMark x1="65000" y1="70556" x2="65000" y2="70556"/>
                        <a14:foregroundMark x1="64074" y1="78333" x2="64074" y2="78333"/>
                        <a14:foregroundMark x1="54630" y1="71389" x2="54630" y2="71389"/>
                        <a14:foregroundMark x1="47222" y1="65833" x2="47222" y2="65833"/>
                        <a14:foregroundMark x1="41296" y1="62500" x2="41296" y2="62500"/>
                        <a14:foregroundMark x1="56111" y1="32222" x2="56111" y2="32222"/>
                        <a14:foregroundMark x1="57963" y1="28611" x2="57963" y2="28611"/>
                        <a14:foregroundMark x1="60741" y1="25556" x2="60741" y2="25556"/>
                        <a14:foregroundMark x1="81667" y1="42778" x2="81667" y2="42778"/>
                        <a14:foregroundMark x1="47593" y1="41389" x2="47593" y2="41389"/>
                        <a14:foregroundMark x1="53148" y1="36944" x2="53148" y2="36944"/>
                        <a14:foregroundMark x1="50926" y1="39722" x2="50926" y2="39722"/>
                        <a14:foregroundMark x1="62037" y1="22500" x2="62037" y2="22500"/>
                        <a14:foregroundMark x1="62778" y1="18333" x2="62778" y2="18333"/>
                        <a14:foregroundMark x1="60741" y1="16667" x2="60741" y2="16667"/>
                        <a14:foregroundMark x1="59444" y1="15556" x2="59444" y2="15556"/>
                        <a14:foregroundMark x1="34074" y1="36944" x2="34074" y2="36944"/>
                        <a14:foregroundMark x1="39259" y1="44167" x2="39259" y2="44167"/>
                        <a14:foregroundMark x1="38519" y1="45000" x2="38519" y2="45000"/>
                        <a14:foregroundMark x1="85000" y1="34444" x2="85000" y2="34444"/>
                        <a14:foregroundMark x1="32778" y1="40000" x2="32778" y2="40000"/>
                        <a14:foregroundMark x1="49074" y1="45278" x2="49074" y2="45278"/>
                        <a14:foregroundMark x1="71667" y1="43889" x2="71667" y2="43889"/>
                        <a14:foregroundMark x1="63148" y1="54444" x2="63148" y2="54444"/>
                        <a14:foregroundMark x1="75000" y1="39167" x2="75000" y2="39167"/>
                        <a14:foregroundMark x1="78889" y1="33333" x2="78889" y2="33333"/>
                        <a14:foregroundMark x1="73889" y1="29444" x2="73889" y2="29444"/>
                        <a14:foregroundMark x1="81111" y1="34167" x2="81111" y2="34167"/>
                        <a14:foregroundMark x1="85000" y1="34722" x2="85000" y2="34722"/>
                        <a14:foregroundMark x1="85741" y1="40278" x2="85741" y2="40278"/>
                        <a14:foregroundMark x1="62222" y1="50278" x2="62222" y2="50278"/>
                        <a14:foregroundMark x1="67778" y1="37222" x2="67778" y2="37222"/>
                        <a14:foregroundMark x1="61852" y1="52778" x2="61852" y2="52778"/>
                        <a14:foregroundMark x1="58333" y1="46111" x2="58333" y2="46111"/>
                        <a14:foregroundMark x1="65370" y1="55556" x2="65370" y2="55556"/>
                        <a14:foregroundMark x1="57407" y1="53056" x2="57407" y2="53056"/>
                        <a14:foregroundMark x1="64259" y1="56944" x2="64259" y2="56944"/>
                        <a14:foregroundMark x1="66481" y1="53889" x2="66481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77" y="2535574"/>
            <a:ext cx="1747311" cy="11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ловечки для презентации на прозрачном фоне работа в банке: 1 тыс 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" y="5277419"/>
            <a:ext cx="1579566" cy="15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БЕЗВОЗМЕЗДНЫХ ПОСТУПЛЕНИЙ БЮДЖЕТА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86756243"/>
              </p:ext>
            </p:extLst>
          </p:nvPr>
        </p:nvGraphicFramePr>
        <p:xfrm>
          <a:off x="2190095" y="2200111"/>
          <a:ext cx="482453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553415" y="1124743"/>
            <a:ext cx="2504707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  (</a:t>
            </a:r>
            <a:r>
              <a:rPr lang="ru-RU" sz="1600" b="1" dirty="0" err="1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209 070,9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215 586,7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223 923,9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219 667,8</a:t>
            </a:r>
            <a:endParaRPr lang="ru-RU" sz="1600" b="1" dirty="0">
              <a:solidFill>
                <a:srgbClr val="2263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457" y="2564904"/>
            <a:ext cx="2199437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СУБВЕНЦИИ (</a:t>
            </a:r>
            <a:r>
              <a:rPr lang="ru-RU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354 122,5 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369 403,6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376 098,2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425 508,8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87063" y="980728"/>
            <a:ext cx="2032925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Иные МБТ </a:t>
            </a:r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7 459,0  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22 855,5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24 706,0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62 552,1</a:t>
            </a:r>
            <a:endParaRPr lang="ru-RU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05769" y="3717032"/>
            <a:ext cx="2199437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 (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181 502,4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186 533,2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226 975,2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322 653,7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37946" y="5157192"/>
            <a:ext cx="2199437" cy="13234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БП (</a:t>
            </a:r>
            <a:r>
              <a:rPr lang="ru-RU" sz="1600" b="1" dirty="0" err="1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3 095,1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1 905,7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508,0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2 500,0</a:t>
            </a:r>
            <a:endParaRPr lang="ru-RU" sz="1600" b="1" dirty="0">
              <a:solidFill>
                <a:srgbClr val="6397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757610"/>
              </p:ext>
            </p:extLst>
          </p:nvPr>
        </p:nvGraphicFramePr>
        <p:xfrm>
          <a:off x="6588224" y="4890096"/>
          <a:ext cx="2357438" cy="161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501406"/>
              </p:ext>
            </p:extLst>
          </p:nvPr>
        </p:nvGraphicFramePr>
        <p:xfrm>
          <a:off x="6538231" y="1988840"/>
          <a:ext cx="2466975" cy="16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638027"/>
              </p:ext>
            </p:extLst>
          </p:nvPr>
        </p:nvGraphicFramePr>
        <p:xfrm>
          <a:off x="2994" y="3573016"/>
          <a:ext cx="2247900" cy="187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791637"/>
              </p:ext>
            </p:extLst>
          </p:nvPr>
        </p:nvGraphicFramePr>
        <p:xfrm>
          <a:off x="251520" y="643329"/>
          <a:ext cx="2166938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159327"/>
              </p:ext>
            </p:extLst>
          </p:nvPr>
        </p:nvGraphicFramePr>
        <p:xfrm>
          <a:off x="4472327" y="4994998"/>
          <a:ext cx="2162175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3732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11949" y="161914"/>
            <a:ext cx="3785137" cy="23309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УДЕЛЬНЫЙ ОБЪЁМ ДОХОДОВ И РАСХОДОВ БЮДЖЕТА В 2022 ГОДУ НА ОДНОГО ЖИТЕЛЯ</a:t>
            </a:r>
          </a:p>
        </p:txBody>
      </p:sp>
      <p:pic>
        <p:nvPicPr>
          <p:cNvPr id="1026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38510" y="991300"/>
            <a:ext cx="368469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0795" y="1124744"/>
            <a:ext cx="1080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БЕЗВОЗМЕЗДНЫХ ПОСТУПЛЕНИЙ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9772" y="3480411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7 979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494113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95 750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5504283" y="980728"/>
            <a:ext cx="3639717" cy="36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2915816" y="3523786"/>
            <a:ext cx="3345365" cy="33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48438" y="3728060"/>
            <a:ext cx="108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5439" y="1153346"/>
            <a:ext cx="1440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АЛОГОВЫХ НЕНАЛОГОВЫХ ПОСТУПЛЕНИЙ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71116" y="5733256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117 842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494113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22 524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12060" y="5762002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9 820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25086" y="3474309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1 877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3d человечки для презентаций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722237"/>
            <a:ext cx="1689617" cy="20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еловечки для презентаций powerpoint картинки -подбор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69" y="4822960"/>
            <a:ext cx="2427456" cy="18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7872263" y="95110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8499406" y="117309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16" b="88278" l="26825" r="73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8231443" y="285922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езультаты опроса с применением IT-технологий по оценке населением  эффективности деятельности руководителей органов местного самоуправления –  глав муниципальных образований городских округов и муниципальных районов  Республики Коми по итогам 2019 год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6813" l="20368" r="8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6" r="16678" b="4101"/>
          <a:stretch/>
        </p:blipFill>
        <p:spPr bwMode="auto">
          <a:xfrm>
            <a:off x="4607924" y="1571619"/>
            <a:ext cx="4334280" cy="48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СРАВНЕНИЕ ДОХОДОВ И РАСХОДОВ БЮДЖЕТОВ МУНИЦИПАЛЬНЫХ РАЙОНОВ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РЕСПУБЛИКИ КОМИ</a:t>
            </a:r>
          </a:p>
        </p:txBody>
      </p:sp>
      <p:pic>
        <p:nvPicPr>
          <p:cNvPr id="2050" name="Picture 2" descr="Выборы главы Республики Коми (2016) — Википедия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" y="1916832"/>
            <a:ext cx="4569414" cy="46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5733256"/>
            <a:ext cx="2844236" cy="6775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145124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 ПО ДОХОДАМ (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1124744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 ПО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РАСХОДАМ (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ердце 10"/>
          <p:cNvSpPr/>
          <p:nvPr/>
        </p:nvSpPr>
        <p:spPr>
          <a:xfrm>
            <a:off x="1138228" y="3068960"/>
            <a:ext cx="193412" cy="14401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1979712" y="530120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331640" y="423902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83568" y="432167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2165938" y="424273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971600" y="501317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1067282" y="530120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971600" y="569725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1907704" y="3429000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886953" y="599950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1295636" y="6003880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2699792" y="5072144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515055" y="357301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1488666" y="486909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5148064" y="418192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267569" y="3284984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056276" y="3392996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5760130" y="4134750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519664" y="4132029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08304" y="3947778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236296" y="4725144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5412761" y="4802607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5548013" y="5065096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5364088" y="538988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5292080" y="585832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5688122" y="5786317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ердце 38"/>
          <p:cNvSpPr/>
          <p:nvPr/>
        </p:nvSpPr>
        <p:spPr>
          <a:xfrm>
            <a:off x="5666891" y="2852936"/>
            <a:ext cx="165247" cy="108012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5951746" y="4730599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6447656" y="5153900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409" y="2714436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Усть-Цилемский</a:t>
            </a:r>
            <a:endParaRPr lang="ru-R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6207547" y="2975520"/>
            <a:ext cx="955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Ижемский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654759" y="2575936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Усть-Цилемский</a:t>
            </a:r>
            <a:endParaRPr lang="ru-R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1465921" y="3114020"/>
            <a:ext cx="955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Ижемский</a:t>
            </a:r>
            <a:endParaRPr lang="ru-RU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425395" y="3670779"/>
            <a:ext cx="79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Вуктыл</a:t>
            </a:r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821100" y="5733256"/>
            <a:ext cx="112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Койгородский</a:t>
            </a:r>
            <a:endParaRPr lang="ru-RU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5043955" y="5072144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Сыктывдинский</a:t>
            </a:r>
            <a:endParaRPr lang="ru-RU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4483308" y="3670779"/>
            <a:ext cx="8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Удорский</a:t>
            </a:r>
            <a:endParaRPr lang="ru-RU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0" y="6133773"/>
            <a:ext cx="114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Прилузский</a:t>
            </a:r>
            <a:endParaRPr lang="ru-RU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149352" y="5798889"/>
            <a:ext cx="114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Прилузский</a:t>
            </a:r>
            <a:endParaRPr lang="ru-RU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18293" y="3873651"/>
            <a:ext cx="8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Удорский</a:t>
            </a:r>
            <a:endParaRPr lang="ru-RU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1428945" y="5901384"/>
            <a:ext cx="112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Койгородский</a:t>
            </a:r>
            <a:endParaRPr lang="ru-RU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227919" y="3809278"/>
            <a:ext cx="1008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Сосногорск</a:t>
            </a:r>
            <a:endParaRPr lang="ru-RU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5484769" y="4767679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Корткеросский</a:t>
            </a:r>
            <a:endParaRPr lang="ru-RU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437163" y="4766603"/>
            <a:ext cx="158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Троицко</a:t>
            </a:r>
            <a:r>
              <a:rPr lang="ru-RU" sz="1200" dirty="0" smtClean="0"/>
              <a:t>-Печорский</a:t>
            </a:r>
            <a:endParaRPr lang="ru-RU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6381657" y="5287389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Усть-Куломский</a:t>
            </a:r>
            <a:endParaRPr lang="ru-RU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1763688" y="5389885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Усть-Куломский</a:t>
            </a:r>
            <a:endParaRPr lang="ru-RU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7092280" y="4824101"/>
            <a:ext cx="158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Троицко</a:t>
            </a:r>
            <a:r>
              <a:rPr lang="ru-RU" sz="1200" dirty="0" smtClean="0"/>
              <a:t>-Печорский</a:t>
            </a:r>
            <a:endParaRPr lang="ru-RU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262272" y="5256754"/>
            <a:ext cx="1075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Сысольский</a:t>
            </a:r>
            <a:endParaRPr lang="ru-RU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-103661" y="5564388"/>
            <a:ext cx="1075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Сысольский</a:t>
            </a:r>
            <a:endParaRPr 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363437" y="5343450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Сыктывдинский</a:t>
            </a:r>
            <a:endParaRPr lang="ru-RU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651771" y="3983782"/>
            <a:ext cx="1008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Сосногорск</a:t>
            </a:r>
            <a:endParaRPr lang="ru-RU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312186" y="4740681"/>
            <a:ext cx="113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Усть-Вымский</a:t>
            </a:r>
            <a:endParaRPr lang="ru-RU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795456" y="4183176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Княжпогостский</a:t>
            </a:r>
            <a:endParaRPr lang="ru-RU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1007549" y="4879180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Корткеросский</a:t>
            </a:r>
            <a:endParaRPr lang="ru-RU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-92472" y="4933644"/>
            <a:ext cx="113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Усть-Вымский</a:t>
            </a:r>
            <a:endParaRPr lang="ru-RU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5220072" y="4281209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Княжпогостский</a:t>
            </a:r>
            <a:endParaRPr lang="ru-RU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559477" y="3332021"/>
            <a:ext cx="765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Печора</a:t>
            </a:r>
            <a:endParaRPr lang="ru-RU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7236296" y="3273495"/>
            <a:ext cx="726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Печора</a:t>
            </a:r>
            <a:endParaRPr lang="ru-RU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1564629" y="2906942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1630</a:t>
            </a:r>
            <a:endParaRPr lang="ru-RU" sz="1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2612853" y="3116159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2406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103286" y="4434027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829</a:t>
            </a:r>
            <a:endParaRPr lang="ru-RU" sz="1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154464" y="4115433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1088</a:t>
            </a:r>
            <a:endParaRPr lang="ru-RU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467544" y="2437437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1276</a:t>
            </a:r>
            <a:endParaRPr lang="ru-RU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290671" y="5094690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1740</a:t>
            </a:r>
            <a:endParaRPr lang="ru-RU" sz="12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501797" y="4547102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983</a:t>
            </a:r>
            <a:endParaRPr lang="ru-RU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6082701" y="6039883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598</a:t>
            </a:r>
            <a:endParaRPr lang="ru-RU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503603" y="6395945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1404</a:t>
            </a:r>
            <a:endParaRPr lang="ru-RU" sz="12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1381768" y="6126176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629</a:t>
            </a:r>
            <a:endParaRPr lang="ru-RU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104634" y="5162708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2011</a:t>
            </a:r>
            <a:endParaRPr lang="ru-RU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54463" y="5774338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884</a:t>
            </a:r>
            <a:endParaRPr lang="ru-RU" sz="12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873767" y="3750569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1544</a:t>
            </a:r>
            <a:endParaRPr lang="ru-RU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1158942" y="5548611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2265</a:t>
            </a:r>
            <a:endParaRPr lang="ru-RU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255451" y="4700111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1918</a:t>
            </a:r>
            <a:endParaRPr lang="ru-RU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7236296" y="3055022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2409</a:t>
            </a:r>
            <a:endParaRPr lang="ru-RU" sz="12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6393057" y="325251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1600</a:t>
            </a:r>
            <a:endParaRPr lang="ru-RU" sz="1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4922695" y="3904926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1071</a:t>
            </a:r>
            <a:endParaRPr lang="ru-RU" sz="12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5907651" y="2629230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1269</a:t>
            </a:r>
            <a:endParaRPr lang="ru-RU" sz="12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4773952" y="4547102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1672</a:t>
            </a:r>
            <a:endParaRPr lang="ru-RU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6177653" y="4602181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1418</a:t>
            </a:r>
            <a:endParaRPr lang="ru-RU" sz="1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5774387" y="40794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874</a:t>
            </a:r>
            <a:endParaRPr lang="ru-RU" sz="12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6623115" y="39935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1550</a:t>
            </a:r>
            <a:endParaRPr lang="ru-RU" sz="12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4695575" y="5489254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868</a:t>
            </a:r>
            <a:endParaRPr lang="ru-RU" sz="12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5548013" y="5323393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2076</a:t>
            </a:r>
            <a:endParaRPr lang="ru-RU" sz="12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6663059" y="509468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1983</a:t>
            </a:r>
            <a:endParaRPr lang="ru-RU" sz="12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399988" y="45990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812</a:t>
            </a:r>
            <a:endParaRPr lang="ru-RU" sz="12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4856092" y="6051337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1368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2637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539552" y="1700808"/>
            <a:ext cx="7785472" cy="15346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ПО ПРОЕКТУ РЕШЕНИЯ СОВЕТА МР УСТЬ-ЦИЛЕМСКИЙ «ОБ УТВЕРЖДЕНИИ ОТЧЁТА ОБ ИСПОЛНЕНИИ БЮДЖЕТА МР «УСТЬ-ЦИЛЕМСКИЙ» </a:t>
            </a:r>
            <a:endParaRPr lang="ru-RU" sz="28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РЕСПУБЛИКИ КОМИ </a:t>
            </a: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ЗА </a:t>
            </a: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2022 ГОД»</a:t>
            </a: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человечки для презентации деньги результат: 1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495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трольно-счетная палата города Рязани представила заключение на отчет об  исполнении бюджета города Рязани за 2020 год в Рязанскую городскую Думу -  Контрольно-счетная палата города Ряза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19"/>
            <a:ext cx="25717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155575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Территория без насилия — ОБУ ЦСЗН Липец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" y="3693542"/>
            <a:ext cx="4536504" cy="30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96168805"/>
              </p:ext>
            </p:extLst>
          </p:nvPr>
        </p:nvGraphicFramePr>
        <p:xfrm>
          <a:off x="-133285" y="825030"/>
          <a:ext cx="5999736" cy="339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Picture 2" descr="Результаты опроса с применением IT-технологий по оценке населением  эффективности деятельности руководителей органов местного самоуправления –  глав муниципальных образований городских округов и муниципальных районов  Республики Коми по итогам 2019 год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4" b="96813" l="20368" r="8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6" r="16678" b="4101"/>
          <a:stretch/>
        </p:blipFill>
        <p:spPr bwMode="auto">
          <a:xfrm>
            <a:off x="5112111" y="1950807"/>
            <a:ext cx="4334280" cy="48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СРАВНЕНИЕ УДЕЛЬНЫХ ОБЪЁМОВ РАСХОДОВ, ПРИХОДЯЩИХСЯ НА ДУШУ НАСЕЛЕНИЯ</a:t>
            </a:r>
          </a:p>
        </p:txBody>
      </p:sp>
      <p:sp>
        <p:nvSpPr>
          <p:cNvPr id="25" name="Блок-схема: узел 24"/>
          <p:cNvSpPr/>
          <p:nvPr/>
        </p:nvSpPr>
        <p:spPr>
          <a:xfrm>
            <a:off x="5866451" y="423562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056276" y="3392996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339577" y="441573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7207243" y="4437112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668344" y="3875770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668344" y="518990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984268" y="5554906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084168" y="544522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5878774" y="580526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6219497" y="623947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5731210" y="6203235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ердце 38"/>
          <p:cNvSpPr/>
          <p:nvPr/>
        </p:nvSpPr>
        <p:spPr>
          <a:xfrm>
            <a:off x="6429010" y="3284984"/>
            <a:ext cx="165247" cy="108012"/>
          </a:xfrm>
          <a:prstGeom prst="hear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5934942" y="5203190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6483660" y="5375111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Человечки для презентации организация ПНГ на Прозрачном Фоне • Скачать PNG  Человечки для презентации организац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093"/>
            <a:ext cx="3231304" cy="20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Информационно-разъяснительная беседа по вопросам реализации предстоящих  изменений в оплате труда работников бюджетных организаций - Витебский  государственный ордена Дружбы народов медицинский университе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5" b="89794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74" y="692696"/>
            <a:ext cx="21137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578067" y="6275478"/>
            <a:ext cx="128833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Прилузский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85,1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20170" y="3875770"/>
            <a:ext cx="1185036" cy="276999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Печора 51,6</a:t>
            </a:r>
            <a:endParaRPr lang="ru-RU" sz="1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04248" y="3512041"/>
            <a:ext cx="1288334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Ижемский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95,4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12008" y="2924944"/>
            <a:ext cx="1580272" cy="276999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Усть-Цилемский  117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58830" y="4169131"/>
            <a:ext cx="1288334" cy="276999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Удорский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66,0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385" y="4568338"/>
            <a:ext cx="1577283" cy="27699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Княжпогостский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86,1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52760" y="4714733"/>
            <a:ext cx="1288334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Троицко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-Печорский 80,9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48368" y="4298612"/>
            <a:ext cx="1288334" cy="276999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Сосногорск 37,2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39899" y="5051404"/>
            <a:ext cx="1496584" cy="276999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Корткеросский</a:t>
            </a:r>
            <a:r>
              <a:rPr 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85,6</a:t>
            </a:r>
            <a:endParaRPr lang="ru-RU" sz="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27984" y="5100694"/>
            <a:ext cx="1474471" cy="276999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Усть-Вымский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69,4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57848" y="5661185"/>
            <a:ext cx="1288334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Сысольский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72,9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08592" y="5666764"/>
            <a:ext cx="1628109" cy="276999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Усть-Куломский</a:t>
            </a: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87,5</a:t>
            </a:r>
            <a:endParaRPr lang="ru-RU" sz="1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9496" y="6353069"/>
            <a:ext cx="1600673" cy="276999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Койгородский</a:t>
            </a:r>
            <a:r>
              <a:rPr lang="ru-RU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86,1</a:t>
            </a:r>
            <a:endParaRPr lang="ru-RU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1315" y="2308030"/>
            <a:ext cx="115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7620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 bwMode="auto">
          <a:xfrm>
            <a:off x="395536" y="836712"/>
            <a:ext cx="4467615" cy="32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БЮДЖЕТА МУНИЦИПАЛЬНОГО РАЙОНА «УСТЬ-ЦИЛЕМСКИЙ» ЗА 2022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7421" y="5733256"/>
            <a:ext cx="2844236" cy="6775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28" name="Picture 4" descr="Верховный суд напомнил, как посчитать расходы на юриста-представителя -  новости Право.р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8558" r="12512" b="8712"/>
          <a:stretch/>
        </p:blipFill>
        <p:spPr bwMode="auto">
          <a:xfrm>
            <a:off x="7119615" y="5162578"/>
            <a:ext cx="1862042" cy="14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41111" y="2001094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1 031 284,4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38" name="Picture 14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3"/>
          <a:stretch/>
        </p:blipFill>
        <p:spPr bwMode="auto">
          <a:xfrm>
            <a:off x="4496670" y="819916"/>
            <a:ext cx="4488996" cy="32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2699792" y="3865119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777829" y="3849259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777829" y="4117750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ПЕРВОНАЧАЛЬНЫЙ НА 01.01.2022.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699792" y="4234209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ПО РЕШЕНИЮ НА 22.12.2022</a:t>
            </a:r>
          </a:p>
        </p:txBody>
      </p:sp>
      <p:pic>
        <p:nvPicPr>
          <p:cNvPr id="50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4994479" y="3865120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6789497" y="3865120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6789497" y="4220083"/>
            <a:ext cx="173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003809" y="4117750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УТОЧНЁННЫЙ НА 31.12.2022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596241" y="2005725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1 315 028,7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752018" y="1985703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1 317 593,4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741168" y="1966008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1 269 299,2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4912560"/>
            <a:ext cx="5882044" cy="1931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МР «Усть-Цилемский» </a:t>
            </a: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2022 год составило: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муниципальных программ 93,4 %, 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непрограммные направления деятельности 6,6 %</a:t>
            </a:r>
            <a:endParaRPr lang="ru-RU" sz="2200" b="1" dirty="0">
              <a:ln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человечки для презентации прозрачный фон с указкой: 2 тыс изображений  найдено в Яндекс Картинках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75" b="98438" l="4789" r="63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2457" r="29012" b="6323"/>
          <a:stretch/>
        </p:blipFill>
        <p:spPr bwMode="auto">
          <a:xfrm>
            <a:off x="38510" y="4580948"/>
            <a:ext cx="1893327" cy="211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6747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70848"/>
              </p:ext>
            </p:extLst>
          </p:nvPr>
        </p:nvGraphicFramePr>
        <p:xfrm>
          <a:off x="251519" y="836713"/>
          <a:ext cx="8712967" cy="5984153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548452"/>
                <a:gridCol w="3174465"/>
                <a:gridCol w="858447"/>
                <a:gridCol w="858447"/>
                <a:gridCol w="858447"/>
                <a:gridCol w="858447"/>
                <a:gridCol w="1556262"/>
              </a:tblGrid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Раздел, подраздел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Предусмотрено в бюджете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Финансирование расходов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Неисполненный остаток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% исполнения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Причины отклонения (более 10 %)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1 317 593,4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1 269 299,2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-48 294,2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96,3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3 413,7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3 413,7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876,4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72 123,3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72 041,9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-81,4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21 041,4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21 033,3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-8,1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Резервные фонды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общегосударственные вопросы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23 702,2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17 232,2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-6 470,0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0310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138,0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138,0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Сельское хозяйство и рыболовство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420,5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420,5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Транспорт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38 472,3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38 465,8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135 909,1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106 204,9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-29 704,2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Связь и информатика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10 182,0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10 181,9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Жилищное хозяйство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32 047,0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23 064,6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-8 982,4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Коммунальное хозяйство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4 030,5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4 028,4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-2,1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Благоустройство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16 266,9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14 380,8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-1 886,1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7 927,3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7 927,3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Дошкольное образование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142 484,4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142 484,4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Общее образование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446 487,7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446 487,7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Дополнительное образование детей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64 377,0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64 376,9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Молодежная политика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1 226,8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1 226,8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32 931,3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32 928,9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0801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Культура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134 412,5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134 412,5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0804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33 681,5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33 681,5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0901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Стационарная медицинская помощь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Пенсионное обеспечение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5 850,6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5 850,5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Социальное обеспечение населения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13 299,3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12 829,5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-469,8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Охрана семьи и детства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18 046,1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17 389,0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-657,1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Массовый спорт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1 430,9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1 430,9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Обслуживание государственного (муниципального) внутреннего долга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5 273,7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5 273,7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Прочие межбюджетные трансферты общего характера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50 782,6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50 782,6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0,0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2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Picture 52" descr="Картинки контроллинг для презентации - 7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4" y="5047740"/>
            <a:ext cx="14895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Идеи на тему «Человечки» (100) | презентация, картинки, эмодз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6953" r="8754" b="12004"/>
          <a:stretch/>
        </p:blipFill>
        <p:spPr bwMode="auto">
          <a:xfrm>
            <a:off x="6895151" y="544686"/>
            <a:ext cx="2085693" cy="21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868" y="849254"/>
            <a:ext cx="4680000" cy="828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63788" y="1431063"/>
            <a:ext cx="4680000" cy="82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3727418" y="849254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114 595,4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705388" y="1453790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 descr="Зарплата и управление персоналом для Азербайджан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1706" r="24573" b="2645"/>
          <a:stretch/>
        </p:blipFill>
        <p:spPr bwMode="auto">
          <a:xfrm>
            <a:off x="302498" y="921929"/>
            <a:ext cx="670740" cy="6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1768" y="955477"/>
            <a:ext cx="2686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Общегосударственные вопросы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8957" y="1460524"/>
            <a:ext cx="3401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безопасность и правоохранительная деятельность</a:t>
            </a:r>
          </a:p>
        </p:txBody>
      </p:sp>
      <p:pic>
        <p:nvPicPr>
          <p:cNvPr id="5" name="Picture 4" descr="Флаг Руки Глобу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91" y="1517092"/>
            <a:ext cx="1030463" cy="66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19009" y="2005958"/>
            <a:ext cx="4680000" cy="82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040" name="Picture 16" descr="ЭКОНОМИКА ПРЕДПРИЯТИ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9038" r="7269" b="11429"/>
          <a:stretch/>
        </p:blipFill>
        <p:spPr bwMode="auto">
          <a:xfrm>
            <a:off x="2266547" y="1998465"/>
            <a:ext cx="863840" cy="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215989" y="2074397"/>
            <a:ext cx="2957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экономика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868144" y="1966675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155 913,3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105996" y="2532201"/>
            <a:ext cx="4680000" cy="82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297246" y="2532201"/>
            <a:ext cx="3074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Жилищно-коммунальное хозяйство</a:t>
            </a:r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6" name="Picture 32" descr="Жилищно-коммунальное хозяйств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11908" r="9826" b="4730"/>
          <a:stretch/>
        </p:blipFill>
        <p:spPr bwMode="auto">
          <a:xfrm>
            <a:off x="3167584" y="2582484"/>
            <a:ext cx="1332408" cy="7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376842" y="3087961"/>
            <a:ext cx="4680000" cy="82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238287" y="3317294"/>
            <a:ext cx="291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733709" y="3209573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687 504,7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8510" y="3686626"/>
            <a:ext cx="4680000" cy="82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1382581" y="4280349"/>
            <a:ext cx="46800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2529751" y="4813295"/>
            <a:ext cx="4680000" cy="82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808802" y="3752147"/>
            <a:ext cx="318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и кинематография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237946" y="4329960"/>
            <a:ext cx="291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политика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358900" y="4757896"/>
            <a:ext cx="2916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культура и спорт</a:t>
            </a:r>
          </a:p>
        </p:txBody>
      </p:sp>
      <p:pic>
        <p:nvPicPr>
          <p:cNvPr id="1060" name="Picture 36" descr="Концерт «Мы веселы, талантливы, успешны!» 2023, Азнакаевский район — дата и 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" y="3713382"/>
            <a:ext cx="1027799" cy="73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Круглый стол &quot;Социальная политика государства: используемые технологии и  механизмы реализации&quot;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6278" r="12907"/>
          <a:stretch/>
        </p:blipFill>
        <p:spPr bwMode="auto">
          <a:xfrm>
            <a:off x="1400471" y="4323866"/>
            <a:ext cx="868560" cy="7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8" name="Picture 44" descr="физкультура картинки на прозрачном фоне для студентов: 2 тыс изображений  найдено в Яндекс Картинках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8764" r="8584" b="4690"/>
          <a:stretch/>
        </p:blipFill>
        <p:spPr bwMode="auto">
          <a:xfrm>
            <a:off x="2598270" y="4858318"/>
            <a:ext cx="808155" cy="7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3943253" y="5404227"/>
            <a:ext cx="4680000" cy="82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493703" y="5406662"/>
            <a:ext cx="37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</a:t>
            </a:r>
            <a:endParaRPr lang="ru-RU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государственного долга 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705388" y="6078059"/>
            <a:ext cx="4360049" cy="7181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5521407" y="6139335"/>
            <a:ext cx="2916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</a:p>
        </p:txBody>
      </p:sp>
      <p:pic>
        <p:nvPicPr>
          <p:cNvPr id="1070" name="Picture 46" descr="Обслуживание государственного долг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54" y="5437441"/>
            <a:ext cx="894414" cy="799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Муниципалитеты Мурманской области получат межбюджетные трансферты - Лента  новостей Мурманск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44" y="6139335"/>
            <a:ext cx="794063" cy="595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Чем отличается образование от обучения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4406" r="7153" b="8758"/>
          <a:stretch/>
        </p:blipFill>
        <p:spPr bwMode="auto">
          <a:xfrm>
            <a:off x="4859867" y="3161485"/>
            <a:ext cx="1069139" cy="7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3644659" y="3713382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168 094,0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БЮДЖЕТА ПО РАЗДЕЛАМ КЛАССИФИКАЦИИ РАСХОДОВ ЗА 2022 ГОД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763992" y="2512623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49 401,1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78" name="Picture 54" descr="Человечек для презентации без фона - 57 фот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958" y="1722134"/>
            <a:ext cx="2490265" cy="21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859868" y="4222238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36 069,1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992317" y="4782329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1 430,9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547289" y="5437441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837999" y="6139335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56 056,3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96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39701" y="947568"/>
            <a:ext cx="4572000" cy="830997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(0102) Функционирование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высшего должностного лица субъекта Российской Федерации и муниципального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60441" y="3266510"/>
            <a:ext cx="4572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(0104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60441" y="4805990"/>
            <a:ext cx="4572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(0106)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деятельности финансовых, налоговых и таможенных органов и органов финансового (финансово-бюджетного) надзора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81181" y="6290340"/>
            <a:ext cx="455126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(0113)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общегосударственные вопросы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Методсовет при Министерстве экономики и финансов Московской области обсудил  новые нормы и проблемные вопросы бюджетного уч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57508"/>
            <a:ext cx="1800000" cy="11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В Министерстве экономики и финансов обсудили изменения в подготовке и  предоставлении бюджетной отчетности в 2020 и 2021 годах | Медиакрат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1957"/>
            <a:ext cx="1800000" cy="124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Ново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99" y="4550033"/>
            <a:ext cx="1677885" cy="11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13-я практическая конференция ЦИФРОВОЙ ДОКУМЕНТООБОРОТ | MSB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b="12802"/>
          <a:stretch/>
        </p:blipFill>
        <p:spPr bwMode="auto">
          <a:xfrm>
            <a:off x="256909" y="653398"/>
            <a:ext cx="1803380" cy="12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ценарии внедрения электронного документооборот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/>
          <a:stretch/>
        </p:blipFill>
        <p:spPr bwMode="auto">
          <a:xfrm>
            <a:off x="155575" y="5597690"/>
            <a:ext cx="1800000" cy="12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6624836" y="1101743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3 413,7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17575" y="2152599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874,4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640962" y="3512731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72 041,9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927992" y="4838530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21 033,3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643807" y="6127750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17 232,2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2029487"/>
            <a:ext cx="4572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(0103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Функционирование законодательных (представительных) органов государственной власти и представительных органов муниципальных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0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 descr="Национальная экономика картинки - 72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28" y="4361024"/>
            <a:ext cx="2951327" cy="236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091" y="2235458"/>
            <a:ext cx="2373214" cy="1569660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(0310) Защита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и территорий от чрезвычайных ситуаций природного и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техногенного характера, пожарная безопасность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14264" y="4439200"/>
            <a:ext cx="177832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(0408) Транспорт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3859235"/>
            <a:ext cx="298957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(0409) Дорожное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дорожные фонды)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51710" y="1564806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(0405) Сельское </a:t>
            </a: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 и рыболовство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45527" y="3815944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837999" y="1026101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420,5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6131" y="4783601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38 465,8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544432" y="3401435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106 204,9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83858" y="5644292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(0412)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национальной экономики</a:t>
            </a:r>
          </a:p>
        </p:txBody>
      </p:sp>
      <p:pic>
        <p:nvPicPr>
          <p:cNvPr id="2050" name="Picture 2" descr="чрезвычайные ситуации картинки для детей: 2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9" y="609727"/>
            <a:ext cx="1942575" cy="15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качать сельское хозяйство -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5" y="442513"/>
            <a:ext cx="3438378" cy="13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ransport png images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40" y="2498758"/>
            <a:ext cx="2078152" cy="19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Картинки дорожные работы - 71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9"/>
          <a:stretch/>
        </p:blipFill>
        <p:spPr bwMode="auto">
          <a:xfrm>
            <a:off x="3209321" y="2349685"/>
            <a:ext cx="2168675" cy="15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математика клипарт информатика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52" y="4571119"/>
            <a:ext cx="1405044" cy="17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04478" y="4777754"/>
            <a:ext cx="148297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(0410) Связь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информатика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68077" y="6128146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10 181,9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08632" y="530977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640,2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1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омикс мультфильм неотложная медицинская помощь - векторные изображения,  Комикс мультфильм неотложная медицинская помощь картинки |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4"/>
          <a:stretch/>
        </p:blipFill>
        <p:spPr bwMode="auto">
          <a:xfrm>
            <a:off x="3202318" y="4192671"/>
            <a:ext cx="2581275" cy="15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12836" y="5700944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(0901) Стационарная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помощь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05192" y="996082"/>
            <a:ext cx="165618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(0503) Благоустройство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6073" y="3445598"/>
            <a:ext cx="298957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(0502) Коммунальное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95156" y="2610772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(0501) Жилищное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3968962" y="6237312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339136" y="1586669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14 380,8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690" y="4023735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4 028,4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92031" y="5642111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(0505)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жилищно-коммунального хозяйства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05521" y="3356992"/>
            <a:ext cx="224330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(1102) Массовый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60902" y="6248530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7 927,3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8" name="Picture 2" descr="Картинки коммунальное хозяйство - 75 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5"/>
          <a:stretch/>
        </p:blipFill>
        <p:spPr bwMode="auto">
          <a:xfrm>
            <a:off x="6527127" y="1412776"/>
            <a:ext cx="2535597" cy="15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7314264" y="1078776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23 064,6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102" name="Picture 6" descr="Картинки коммунальное хозяйство - 75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42" y="3788310"/>
            <a:ext cx="1859108" cy="1859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портивный баннер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" y="3737986"/>
            <a:ext cx="2996463" cy="17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Формирование современной городской сред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b="27850"/>
          <a:stretch/>
        </p:blipFill>
        <p:spPr bwMode="auto">
          <a:xfrm>
            <a:off x="82253" y="886384"/>
            <a:ext cx="4256883" cy="218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934765" y="5420088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1 430,9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62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198826"/>
            <a:ext cx="298957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(0703) Дополнительное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детей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2132856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(0701) Дошкольное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1003180" y="1139308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446 487,7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ень специальности: «Дошкольное образование, специальное дошкольное  образование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7538"/>
            <a:ext cx="3429000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بایگانی‌های مراكز پيش دبستاني - آموزشگاه کاشفان صنع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" y="1747956"/>
            <a:ext cx="29813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Образование клипарт (69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дополнительное образование клипарт: 2 тыс изображений найдено в Яндекс  Картинках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882" r="5914"/>
          <a:stretch/>
        </p:blipFill>
        <p:spPr bwMode="auto">
          <a:xfrm>
            <a:off x="823581" y="4291960"/>
            <a:ext cx="2172255" cy="20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дополнительное образование клипарт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5075988"/>
            <a:ext cx="3161117" cy="1778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411983" y="794763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142 484,4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065" y="1724083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(0702) Общее образование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5124" y="4146812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64 376,9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1937" y="5672664"/>
            <a:ext cx="2251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(0709)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образования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03039" y="6257439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32 928,9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86" name="Picture 14" descr="ПРОБЛЕМЫ И ПЕРСПЕКТИВЫ МОЛОДЕЖНОГО СОВЕТА ПРИ ГЛАВЕ ГОРОДА ТАМБОВА В СФЕРЕ  РЕАЛИЗАЦИИ МОЛОДЕЖНОЙ ПОЛИТИ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0" y="2980956"/>
            <a:ext cx="2622716" cy="18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4264" y="4439200"/>
            <a:ext cx="165618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(0707) Молодежная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393093" y="4269923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1 226,8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73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594636" y="1032294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134 412,5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Образование клипарт (69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0" y="1610876"/>
            <a:ext cx="2160240" cy="338554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(0801) Культура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03848" y="1105553"/>
            <a:ext cx="3043135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31 декабря 2022 года в районе функционировало 3 учреждения культуры, со штатной численность 152,5 единиц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509129" y="5440356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33 681,5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03246" y="4363138"/>
            <a:ext cx="19442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(0804) Другие вопросы в области культуры, кинематографии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культурные мероприятия клипарт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200" r="18788" b="4491"/>
          <a:stretch/>
        </p:blipFill>
        <p:spPr bwMode="auto">
          <a:xfrm>
            <a:off x="155575" y="2012990"/>
            <a:ext cx="2082371" cy="18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усские символы векторный клипарт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8125" l="625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05553"/>
            <a:ext cx="2435940" cy="24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1685" y="4149080"/>
            <a:ext cx="2567745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учреждений культуры осуществляет МБУ «Центр обслуживания муниципальных бюджетных учреждений» (расходы на его содержание отражаются по разделу 0804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В Усть-Цильме обустроили фонтан добра « БН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14" y="2852936"/>
            <a:ext cx="4530606" cy="3020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108" y="2204864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(1001) Пенсионное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837999" y="4510787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5 273,7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527175" y="3760312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17 389,0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60375" y="592989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0" y="811938"/>
            <a:ext cx="169911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 descr="социального обеспечения пожилых людей. помощь в покупке еды. Иллюстрация  вектора - иллюстрации насчитывающей характер, микстура: 2314876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81" y="865620"/>
            <a:ext cx="2925906" cy="23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Крымская гимназия-интернат для одаренных детей&quot; | Ново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36106"/>
            <a:ext cx="2388454" cy="18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Уровень внешнего долга КР нарушает договор ЕАЭС – Счетная пал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1" y="5229519"/>
            <a:ext cx="2730405" cy="158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В России запустили благотворительный проект, который охватит миллионы  челове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26122"/>
            <a:ext cx="2188896" cy="164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Важные для бизнеса позиции экономколлегии за начало 2022 года - новости  Право.р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04" y="5104995"/>
            <a:ext cx="2352896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1729014" y="733713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5 850,5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661058" y="1036776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12 829,5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48100" y="1629172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(1003) Социальное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населения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3514091"/>
            <a:ext cx="165618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 на выравнивание бюджетной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84068" y="5770543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межбюджетные трансферты общего характера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655811" y="525563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50 782,6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5095562"/>
            <a:ext cx="2098265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внутреннего долга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6409" y="3433189"/>
            <a:ext cx="2989576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(1004) Охрана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и детства</a:t>
            </a:r>
          </a:p>
        </p:txBody>
      </p:sp>
    </p:spTree>
    <p:extLst>
      <p:ext uri="{BB962C8B-B14F-4D97-AF65-F5344CB8AC3E}">
        <p14:creationId xmlns:p14="http://schemas.microsoft.com/office/powerpoint/2010/main" val="689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 бюдже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7" t="10955" r="20115" b="3348"/>
          <a:stretch/>
        </p:blipFill>
        <p:spPr bwMode="auto">
          <a:xfrm>
            <a:off x="2358830" y="2076511"/>
            <a:ext cx="4523992" cy="32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0822" y="5336294"/>
            <a:ext cx="4572000" cy="14773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 - форма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369" y="3101799"/>
            <a:ext cx="2412399" cy="17543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Доходы бюджета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денежные средства, поступающие в соответствии с законодательством в бюджет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4734" y="3020746"/>
            <a:ext cx="2314475" cy="20313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Расходы бюджета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денежные средства, направляемые на финансовое обеспечение задач и функций государства.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6" name="Picture 4" descr="Картинки для презентации человечки без фона - 83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10" y="5054830"/>
            <a:ext cx="1985699" cy="15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человечки для презентации - Создать мем - Meme-arsenal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5" y="4879484"/>
            <a:ext cx="2004814" cy="19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41882" y="465231"/>
            <a:ext cx="6537173" cy="14773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Источники финансирования дефицита бюджета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– поступления денежных средств в бюджет, направляемые на покрытие разницы, возникающей в результате превышения расходов бюджета над его доходами, и погашение ранее привлеченных долговых обязательств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38618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роведены экспертизы изменений в муниципальные программы / КСП (новости) /  Администрация Волоколамского городского округ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5603" r="11814" b="5151"/>
          <a:stretch/>
        </p:blipFill>
        <p:spPr bwMode="auto">
          <a:xfrm>
            <a:off x="5738963" y="1684337"/>
            <a:ext cx="3132323" cy="23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ПРОГРАММНЫЕ РАСХОДЫ БЮДЖЕТА МР «УСТЬ-ЦИЛЕМСКИЙ»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3021" y="938026"/>
            <a:ext cx="8876636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из бюджета муниципального района «Усть-Цилемский» финансировалось 9 муниципальных программ</a:t>
            </a:r>
          </a:p>
        </p:txBody>
      </p:sp>
      <p:pic>
        <p:nvPicPr>
          <p:cNvPr id="6146" name="Picture 2" descr="Благоустройство территории населенных пунктов» на 2022 - 2026 годы »  Унинский муниципальный округ Кировской области | Официальный сай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7903"/>
          <a:stretch/>
        </p:blipFill>
        <p:spPr bwMode="auto">
          <a:xfrm>
            <a:off x="7327943" y="5662395"/>
            <a:ext cx="1600241" cy="106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11305" r="29904" b="13589"/>
          <a:stretch/>
        </p:blipFill>
        <p:spPr bwMode="auto">
          <a:xfrm>
            <a:off x="46380" y="4357732"/>
            <a:ext cx="1530201" cy="20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11304" r="29904" b="15908"/>
          <a:stretch/>
        </p:blipFill>
        <p:spPr bwMode="auto">
          <a:xfrm>
            <a:off x="1020518" y="2378293"/>
            <a:ext cx="548219" cy="197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11304" r="29904" b="70613"/>
          <a:stretch/>
        </p:blipFill>
        <p:spPr bwMode="auto">
          <a:xfrm>
            <a:off x="1028362" y="1897259"/>
            <a:ext cx="548219" cy="4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29191" y="1961248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86570" y="2388739"/>
            <a:ext cx="107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92666" y="2869483"/>
            <a:ext cx="423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физической культуры и спорта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10099" y="3429000"/>
            <a:ext cx="5588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развития социальной сферы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14547" y="3857721"/>
            <a:ext cx="226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экономики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614547" y="4364952"/>
            <a:ext cx="5524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и развитие муниципального хозяйства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10099" y="4743443"/>
            <a:ext cx="7622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правонарушений и обеспечение общественной безопасности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14547" y="5400957"/>
            <a:ext cx="3089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управление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10099" y="5877272"/>
            <a:ext cx="448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муниципальным имуществом</a:t>
            </a:r>
          </a:p>
        </p:txBody>
      </p:sp>
    </p:spTree>
    <p:extLst>
      <p:ext uri="{BB962C8B-B14F-4D97-AF65-F5344CB8AC3E}">
        <p14:creationId xmlns:p14="http://schemas.microsoft.com/office/powerpoint/2010/main" val="3539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69410" y="4005064"/>
            <a:ext cx="4574598" cy="25545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оценки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из 9 муниципальных программ являются эффективными, то есть цели и приоритеты по программе расставлены верно, механизмы и инструменты управления привели к достижению запланированных результатов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9" name="Picture 11" descr="Эффективный Лидер Команды Метафора Вектор Иллюстрация — стоковая векторная  графика и другие изображения на тему Самолёт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28" y="4417395"/>
            <a:ext cx="3363920" cy="239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ОЦЕНКА ЭФФЕКТИВНОСТИ МУНИЦИПАЛЬНЫХ ПРОГРАММ МР «УСТЬ-ЦИЛЕМСКИЙ»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7" descr="Клипарт &quot;Стрелки&quot;, страница 4 из 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24086"/>
          <a:stretch/>
        </p:blipFill>
        <p:spPr bwMode="auto">
          <a:xfrm rot="9369667">
            <a:off x="3101627" y="2613601"/>
            <a:ext cx="1636086" cy="8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Клипарт &quot;Стрелки&quot;, страница 4 из 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6" b="25568"/>
          <a:stretch/>
        </p:blipFill>
        <p:spPr bwMode="auto">
          <a:xfrm rot="8273847">
            <a:off x="6049684" y="3461478"/>
            <a:ext cx="1745606" cy="8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Клипарт &quot;Стрелки&quot;, страница 4 из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3847">
            <a:off x="4387852" y="3028827"/>
            <a:ext cx="1551424" cy="15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44007" y="836712"/>
            <a:ext cx="4326441" cy="224676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с Порядком разработки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реализации и оценки эффективности муниципальных программ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«Усть-Цилемский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проведена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эффективности муниципальных программ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3" name="Picture 15" descr="Efficiency Concept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9" y="1153540"/>
            <a:ext cx="2702372" cy="2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разование клипарт: 3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707556"/>
            <a:ext cx="41433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«ОБРАЗОВАНИЕ»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081056" y="2126415"/>
            <a:ext cx="176076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 </a:t>
            </a:r>
          </a:p>
          <a:p>
            <a:pPr algn="ctr"/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767" y="1183300"/>
            <a:ext cx="228599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и качества образовательных услуг в районе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5881" y="985580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4" name="Picture 12" descr="Порево Stock Clipart | Royalty-Free | Free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1" y="2865695"/>
            <a:ext cx="838577" cy="8385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Пропустили срок принятия наследства?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2887"/>
          <a:stretch/>
        </p:blipFill>
        <p:spPr bwMode="auto">
          <a:xfrm>
            <a:off x="7484907" y="3637879"/>
            <a:ext cx="880382" cy="661515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788024" y="4017285"/>
            <a:ext cx="261294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251799430"/>
              </p:ext>
            </p:extLst>
          </p:nvPr>
        </p:nvGraphicFramePr>
        <p:xfrm>
          <a:off x="3530814" y="4075654"/>
          <a:ext cx="5444868" cy="278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AutoShape 2" descr="МБОУ &quot;Усть-Цилемская СОШ им. М, А. Бабикова&quot; - Информация о сайте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525" l="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56" y="620551"/>
            <a:ext cx="3201702" cy="21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5" descr="МБОУ &quot;Усть-Цилемская СОШ им. М, А. Бабикова&quot; - Новости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МБОУ &quot;Усть-Цилемская СОШ им. М, А. Бабикова&quot; - Новости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6617"/>
            <a:ext cx="3238220" cy="174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74965" y="5740829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Лучшие работники и учреждения культуры региона получают господдержку по  нацпроекту «Культур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8" y="3957951"/>
            <a:ext cx="318225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«КУЛЬТУРА»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460549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/>
              <a:t>Развитие культурного потенциала Усть-Цилемского района как духовно-нравственного основания для формирования гармонично развитой личности, единства социокультурного пространства, приобщение граждан к культурному наследию и гармонизации межнациональных отношений.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3447" y="899583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4" name="Picture 12" descr="Порево Stock Clipart | Royalty-Free | Free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94" y="690281"/>
            <a:ext cx="838577" cy="8385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ультура клипарт - фото и картинки abrakadabra.f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27" y="465138"/>
            <a:ext cx="3993022" cy="31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934718661"/>
              </p:ext>
            </p:extLst>
          </p:nvPr>
        </p:nvGraphicFramePr>
        <p:xfrm>
          <a:off x="3707904" y="3965798"/>
          <a:ext cx="5361166" cy="286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208" name="Picture 16" descr="Окружной бюджет стал немного крупнее - Новости - СМИ &quot;Газета Варта-24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71" y="3505341"/>
            <a:ext cx="1031229" cy="920911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148064" y="399728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39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50801" y="5740828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«РАЗВИТИЕ ФИЗИЧЕСКОЙ КУЛЬТУРЫ И СПОРТА»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460549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/>
              <a:t>Создание благоприятных условий для развития детско-юношеского спорта, приобщение и повышение мотивации различных слоев населения к регулярным занятиям физической культурой и спортом и ведению здорового образа жизни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3447" y="899583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334312065"/>
              </p:ext>
            </p:extLst>
          </p:nvPr>
        </p:nvGraphicFramePr>
        <p:xfrm>
          <a:off x="3431261" y="4025068"/>
          <a:ext cx="5637809" cy="280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4986055" y="4025068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8" name="Picture 16" descr="Волейбол спорт мультяшный цветной клипарт | Премиум вект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128707"/>
            <a:ext cx="1203746" cy="1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Баскетбол Дриблинг Бесплатный контент Slam dunk, Player s, рука, спорт,  презентация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" b="100000" l="16522" r="8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46" y="1475095"/>
            <a:ext cx="2602086" cy="19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Футболист, Спортсмен, Футбол, Футбольный Мяч, Спорт, - Russian Soccer  Player Vector, HD Png Download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50" y="769938"/>
            <a:ext cx="2392724" cy="18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16" name="Picture 44" descr="Черно белый футбольный образец PNG , футбол клипарт черно белый, Футбольный  матч, запустить PNG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72" y="2141538"/>
            <a:ext cx="319553" cy="3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Машинная вышивка Лыжник детский Лыжник, детский, ребенок, текстиль, люди 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5" b="96196" l="761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" y="3861048"/>
            <a:ext cx="1879781" cy="18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лыжник векторный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9667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59" y="465138"/>
            <a:ext cx="1839330" cy="114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Картинка велоспорт, велосипедист - Спорт - Картинки PNG - Галерейк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13" y="2538945"/>
            <a:ext cx="1753161" cy="29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единительная линия 28"/>
          <p:cNvCxnSpPr/>
          <p:nvPr/>
        </p:nvCxnSpPr>
        <p:spPr>
          <a:xfrm flipH="1">
            <a:off x="2483768" y="769937"/>
            <a:ext cx="567407" cy="269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54" descr="красочный бег PNG , Бегущий человек клипарт, запустить, красочный бег PNG  PNG картинки и пнг PSD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8" name="Picture 56" descr="178 679 рез. по запросу «Штангист» — изображения, стоковые фотографии и  векторная графика | Shutter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52" y="2849078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«СОЗДАНИЕ УСЛОВИЙ ДЛЯ РАЗВИТИЯ СОЦИАЛЬНОЙ СФЕРЫ»</a:t>
            </a: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209826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Создание </a:t>
            </a:r>
            <a:r>
              <a:rPr lang="ru-RU" dirty="0"/>
              <a:t>условий для повышения качества и уровня жизни отдельных категорий </a:t>
            </a:r>
            <a:r>
              <a:rPr lang="ru-RU" dirty="0" smtClean="0"/>
              <a:t>граждан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605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014857934"/>
              </p:ext>
            </p:extLst>
          </p:nvPr>
        </p:nvGraphicFramePr>
        <p:xfrm>
          <a:off x="3707904" y="4028116"/>
          <a:ext cx="5361166" cy="280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5589186" y="420269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83211" y="2746112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89175" y="793273"/>
            <a:ext cx="3701272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Повышение</a:t>
            </a:r>
          </a:p>
          <a:p>
            <a:r>
              <a:rPr lang="ru-RU" dirty="0" smtClean="0"/>
              <a:t>Доступности</a:t>
            </a:r>
          </a:p>
          <a:p>
            <a:r>
              <a:rPr lang="ru-RU" dirty="0" smtClean="0"/>
              <a:t>жилья </a:t>
            </a:r>
            <a:r>
              <a:rPr lang="ru-RU" dirty="0"/>
              <a:t>для </a:t>
            </a:r>
            <a:endParaRPr lang="ru-RU" dirty="0" smtClean="0"/>
          </a:p>
          <a:p>
            <a:r>
              <a:rPr lang="ru-RU" dirty="0" smtClean="0"/>
              <a:t>молодых семей</a:t>
            </a:r>
          </a:p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75821" y="794936"/>
            <a:ext cx="2071737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Осуществление социальной поддержки отдельным категориям </a:t>
            </a:r>
            <a:r>
              <a:rPr lang="ru-RU" dirty="0" smtClean="0"/>
              <a:t>граждан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2411761" y="2446337"/>
            <a:ext cx="338437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Выявление, </a:t>
            </a:r>
            <a:endParaRPr lang="ru-RU" dirty="0" smtClean="0"/>
          </a:p>
          <a:p>
            <a:r>
              <a:rPr lang="ru-RU" dirty="0" smtClean="0"/>
              <a:t>продвижение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поддержка </a:t>
            </a:r>
          </a:p>
          <a:p>
            <a:r>
              <a:rPr lang="ru-RU" dirty="0" smtClean="0"/>
              <a:t>активности </a:t>
            </a:r>
          </a:p>
          <a:p>
            <a:r>
              <a:rPr lang="ru-RU" dirty="0" smtClean="0"/>
              <a:t>молодёжи </a:t>
            </a:r>
            <a:endParaRPr lang="ru-RU" dirty="0"/>
          </a:p>
        </p:txBody>
      </p:sp>
      <p:sp>
        <p:nvSpPr>
          <p:cNvPr id="3073" name="Прямоугольник 3072"/>
          <p:cNvSpPr/>
          <p:nvPr/>
        </p:nvSpPr>
        <p:spPr>
          <a:xfrm>
            <a:off x="155575" y="4184628"/>
            <a:ext cx="3624337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Создание условий для привлечения и закрепления квалифицированных </a:t>
            </a:r>
            <a:r>
              <a:rPr lang="ru-RU" dirty="0" smtClean="0"/>
              <a:t>кадров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100" name="Picture 4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73" y="811938"/>
            <a:ext cx="1922503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оциальная поддержка отдельным категориям гражда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/>
          <a:stretch/>
        </p:blipFill>
        <p:spPr bwMode="auto">
          <a:xfrm>
            <a:off x="6839700" y="2479770"/>
            <a:ext cx="1943977" cy="15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МБУ РМ &quot;ЦМПиИ&quot; ГО Богданович - Досу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28" y="2593985"/>
            <a:ext cx="1776277" cy="11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Что делать, если соискатель слишком квалифицированный?. Автор Уварова  Елена. Материал 627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"/>
          <a:stretch/>
        </p:blipFill>
        <p:spPr bwMode="auto">
          <a:xfrm>
            <a:off x="920750" y="5085184"/>
            <a:ext cx="1828800" cy="12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575" y="1244731"/>
            <a:ext cx="1981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уровня экономической активности в муниципальном районе «Усть-Цилемский</a:t>
            </a:r>
            <a:r>
              <a:rPr lang="ru-RU" dirty="0" smtClean="0"/>
              <a:t>»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605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826580733"/>
              </p:ext>
            </p:extLst>
          </p:nvPr>
        </p:nvGraphicFramePr>
        <p:xfrm>
          <a:off x="4018998" y="3984968"/>
          <a:ext cx="4983248" cy="286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597179" y="3584858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1652" y="3277082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65341" y="844412"/>
            <a:ext cx="2570857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Создание </a:t>
            </a:r>
            <a:endParaRPr lang="ru-RU" dirty="0" smtClean="0"/>
          </a:p>
          <a:p>
            <a:r>
              <a:rPr lang="ru-RU" dirty="0" smtClean="0"/>
              <a:t>условий </a:t>
            </a:r>
            <a:r>
              <a:rPr lang="ru-RU" dirty="0"/>
              <a:t>для </a:t>
            </a:r>
            <a:endParaRPr lang="ru-RU" dirty="0" smtClean="0"/>
          </a:p>
          <a:p>
            <a:r>
              <a:rPr lang="ru-RU" dirty="0" smtClean="0"/>
              <a:t>развития </a:t>
            </a:r>
            <a:r>
              <a:rPr lang="ru-RU" dirty="0"/>
              <a:t>агропромышленного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 err="1"/>
              <a:t>рыбохозяйственного</a:t>
            </a:r>
            <a:r>
              <a:rPr lang="ru-RU" dirty="0"/>
              <a:t> комплексов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44209" y="794936"/>
            <a:ext cx="240335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Содействие развитию малого и среднего </a:t>
            </a:r>
            <a:r>
              <a:rPr lang="ru-RU" dirty="0" smtClean="0"/>
              <a:t>предпринимательства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2913126" y="2675892"/>
            <a:ext cx="338437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Создание благоприятных условий для развития социально </a:t>
            </a:r>
            <a:endParaRPr lang="ru-RU" dirty="0" smtClean="0"/>
          </a:p>
          <a:p>
            <a:pPr algn="r"/>
            <a:r>
              <a:rPr lang="ru-RU" dirty="0" smtClean="0"/>
              <a:t>ориентированных </a:t>
            </a:r>
            <a:r>
              <a:rPr lang="ru-RU" dirty="0"/>
              <a:t>некоммерческих </a:t>
            </a:r>
            <a:endParaRPr lang="ru-RU" dirty="0" smtClean="0"/>
          </a:p>
          <a:p>
            <a:pPr algn="r"/>
            <a:r>
              <a:rPr lang="ru-RU" dirty="0" smtClean="0"/>
              <a:t>организаций </a:t>
            </a:r>
            <a:endParaRPr lang="ru-RU" dirty="0"/>
          </a:p>
        </p:txBody>
      </p:sp>
      <p:sp>
        <p:nvSpPr>
          <p:cNvPr id="3073" name="Прямоугольник 3072"/>
          <p:cNvSpPr/>
          <p:nvPr/>
        </p:nvSpPr>
        <p:spPr>
          <a:xfrm>
            <a:off x="155576" y="4492800"/>
            <a:ext cx="2743199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Функционирование комплексной системы стратегического </a:t>
            </a:r>
            <a:r>
              <a:rPr lang="ru-RU" dirty="0" smtClean="0"/>
              <a:t>планирования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Власти введут дополнительный реестр пострадавших из-за коронавируса НКО -  БУХ.1С, сайт в помощь бухгалтер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277082"/>
            <a:ext cx="1577422" cy="15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Фонд поддержки предпринимательства Каменск-Уральского городского округ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2592" r="15972" b="12695"/>
          <a:stretch/>
        </p:blipFill>
        <p:spPr bwMode="auto">
          <a:xfrm>
            <a:off x="6583944" y="1735435"/>
            <a:ext cx="2126721" cy="11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онцепция сельского хозяйства Иллюстрация вектора - иллюстрации  насчитывающей млекопитающее, страна: 23170456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3175" r="5544" b="12157"/>
          <a:stretch/>
        </p:blipFill>
        <p:spPr bwMode="auto">
          <a:xfrm>
            <a:off x="3644278" y="260648"/>
            <a:ext cx="2431508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Концепция иллюстрации стратегического планирования плоская иллюстрация на  белом фоне | Премиум векторы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7007" r="11112" b="9061"/>
          <a:stretch/>
        </p:blipFill>
        <p:spPr bwMode="auto">
          <a:xfrm>
            <a:off x="612775" y="5600670"/>
            <a:ext cx="1689817" cy="12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«РАЗВИТИЕ ЭКОНОМИКИ»</a:t>
            </a:r>
          </a:p>
        </p:txBody>
      </p:sp>
    </p:spTree>
    <p:extLst>
      <p:ext uri="{BB962C8B-B14F-4D97-AF65-F5344CB8AC3E}">
        <p14:creationId xmlns:p14="http://schemas.microsoft.com/office/powerpoint/2010/main" val="2365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уровня комфортности проживания населения на территории муниципального района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8289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80159926"/>
              </p:ext>
            </p:extLst>
          </p:nvPr>
        </p:nvGraphicFramePr>
        <p:xfrm>
          <a:off x="307975" y="3949072"/>
          <a:ext cx="5383130" cy="286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984375" y="4222196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898576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69362" y="1074738"/>
            <a:ext cx="2570857" cy="175432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Улучшение экологической обстановки в районе и повышение уровня благоустройства территорий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73196" y="1066625"/>
            <a:ext cx="240335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Обеспечение устойчивого транспортного сообщения в муниципальном районе 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597928" y="3830054"/>
            <a:ext cx="338437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Повышение качества жилищного обеспечения, доступности жилья, качества и надежности предоставления жилищно-коммунальных услуг населению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121661"/>
            <a:ext cx="6558688" cy="100021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«СОДЕРЖАНИЕ И РАЗВИТИЕ МУНИЦИПАЛЬНОГО ХОЗЯЙСТВА»</a:t>
            </a:r>
          </a:p>
        </p:txBody>
      </p:sp>
      <p:pic>
        <p:nvPicPr>
          <p:cNvPr id="6148" name="Picture 4" descr="Защита экологии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8484" r="13842" b="8113"/>
          <a:stretch/>
        </p:blipFill>
        <p:spPr bwMode="auto">
          <a:xfrm>
            <a:off x="2818408" y="2524264"/>
            <a:ext cx="1684733" cy="1541608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Транспорт клипарт - фото и картинки abrakadabra.f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" b="98966" l="210" r="955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9" y="2744207"/>
            <a:ext cx="1983689" cy="12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Субсидия на покупку жилья для молодых сем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5" y="5236358"/>
            <a:ext cx="2817718" cy="15976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Обеспечение безопасности граждан, проживающих на территории муниципального района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8289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342112811"/>
              </p:ext>
            </p:extLst>
          </p:nvPr>
        </p:nvGraphicFramePr>
        <p:xfrm>
          <a:off x="-433622" y="4286465"/>
          <a:ext cx="4700823" cy="241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349295" y="4255891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898576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1175" y="1250474"/>
            <a:ext cx="2570857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Обеспечение профилактических мер по укреплению правопорядка и правонарушений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35386" y="1402873"/>
            <a:ext cx="240335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Снижение количества лиц, пострадавших в результате дорожно-транспортных происшествий</a:t>
            </a:r>
          </a:p>
        </p:txBody>
      </p:sp>
      <p:sp>
        <p:nvSpPr>
          <p:cNvPr id="3072" name="Прямоугольник 3071"/>
          <p:cNvSpPr/>
          <p:nvPr/>
        </p:nvSpPr>
        <p:spPr>
          <a:xfrm>
            <a:off x="4336604" y="4091970"/>
            <a:ext cx="4669804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Организация </a:t>
            </a:r>
            <a:r>
              <a:rPr lang="ru-RU" dirty="0"/>
              <a:t>антитеррористической </a:t>
            </a:r>
            <a:r>
              <a:rPr lang="ru-RU" dirty="0" smtClean="0"/>
              <a:t>деятельности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Совершенствование функционирования системы предупреждения и ликвидации ЧС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Принятие </a:t>
            </a:r>
            <a:r>
              <a:rPr lang="ru-RU" dirty="0"/>
              <a:t>эффективных мер по сокращению уровня потребления алкоголя, наркотических и психотропных веществ </a:t>
            </a:r>
            <a:r>
              <a:rPr lang="ru-RU" dirty="0" smtClean="0"/>
              <a:t>населением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6775" y="63271"/>
            <a:ext cx="6833674" cy="146866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«ПРОФИЛАКТИКА ПРАВОНАРУШЕНИЙ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ОБЕСПЕЧЕНИЕ ОБЩЕСТВЕННОЙ БЕЗОПАСНОСТИ»</a:t>
            </a:r>
          </a:p>
        </p:txBody>
      </p:sp>
      <p:pic>
        <p:nvPicPr>
          <p:cNvPr id="24578" name="Picture 2" descr="Сотрудники Госавтоинспекции проводят профилактические беседы с участниками  дорожного движения - Новости, объявления - ГИБДД отделения МВД -  Государственные организации информируют - Холмогорский муниципальный окру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40587"/>
            <a:ext cx="947633" cy="6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сотрудник полиции клипарт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5" b="987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3" r="26944"/>
          <a:stretch/>
        </p:blipFill>
        <p:spPr bwMode="auto">
          <a:xfrm>
            <a:off x="2237947" y="1835198"/>
            <a:ext cx="1974014" cy="22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Автомобильное ДТП, ДТП, автомобиль, вид транспорта, авария png | PNGW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9" t="37918" r="23746" b="29803"/>
          <a:stretch/>
        </p:blipFill>
        <p:spPr bwMode="auto">
          <a:xfrm>
            <a:off x="4572000" y="2561721"/>
            <a:ext cx="3623886" cy="13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12" descr="Anti terror Векторная графика и клипарты. 418 Anti terror векторные клипарты  в формате EPS и стоковые иллюстрации для поиска от тысяч авторов  иллюстраций на условиях «роялти-фри»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" name="AutoShape 14" descr="Anti terror Векторная графика и клипарты. 418 Anti terror векторные клипарты  в формате EPS и стоковые иллюстрации для поиска от тысяч авторов  иллюстраций на условиях «роялти-фри»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16" descr="террор, анти, знаки - csp33955210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Развитие системы муниципального управления в муниципальном районе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8289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1738355"/>
              </p:ext>
            </p:extLst>
          </p:nvPr>
        </p:nvGraphicFramePr>
        <p:xfrm>
          <a:off x="155575" y="3864634"/>
          <a:ext cx="5352529" cy="291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831975" y="3949025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649875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87314" y="1218290"/>
            <a:ext cx="2570857" cy="147732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Формирование высококвалифицированного кадрового состава муниципальной </a:t>
            </a:r>
            <a:r>
              <a:rPr lang="ru-RU" dirty="0" smtClean="0"/>
              <a:t>службы</a:t>
            </a:r>
          </a:p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1121878"/>
            <a:ext cx="265568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качества управления муниципальными </a:t>
            </a:r>
            <a:r>
              <a:rPr lang="ru-RU" dirty="0" smtClean="0"/>
              <a:t>финансами</a:t>
            </a:r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6018700" y="5363177"/>
            <a:ext cx="309634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Повышение </a:t>
            </a:r>
            <a:endParaRPr lang="ru-RU" dirty="0" smtClean="0"/>
          </a:p>
          <a:p>
            <a:pPr algn="r"/>
            <a:r>
              <a:rPr lang="ru-RU" dirty="0" smtClean="0"/>
              <a:t>уровня </a:t>
            </a:r>
            <a:r>
              <a:rPr lang="ru-RU" dirty="0"/>
              <a:t>открытости и прозрачности деятельности администрации муниципального района 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«МУНИЦИПАЛЬНОЕ УПРАВЛЕНИЕ»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34" y="2424633"/>
            <a:ext cx="2206046" cy="1440000"/>
          </a:xfrm>
          <a:prstGeom prst="ellips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/>
        </p:blipFill>
        <p:spPr bwMode="auto">
          <a:xfrm>
            <a:off x="6292905" y="2293937"/>
            <a:ext cx="2382225" cy="1736278"/>
          </a:xfrm>
          <a:prstGeom prst="ellipse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Обзор курса «Управление финансами. Принятие оперативных финансовых решений»  от Русской Школы Управления + цена, отзывы - Checkr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426139" cy="1625861"/>
          </a:xfrm>
          <a:prstGeom prst="ellipse">
            <a:avLst/>
          </a:prstGeom>
          <a:ln w="127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311629"/>
            <a:ext cx="6840759" cy="100811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УЧАСТИЕ ГРАЖДАН В ФОРМИРОВАНИИ БЮДЖЕТА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2815854"/>
            <a:ext cx="2868737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Просмотр проекта отчета об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исполнении бюджета на сайте ФИНАНСОВОГО УПРАВЛЕНИЯ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по адресу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: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http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://fin.mrust-cilma.ru/proektyi-resheniy/</a:t>
            </a: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pic>
        <p:nvPicPr>
          <p:cNvPr id="7" name="Picture 2" descr="Картинки для презентации человечки веселые (43 фото) » Юмор, позитив и  много смешных картино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1" t="31964" r="22919" b="36071"/>
          <a:stretch/>
        </p:blipFill>
        <p:spPr bwMode="auto">
          <a:xfrm>
            <a:off x="467544" y="1169723"/>
            <a:ext cx="1368152" cy="17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9869" y="3542655"/>
            <a:ext cx="193474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Подготовка замечаний и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предложений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3408957"/>
            <a:ext cx="250921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Выступление на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публичных слушаниях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375" r="100000">
                        <a14:foregroundMark x1="39550" y1="90333" x2="39550" y2="90333"/>
                        <a14:foregroundMark x1="39456" y1="93500" x2="39456" y2="93500"/>
                        <a14:foregroundMark x1="57357" y1="51500" x2="57357" y2="51500"/>
                        <a14:foregroundMark x1="53421" y1="85667" x2="53421" y2="85667"/>
                        <a14:foregroundMark x1="60356" y1="82333" x2="60356" y2="82333"/>
                        <a14:foregroundMark x1="65979" y1="81000" x2="65979" y2="81000"/>
                        <a14:foregroundMark x1="60825" y1="87833" x2="60825" y2="87833"/>
                        <a14:foregroundMark x1="53889" y1="90833" x2="53889" y2="90833"/>
                        <a14:foregroundMark x1="47516" y1="91833" x2="47516" y2="91833"/>
                        <a14:foregroundMark x1="47329" y1="89333" x2="47329" y2="89333"/>
                        <a14:foregroundMark x1="46954" y1="85000" x2="46954" y2="85000"/>
                        <a14:foregroundMark x1="66167" y1="83000" x2="66167" y2="83000"/>
                        <a14:foregroundMark x1="66354" y1="86000" x2="66354" y2="86000"/>
                        <a14:foregroundMark x1="65698" y1="79000" x2="65698" y2="79000"/>
                        <a14:foregroundMark x1="62793" y1="77500" x2="62793" y2="77500"/>
                        <a14:foregroundMark x1="71603" y1="75000" x2="71603" y2="75000"/>
                        <a14:foregroundMark x1="71978" y1="77833" x2="71978" y2="77833"/>
                        <a14:foregroundMark x1="75351" y1="74167" x2="75351" y2="74167"/>
                        <a14:foregroundMark x1="75820" y1="77000" x2="75820" y2="77000"/>
                        <a14:foregroundMark x1="80131" y1="71500" x2="80131" y2="71500"/>
                        <a14:foregroundMark x1="84536" y1="63500" x2="84536" y2="63500"/>
                        <a14:foregroundMark x1="85098" y1="66000" x2="85098" y2="66000"/>
                        <a14:foregroundMark x1="82287" y1="70000" x2="82287" y2="70000"/>
                        <a14:foregroundMark x1="85380" y1="68833" x2="85380" y2="68833"/>
                        <a14:foregroundMark x1="75070" y1="72000" x2="75070" y2="72000"/>
                        <a14:foregroundMark x1="80506" y1="74333" x2="80506" y2="74333"/>
                        <a14:foregroundMark x1="81818" y1="67000" x2="81818" y2="67000"/>
                        <a14:backgroundMark x1="35145" y1="48667" x2="35145" y2="48667"/>
                        <a14:backgroundMark x1="41237" y1="45667" x2="41237" y2="45667"/>
                        <a14:backgroundMark x1="40487" y1="42167" x2="40487" y2="42167"/>
                        <a14:backgroundMark x1="41612" y1="42500" x2="41612" y2="42500"/>
                        <a14:backgroundMark x1="39175" y1="51000" x2="39175" y2="51000"/>
                        <a14:backgroundMark x1="38800" y1="53000" x2="38800" y2="53000"/>
                        <a14:backgroundMark x1="38988" y1="46667" x2="38988" y2="46667"/>
                        <a14:backgroundMark x1="48454" y1="52000" x2="48454" y2="52000"/>
                        <a14:backgroundMark x1="49391" y1="73667" x2="49391" y2="73667"/>
                        <a14:backgroundMark x1="42924" y1="92167" x2="42924" y2="92167"/>
                        <a14:backgroundMark x1="56795" y1="84500" x2="56795" y2="84500"/>
                        <a14:backgroundMark x1="51734" y1="86500" x2="51734" y2="86500"/>
                        <a14:backgroundMark x1="38051" y1="87167" x2="38051" y2="87167"/>
                        <a14:backgroundMark x1="63449" y1="79333" x2="63449" y2="79333"/>
                        <a14:backgroundMark x1="62699" y1="65833" x2="62699" y2="65833"/>
                        <a14:backgroundMark x1="62137" y1="70333" x2="62137" y2="70333"/>
                        <a14:backgroundMark x1="61200" y1="75000" x2="61200" y2="75000"/>
                        <a14:backgroundMark x1="65417" y1="63500" x2="65417" y2="63500"/>
                        <a14:backgroundMark x1="73946" y1="53000" x2="73946" y2="53000"/>
                        <a14:backgroundMark x1="70759" y1="56833" x2="70759" y2="56833"/>
                        <a14:backgroundMark x1="28866" y1="69000" x2="28866" y2="69000"/>
                        <a14:backgroundMark x1="64761" y1="80667" x2="64761" y2="80667"/>
                        <a14:backgroundMark x1="67104" y1="79500" x2="67104" y2="79500"/>
                        <a14:backgroundMark x1="78351" y1="72500" x2="78351" y2="72500"/>
                        <a14:backgroundMark x1="83974" y1="67000" x2="83974" y2="67000"/>
                        <a14:backgroundMark x1="70009" y1="77667" x2="70009" y2="77667"/>
                        <a14:backgroundMark x1="81068" y1="67500" x2="81068" y2="67500"/>
                        <a14:backgroundMark x1="74039" y1="74500" x2="74039" y2="7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9" y="1187249"/>
            <a:ext cx="3944361" cy="2218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1800" y="5085184"/>
            <a:ext cx="3384554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Направление замечаний и </a:t>
            </a:r>
          </a:p>
          <a:p>
            <a:pPr algn="ctr"/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редложений через форму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обратной связи на сайте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ahoma" pitchFamily="34" charset="0"/>
              </a:rPr>
              <a:t>ФИНАНСОВОГО УПРАВЛЕНИЯ  в разделе: ОТПРАВИТЬ ПИСЬМО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pic>
        <p:nvPicPr>
          <p:cNvPr id="4100" name="Picture 4" descr="⬇ Скачать картинки Человечки 3d, стоковые фото Человечки 3d в хорошем  качестве | Deposit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9220"/>
            <a:ext cx="1355763" cy="25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⬇ Скачать картинки 3d человечки документы, стоковые фото 3d человечки  документы в хорошем качестве | Depositpho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87249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d человечки для презентации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3" y="4063050"/>
            <a:ext cx="2678317" cy="26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⬇ Скачать картинки Человечки для презентации, стоковые фото Человечки для  презентации в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эффективности управления муниципальным имуществом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8289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47764748"/>
              </p:ext>
            </p:extLst>
          </p:nvPr>
        </p:nvGraphicFramePr>
        <p:xfrm>
          <a:off x="243563" y="4149080"/>
          <a:ext cx="5336549" cy="263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374775" y="399844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649875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87314" y="1218290"/>
            <a:ext cx="2570857" cy="175432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Совершенствование системы учета муниципального имущества и оптимизация его состава и структуры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1121878"/>
            <a:ext cx="2655685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Обеспечение эффективности использования и распоряжения муниципальным имуществом.</a:t>
            </a:r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935845" y="3885162"/>
            <a:ext cx="309634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Обеспечение реализации Программы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«УПРАВЛЕНИЕ МУНИЦИПАЛЬНЫМ ИМУЩЕСТВОМ»</a:t>
            </a:r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ценка ущерба в случае изъятия имущества для федеральных или муниципальных  нужд - Центр экспертизы и оценк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71" y="2514917"/>
            <a:ext cx="2670544" cy="18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8" b="40216" l="70359" r="96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6" b="55316"/>
          <a:stretch/>
        </p:blipFill>
        <p:spPr bwMode="auto">
          <a:xfrm>
            <a:off x="2289175" y="403223"/>
            <a:ext cx="1571625" cy="12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4" t="50000" r="32933"/>
          <a:stretch/>
        </p:blipFill>
        <p:spPr bwMode="auto">
          <a:xfrm>
            <a:off x="6781515" y="4772647"/>
            <a:ext cx="2235712" cy="2002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0" b="43522" l="37325" r="63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33" r="33001" b="51628"/>
          <a:stretch/>
        </p:blipFill>
        <p:spPr bwMode="auto">
          <a:xfrm>
            <a:off x="7448827" y="2514917"/>
            <a:ext cx="1568400" cy="13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0" b="95000" l="70359" r="96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6" t="50000"/>
          <a:stretch/>
        </p:blipFill>
        <p:spPr bwMode="auto">
          <a:xfrm>
            <a:off x="70606" y="3362361"/>
            <a:ext cx="1571625" cy="14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2" b="43125" l="3194" r="287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064" b="52084"/>
          <a:stretch/>
        </p:blipFill>
        <p:spPr bwMode="auto">
          <a:xfrm>
            <a:off x="5257515" y="4019208"/>
            <a:ext cx="1524000" cy="13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8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0375" y="1121878"/>
            <a:ext cx="32633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Реализован </a:t>
            </a:r>
            <a:r>
              <a:rPr lang="ru-RU" dirty="0"/>
              <a:t>народный проект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СТО</a:t>
            </a:r>
            <a:r>
              <a:rPr lang="ru-RU" dirty="0" smtClean="0"/>
              <a:t>» </a:t>
            </a:r>
            <a:r>
              <a:rPr lang="ru-RU" dirty="0"/>
              <a:t>ООО «</a:t>
            </a:r>
            <a:r>
              <a:rPr lang="ru-RU" dirty="0" err="1"/>
              <a:t>Усть</a:t>
            </a:r>
            <a:r>
              <a:rPr lang="ru-RU" dirty="0"/>
              <a:t>- </a:t>
            </a:r>
            <a:r>
              <a:rPr lang="ru-RU" dirty="0" err="1"/>
              <a:t>Цильмаагропромсервис</a:t>
            </a:r>
            <a:r>
              <a:rPr lang="ru-RU" dirty="0"/>
              <a:t>»</a:t>
            </a:r>
            <a:r>
              <a:rPr lang="ru-RU" dirty="0" smtClean="0"/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104012" y="3347373"/>
            <a:ext cx="218906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в ООО «</a:t>
            </a:r>
            <a:r>
              <a:rPr lang="ru-RU" dirty="0" err="1" smtClean="0"/>
              <a:t>Трусово</a:t>
            </a:r>
            <a:r>
              <a:rPr lang="ru-RU" dirty="0" smtClean="0"/>
              <a:t>»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трактора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для оказания услуг населению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МАЛОГО И СРЕДНЕГО ПРЕДПРИНИМАТЕЛЬСТВА</a:t>
            </a:r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mrust-cilma.ru/images/432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47" y="1006337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rust-cilma.ru/images/431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50" y="1006337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rust-cilma.ru/doc/zem_ob/nb/nb-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5344" r="10296" b="18349"/>
          <a:stretch/>
        </p:blipFill>
        <p:spPr bwMode="auto">
          <a:xfrm>
            <a:off x="7308304" y="2903538"/>
            <a:ext cx="1774101" cy="192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679575" y="3704763"/>
            <a:ext cx="249317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автомобиля</a:t>
            </a:r>
            <a:r>
              <a:rPr lang="ru-RU" dirty="0" smtClean="0"/>
              <a:t> для транспортирования мусора</a:t>
            </a:r>
            <a:endParaRPr lang="ru-RU" dirty="0"/>
          </a:p>
        </p:txBody>
      </p:sp>
      <p:pic>
        <p:nvPicPr>
          <p:cNvPr id="4106" name="Picture 10" descr="http://mrust-cilma.ru/doc/zem_ob/nb/nb-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8543" r="4060" b="16881"/>
          <a:stretch/>
        </p:blipFill>
        <p:spPr bwMode="auto">
          <a:xfrm>
            <a:off x="38510" y="3703551"/>
            <a:ext cx="2253154" cy="126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4" name="Схема 2053"/>
          <p:cNvGraphicFramePr/>
          <p:nvPr>
            <p:extLst>
              <p:ext uri="{D42A27DB-BD31-4B8C-83A1-F6EECF244321}">
                <p14:modId xmlns:p14="http://schemas.microsoft.com/office/powerpoint/2010/main" val="936561883"/>
              </p:ext>
            </p:extLst>
          </p:nvPr>
        </p:nvGraphicFramePr>
        <p:xfrm>
          <a:off x="83545" y="1548607"/>
          <a:ext cx="4056112" cy="270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55" name="Схема 2054"/>
          <p:cNvGraphicFramePr/>
          <p:nvPr>
            <p:extLst>
              <p:ext uri="{D42A27DB-BD31-4B8C-83A1-F6EECF244321}">
                <p14:modId xmlns:p14="http://schemas.microsoft.com/office/powerpoint/2010/main" val="4266143069"/>
              </p:ext>
            </p:extLst>
          </p:nvPr>
        </p:nvGraphicFramePr>
        <p:xfrm>
          <a:off x="5255801" y="4605337"/>
          <a:ext cx="3886353" cy="225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57" name="Схема 2056"/>
          <p:cNvGraphicFramePr/>
          <p:nvPr>
            <p:extLst>
              <p:ext uri="{D42A27DB-BD31-4B8C-83A1-F6EECF244321}">
                <p14:modId xmlns:p14="http://schemas.microsoft.com/office/powerpoint/2010/main" val="2286508944"/>
              </p:ext>
            </p:extLst>
          </p:nvPr>
        </p:nvGraphicFramePr>
        <p:xfrm>
          <a:off x="38510" y="4799042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058" name="Прямоугольник 2057"/>
          <p:cNvSpPr/>
          <p:nvPr/>
        </p:nvSpPr>
        <p:spPr>
          <a:xfrm>
            <a:off x="-39078" y="5929001"/>
            <a:ext cx="1177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2059" name="Прямоугольник 2058"/>
          <p:cNvSpPr/>
          <p:nvPr/>
        </p:nvSpPr>
        <p:spPr>
          <a:xfrm>
            <a:off x="1222375" y="6067500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sp>
        <p:nvSpPr>
          <p:cNvPr id="2060" name="Прямоугольник 2059"/>
          <p:cNvSpPr/>
          <p:nvPr/>
        </p:nvSpPr>
        <p:spPr>
          <a:xfrm>
            <a:off x="2477471" y="5937783"/>
            <a:ext cx="1246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Вклад ИП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Дуркиной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Е.П.</a:t>
            </a:r>
          </a:p>
        </p:txBody>
      </p:sp>
      <p:sp>
        <p:nvSpPr>
          <p:cNvPr id="2061" name="Прямоугольник 2060"/>
          <p:cNvSpPr/>
          <p:nvPr/>
        </p:nvSpPr>
        <p:spPr>
          <a:xfrm>
            <a:off x="4148711" y="6205999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://mrust-cilma.ru/images/430a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57690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2" y="2528713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0375" y="1121878"/>
            <a:ext cx="326336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 В </a:t>
            </a:r>
            <a:r>
              <a:rPr lang="ru-RU" dirty="0" smtClean="0"/>
              <a:t>2022 году </a:t>
            </a:r>
            <a:r>
              <a:rPr lang="ru-RU" dirty="0"/>
              <a:t>детской музыкальной школой был реализован проект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«Гармония пространства»</a:t>
            </a:r>
            <a:r>
              <a:rPr lang="ru-RU" dirty="0"/>
              <a:t>. К началу нового учебного года были капитально отремонтированы помещения санитарной зоны туалета мальчиков (пол и стены входного коридора, установлена новая мойка для рук).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292080" y="3182585"/>
            <a:ext cx="35724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Проект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для всех</a:t>
            </a:r>
            <a:r>
              <a:rPr lang="ru-RU" dirty="0"/>
              <a:t>» был одобрен единогласно. Важность его заключалась в том, что в музее необходимо было обеспечить условия доступности для людей с ограниченными возможностями.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://mrust-cilma.ru/images/A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" y="4393019"/>
            <a:ext cx="2568679" cy="170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mrust-cilma.ru/images/A8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91" y="5299134"/>
            <a:ext cx="2311401" cy="1531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mrust-cilma.ru/images/A8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55" y="4999755"/>
            <a:ext cx="2784639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Детский учебный класс поет вокальная гармония персонажей бесплатный  материал PNG , пение клипарт, детский учебный класс, обучение музыке PNG 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9869" r="8063" b="15191"/>
          <a:stretch/>
        </p:blipFill>
        <p:spPr bwMode="auto">
          <a:xfrm>
            <a:off x="7252654" y="1015767"/>
            <a:ext cx="1717795" cy="13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mrust-cilma.ru/images/193a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72" y="984268"/>
            <a:ext cx="3295829" cy="2198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Teamarbeit Sieben Vereinte Hände Stock Vektor Art und mehr Bilder von Hand  - Hand, Zusammenhalt, Einheitlichkeit - i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148415"/>
            <a:ext cx="3033778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Фон для презентации по инвалидам - 29 фот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2365"/>
          <a:stretch/>
        </p:blipFill>
        <p:spPr bwMode="auto">
          <a:xfrm>
            <a:off x="5312236" y="5491674"/>
            <a:ext cx="1483400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КУЛЬТУРЫ</a:t>
            </a:r>
          </a:p>
        </p:txBody>
      </p:sp>
      <p:pic>
        <p:nvPicPr>
          <p:cNvPr id="5142" name="Picture 22" descr="человечки для презентации без фона png инвалиды: 1 тыс изображений найдено  в Яндекс Картинках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0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58" y="4745358"/>
            <a:ext cx="1613434" cy="14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17" y="251094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575" y="1121878"/>
            <a:ext cx="467330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амена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изношенных тротуаров, </a:t>
            </a:r>
            <a:r>
              <a:rPr lang="ru-RU" dirty="0"/>
              <a:t>проложенных вдоль автодорог общего пользования местного значения «Автодорога по с. </a:t>
            </a:r>
            <a:r>
              <a:rPr lang="ru-RU" dirty="0" err="1"/>
              <a:t>Нерица</a:t>
            </a:r>
            <a:r>
              <a:rPr lang="ru-RU" dirty="0"/>
              <a:t>» и «Подъезд к </a:t>
            </a:r>
            <a:r>
              <a:rPr lang="ru-RU" dirty="0" err="1"/>
              <a:t>ФАПу</a:t>
            </a:r>
            <a:r>
              <a:rPr lang="ru-RU" dirty="0"/>
              <a:t>». Общая протяженность необходимой замены 520 м, стоимость составила 424750 рублей.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765175" y="5210557"/>
            <a:ext cx="447166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д. </a:t>
            </a:r>
            <a:r>
              <a:rPr lang="ru-RU" dirty="0" err="1"/>
              <a:t>Рочево</a:t>
            </a:r>
            <a:r>
              <a:rPr lang="ru-RU" dirty="0"/>
              <a:t> </a:t>
            </a:r>
            <a:r>
              <a:rPr lang="ru-RU" dirty="0" smtClean="0"/>
              <a:t>реализованы </a:t>
            </a:r>
            <a:r>
              <a:rPr lang="ru-RU" dirty="0"/>
              <a:t>2 народных </a:t>
            </a:r>
            <a:r>
              <a:rPr lang="ru-RU" dirty="0" smtClean="0"/>
              <a:t>проекта </a:t>
            </a:r>
            <a:r>
              <a:rPr lang="ru-RU" dirty="0"/>
              <a:t>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линий электроосвещения </a:t>
            </a:r>
            <a:r>
              <a:rPr lang="ru-RU" dirty="0" smtClean="0"/>
              <a:t>вдоль </a:t>
            </a:r>
            <a:r>
              <a:rPr lang="ru-RU" dirty="0"/>
              <a:t>автомобильных дорог общего пользования местного </a:t>
            </a:r>
            <a:r>
              <a:rPr lang="ru-RU" dirty="0" smtClean="0"/>
              <a:t>значения»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7230"/>
            <a:ext cx="2671985" cy="200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mrust-cilma.ru/images/A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68056"/>
            <a:ext cx="2304256" cy="1610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175928" y="2996953"/>
            <a:ext cx="540418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 с. </a:t>
            </a:r>
            <a:r>
              <a:rPr lang="ru-RU" dirty="0" err="1"/>
              <a:t>Уег</a:t>
            </a:r>
            <a:r>
              <a:rPr lang="ru-RU" dirty="0"/>
              <a:t> завершен первый этап реализации проектов в рамках "Народный бюджет" в сфере занятости населения.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 два пожарных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</a:t>
            </a:r>
            <a:r>
              <a:rPr lang="ru-RU" dirty="0"/>
              <a:t>, необходимых для обеспечения первичных мер пожарной безопасности и сохранности жизни и имущества граждан.</a:t>
            </a:r>
          </a:p>
        </p:txBody>
      </p:sp>
      <p:pic>
        <p:nvPicPr>
          <p:cNvPr id="6151" name="Picture 7" descr="http://mrust-cilma.ru/images/2T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21220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5" b="44616"/>
          <a:stretch/>
        </p:blipFill>
        <p:spPr bwMode="auto">
          <a:xfrm>
            <a:off x="8281532" y="4991338"/>
            <a:ext cx="862468" cy="18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600" b="94286" l="34982" r="67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52" t="51473" r="32319" b="3916"/>
          <a:stretch/>
        </p:blipFill>
        <p:spPr bwMode="auto">
          <a:xfrm>
            <a:off x="5165450" y="3612860"/>
            <a:ext cx="1134742" cy="16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3177"/>
          <a:stretch/>
        </p:blipFill>
        <p:spPr bwMode="auto">
          <a:xfrm>
            <a:off x="8028384" y="1017230"/>
            <a:ext cx="997661" cy="14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9" b="51035"/>
          <a:stretch/>
        </p:blipFill>
        <p:spPr bwMode="auto">
          <a:xfrm>
            <a:off x="2730500" y="16101"/>
            <a:ext cx="777875" cy="10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3" b="51487" l="38614" r="73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52" r="26563" b="48711"/>
          <a:stretch/>
        </p:blipFill>
        <p:spPr bwMode="auto">
          <a:xfrm>
            <a:off x="29851" y="5234618"/>
            <a:ext cx="974325" cy="13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320" b="99645" l="636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77" t="74829"/>
          <a:stretch/>
        </p:blipFill>
        <p:spPr bwMode="auto">
          <a:xfrm>
            <a:off x="3965575" y="2114207"/>
            <a:ext cx="1224136" cy="8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45224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9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mrust-cilma.ru/images/646a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r="34102"/>
          <a:stretch/>
        </p:blipFill>
        <p:spPr bwMode="auto">
          <a:xfrm>
            <a:off x="2898775" y="166323"/>
            <a:ext cx="2326346" cy="254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547368" y="1074737"/>
            <a:ext cx="357244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рамках народного проекта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 тротуар </a:t>
            </a:r>
            <a:r>
              <a:rPr lang="ru-RU" dirty="0"/>
              <a:t>вдоль дороги, проходящей по улице им. В.Ф. </a:t>
            </a:r>
            <a:r>
              <a:rPr lang="ru-RU" dirty="0" err="1"/>
              <a:t>Батманова</a:t>
            </a:r>
            <a:r>
              <a:rPr lang="ru-RU" dirty="0"/>
              <a:t> общей протяженностью порядка 700 м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505858" y="4653136"/>
            <a:ext cx="35724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рамках народного проекта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заменён провод </a:t>
            </a:r>
            <a:r>
              <a:rPr lang="ru-RU" dirty="0"/>
              <a:t>на кабель СИП-4 протяженностью 3000 м,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установлены светодиодные светильники </a:t>
            </a:r>
            <a:r>
              <a:rPr lang="ru-RU" dirty="0"/>
              <a:t>в количестве 64 шт. и новые комплектующие для линии наружного освещения.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47623" y="2483575"/>
            <a:ext cx="357244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Бюджет проекта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линии электроосвещения </a:t>
            </a:r>
            <a:r>
              <a:rPr lang="ru-RU" dirty="0"/>
              <a:t>вдоль автомобильной дороги общего пользования местного значения «Аэропорт-Новый квартал» </a:t>
            </a:r>
            <a:r>
              <a:rPr lang="ru-RU" dirty="0" smtClean="0"/>
              <a:t>составил:</a:t>
            </a:r>
            <a:endParaRPr lang="ru-RU" dirty="0"/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1613685968"/>
              </p:ext>
            </p:extLst>
          </p:nvPr>
        </p:nvGraphicFramePr>
        <p:xfrm>
          <a:off x="4082618" y="2342763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3853521" y="3531993"/>
            <a:ext cx="1177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772265" y="3650393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Население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94201" y="3788892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3660308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pic>
        <p:nvPicPr>
          <p:cNvPr id="7170" name="Picture 2" descr="http://mrust-cilma.ru/images/643a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9238">
            <a:off x="6897251" y="4657586"/>
            <a:ext cx="2281858" cy="171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rust-cilma.ru/images/644a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459">
            <a:off x="188383" y="566320"/>
            <a:ext cx="2553681" cy="182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mrust-cilma.ru/images/645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1835">
            <a:off x="63720" y="4665118"/>
            <a:ext cx="3784710" cy="174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Дорожные указатели - Клипарт в векторе - Дорожные знаки и указател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8892"/>
            <a:ext cx="259247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52" b="66612" l="78938" r="97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66" t="50000" b="33443"/>
          <a:stretch/>
        </p:blipFill>
        <p:spPr bwMode="auto">
          <a:xfrm>
            <a:off x="6187445" y="3698994"/>
            <a:ext cx="1169639" cy="9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967" b="99835" l="2124" r="20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301" r="78319"/>
          <a:stretch/>
        </p:blipFill>
        <p:spPr bwMode="auto">
          <a:xfrm>
            <a:off x="2315368" y="5887900"/>
            <a:ext cx="1166813" cy="10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785" b="83306" l="2124" r="21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68" r="78319" b="17065"/>
          <a:stretch/>
        </p:blipFill>
        <p:spPr bwMode="auto">
          <a:xfrm>
            <a:off x="1992626" y="1615282"/>
            <a:ext cx="1166813" cy="9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355" b="32397" l="2124" r="21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85" r="78319" b="65868"/>
          <a:stretch/>
        </p:blipFill>
        <p:spPr bwMode="auto">
          <a:xfrm>
            <a:off x="7963608" y="5881910"/>
            <a:ext cx="1166813" cy="9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5" y="1028300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2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rust-cilma.ru/images/A2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25867"/>
          <a:stretch/>
        </p:blipFill>
        <p:spPr bwMode="auto">
          <a:xfrm rot="20288998">
            <a:off x="3741130" y="956063"/>
            <a:ext cx="2196328" cy="3064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4891" y="922338"/>
            <a:ext cx="326336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В деревне </a:t>
            </a:r>
            <a:r>
              <a:rPr lang="ru-RU" sz="1600" dirty="0" err="1"/>
              <a:t>Чукчино</a:t>
            </a:r>
            <a:r>
              <a:rPr lang="ru-RU" sz="1600" dirty="0"/>
              <a:t> сельского поселения «Коровий Ручей» завершена реализация </a:t>
            </a:r>
            <a:r>
              <a:rPr lang="ru-RU" sz="1600" dirty="0" smtClean="0"/>
              <a:t>НП в </a:t>
            </a:r>
            <a:r>
              <a:rPr lang="ru-RU" sz="1600" dirty="0"/>
              <a:t>сфере дорожной деятельности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автомобильной дороги</a:t>
            </a:r>
            <a:r>
              <a:rPr lang="ru-RU" sz="1600" dirty="0"/>
              <a:t> общего пользования местного значения «с. Усть-Цильма - д. </a:t>
            </a:r>
            <a:r>
              <a:rPr lang="ru-RU" sz="1600" dirty="0" err="1"/>
              <a:t>Чукчино</a:t>
            </a:r>
            <a:r>
              <a:rPr lang="ru-RU" sz="1600" dirty="0"/>
              <a:t>»».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22732" y="3936355"/>
            <a:ext cx="2459580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с. </a:t>
            </a:r>
            <a:r>
              <a:rPr lang="ru-RU" sz="1600" dirty="0" err="1" smtClean="0"/>
              <a:t>Уег</a:t>
            </a:r>
            <a:r>
              <a:rPr lang="ru-RU" sz="1600" dirty="0" smtClean="0"/>
              <a:t> </a:t>
            </a:r>
            <a:r>
              <a:rPr lang="ru-RU" sz="1600" dirty="0"/>
              <a:t>реализован народный проект в сфере дорожной деятельности -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 ремонт дороги</a:t>
            </a:r>
            <a:r>
              <a:rPr lang="ru-RU" sz="1600" dirty="0"/>
              <a:t>, протяженностью более 700 метров, выполнены работы по углублению водоотводных канав и выравниванию дорожного полотна.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5753" y="4912923"/>
            <a:ext cx="357244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В сельском поселении «</a:t>
            </a:r>
            <a:r>
              <a:rPr lang="ru-RU" sz="1600" dirty="0" err="1" smtClean="0"/>
              <a:t>Хабариха</a:t>
            </a:r>
            <a:r>
              <a:rPr lang="ru-RU" sz="1600" dirty="0" smtClean="0"/>
              <a:t>» благодаря народному проекту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восстановили линию электроосвещения </a:t>
            </a:r>
            <a:r>
              <a:rPr lang="ru-RU" sz="1600" dirty="0" smtClean="0"/>
              <a:t>вдоль автомобильной дороги общего пользования местного значения «По с. </a:t>
            </a:r>
            <a:r>
              <a:rPr lang="ru-RU" sz="1600" dirty="0" err="1" smtClean="0"/>
              <a:t>Хабариха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pic>
        <p:nvPicPr>
          <p:cNvPr id="6153" name="Picture 9" descr="http://mrust-cilma.ru/images/7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6" y="4075769"/>
            <a:ext cx="2042141" cy="272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rust-cilma.ru/images/A2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b="22377"/>
          <a:stretch/>
        </p:blipFill>
        <p:spPr bwMode="auto">
          <a:xfrm rot="1057543">
            <a:off x="6316261" y="1080822"/>
            <a:ext cx="2388003" cy="2867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mrust-cilma.ru/images/A2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642">
            <a:off x="2301573" y="2827324"/>
            <a:ext cx="1499202" cy="1996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mrust-cilma.ru/images/A2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488">
            <a:off x="822818" y="2822386"/>
            <a:ext cx="1523271" cy="2028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Рабочий клипарт (66 фото) скачат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" y="3216355"/>
            <a:ext cx="65164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Рабочий клипарт (66 фото) скачат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57" y="858602"/>
            <a:ext cx="10338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Рабочий клипарт (66 фото) скачать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" b="99812" l="0" r="9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9" y="97564"/>
            <a:ext cx="1349604" cy="11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Рабочий клипарт (66 фото) скачат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68" y="4686237"/>
            <a:ext cx="1505851" cy="17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09" y="5336738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9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4891" y="1168559"/>
            <a:ext cx="326336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В сельском поселении «</a:t>
            </a:r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Замежная</a:t>
            </a:r>
            <a:r>
              <a:rPr lang="ru-RU" sz="1600" dirty="0"/>
              <a:t>» завершены работы по реализации Народного проекта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линий электроосвещения </a:t>
            </a:r>
            <a:r>
              <a:rPr lang="ru-RU" sz="1600" dirty="0"/>
              <a:t>вдоль автомобильных дорог общего пользования местного значения «Дорога по </a:t>
            </a:r>
            <a:r>
              <a:rPr lang="ru-RU" sz="1600" dirty="0" err="1"/>
              <a:t>с.Замежная</a:t>
            </a:r>
            <a:r>
              <a:rPr lang="ru-RU" sz="1600" dirty="0"/>
              <a:t>» на участке от дома №1 до дома №50 по </a:t>
            </a:r>
            <a:r>
              <a:rPr lang="ru-RU" sz="1600" dirty="0" err="1"/>
              <a:t>ул.Центральная</a:t>
            </a:r>
            <a:r>
              <a:rPr lang="ru-RU" sz="1600" dirty="0"/>
              <a:t>, «Автомобильная дорога Луговая 2 - Луговая 33</a:t>
            </a:r>
            <a:r>
              <a:rPr lang="ru-RU" sz="1600" dirty="0" smtClean="0"/>
              <a:t>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1321948">
            <a:off x="6300193" y="3625095"/>
            <a:ext cx="2808312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деревне </a:t>
            </a:r>
            <a:r>
              <a:rPr lang="ru-RU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Гарево</a:t>
            </a:r>
            <a:r>
              <a:rPr lang="ru-RU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сельского поселения «Коровий Ручей» реализован «Народный проект» в сфере дорожной деятельности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линии электроосвещения </a:t>
            </a:r>
            <a:r>
              <a:rPr lang="ru-RU" sz="1600" dirty="0"/>
              <a:t>вдоль автомобильной дороги общего пользования местного значения «По д. </a:t>
            </a:r>
            <a:r>
              <a:rPr lang="ru-RU" sz="1600" dirty="0" err="1"/>
              <a:t>Гарево</a:t>
            </a:r>
            <a:r>
              <a:rPr lang="ru-RU" sz="1600" dirty="0"/>
              <a:t>».</a:t>
            </a:r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://mrust-cilma.ru/images/A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67">
            <a:off x="288515" y="4509120"/>
            <a:ext cx="2976117" cy="22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41.userapi.com/impg/gAKgcUw2TXchhbYfpaWJGY7BDquSygTKppPP-A/RDHCzrjq5C8.jpg?size=486x1080&amp;quality=96&amp;sign=40c61eff74bd7e1aab48dac856c374d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9" b="21223"/>
          <a:stretch/>
        </p:blipFill>
        <p:spPr bwMode="auto">
          <a:xfrm rot="418137">
            <a:off x="3660775" y="3652455"/>
            <a:ext cx="2470558" cy="30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15.userapi.com/impg/1htvLJi3fu_4ZJJgAnkHezEYv3BJWZGBGfBd7Q/VKqo-xQY604.jpg?size=486x1080&amp;quality=96&amp;sign=328b176e7915ee5fd515c74060cc838d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5" b="31800"/>
          <a:stretch/>
        </p:blipFill>
        <p:spPr bwMode="auto">
          <a:xfrm rot="957465">
            <a:off x="3508375" y="980213"/>
            <a:ext cx="2287761" cy="24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mrust-cilma.ru/images/A5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434">
            <a:off x="5968131" y="1273738"/>
            <a:ext cx="2924350" cy="21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Вектор рамки тимберса здания рабочий-строителя Классические форма и шлем  всходит на борт деревянного Плоская иллюстрация шаржа Иллюстрация вектора -  иллюстрации насчитывающей работа, жилище: 1036099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2" b="907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-137999"/>
            <a:ext cx="202014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21" y="2903538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8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mrust-cilma.ru/images/A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058">
            <a:off x="354329" y="3947642"/>
            <a:ext cx="3312177" cy="2484133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rust-cilma.ru/images/A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71" y="3561808"/>
            <a:ext cx="2061612" cy="2748816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5345" y="1281626"/>
            <a:ext cx="3263366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селе </a:t>
            </a:r>
            <a:r>
              <a:rPr lang="ru-RU" sz="1600" dirty="0" err="1" smtClean="0"/>
              <a:t>Трусово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кровельного покрытия </a:t>
            </a:r>
            <a:r>
              <a:rPr lang="ru-RU" sz="1600" dirty="0"/>
              <a:t>происходит на протяжении ряда лет в рамках проекта "Народный бюджет". В июне 2022 года завершён второй этап ремонтных работ крыши здания детского сада. 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ОБРАЗОВАНИЕ</a:t>
            </a:r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049165" y="3397812"/>
            <a:ext cx="2808312" cy="3293209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МБДОУ "Детский сад № 10" </a:t>
            </a:r>
            <a:r>
              <a:rPr lang="ru-RU" sz="1600" dirty="0" err="1"/>
              <a:t>с.Коровий</a:t>
            </a:r>
            <a:r>
              <a:rPr lang="ru-RU" sz="1600" dirty="0"/>
              <a:t> Ручей реализован проект "Жизнь без запаха" (часть 2) по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ремонту внутренней канализации</a:t>
            </a:r>
            <a:r>
              <a:rPr lang="ru-RU" sz="1600" dirty="0" smtClean="0"/>
              <a:t>. </a:t>
            </a:r>
            <a:r>
              <a:rPr lang="ru-RU" sz="1600" dirty="0"/>
              <a:t>В рамках проекта на общую сумму </a:t>
            </a:r>
            <a:r>
              <a:rPr lang="ru-RU" sz="1600" dirty="0" smtClean="0"/>
              <a:t>666 667 рублей  </a:t>
            </a:r>
            <a:r>
              <a:rPr lang="ru-RU" sz="1600" dirty="0"/>
              <a:t> </a:t>
            </a:r>
            <a:endParaRPr lang="ru-RU" sz="1600" dirty="0" smtClean="0"/>
          </a:p>
          <a:p>
            <a:r>
              <a:rPr lang="ru-RU" sz="1600" dirty="0" smtClean="0"/>
              <a:t>приобретены</a:t>
            </a:r>
            <a:r>
              <a:rPr lang="ru-RU" sz="1600" dirty="0"/>
              <a:t> новые канализационные  трубы,  раковины детские и взрослые, унитазы, поддоны, смесители, сифоны, различные уголки и тройники</a:t>
            </a:r>
          </a:p>
        </p:txBody>
      </p:sp>
      <p:pic>
        <p:nvPicPr>
          <p:cNvPr id="1036" name="Picture 12" descr="Создать мем &quot;человечек инженер на белом фоне, белые человечки, человечек&quot; -  Картинки - Meme-arsenal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" b="99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11" y="61177"/>
            <a:ext cx="1883623" cy="18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Бегущий человечек | Премиум Фото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899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799" y="2853428"/>
            <a:ext cx="2238374" cy="29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rust-cilma.ru/images/848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277">
            <a:off x="3980876" y="825579"/>
            <a:ext cx="2924002" cy="21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rust-cilma.ru/images/849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968">
            <a:off x="6330267" y="1267401"/>
            <a:ext cx="2526069" cy="18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rust-cilma.ru/images/A7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7714">
            <a:off x="1717354" y="3871038"/>
            <a:ext cx="3205206" cy="24039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11" y="2810665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0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Специальная оценка условий труда - Объявления - Охрана труда - Общественная  безопасность, охрана труда - Дальнегорский городской окру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 b="16706"/>
          <a:stretch/>
        </p:blipFill>
        <p:spPr bwMode="auto">
          <a:xfrm>
            <a:off x="3936272" y="4355462"/>
            <a:ext cx="2014073" cy="102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9940" y="1006262"/>
            <a:ext cx="3263366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рамках программы "Народный бюджет" в этом году произведены работы  второго этапа проекта "Сохраним тепло в родной школе</a:t>
            </a:r>
            <a:r>
              <a:rPr lang="ru-RU" sz="1600" dirty="0" smtClean="0"/>
              <a:t>". </a:t>
            </a:r>
            <a:r>
              <a:rPr lang="ru-RU" sz="1600" dirty="0"/>
              <a:t>МБОУ «</a:t>
            </a:r>
            <a:r>
              <a:rPr lang="ru-RU" sz="1600" dirty="0" err="1"/>
              <a:t>Хабарицкая</a:t>
            </a:r>
            <a:r>
              <a:rPr lang="ru-RU" sz="1600" dirty="0"/>
              <a:t> СОШ</a:t>
            </a:r>
            <a:r>
              <a:rPr lang="ru-RU" sz="1600" dirty="0" smtClean="0"/>
              <a:t>», в </a:t>
            </a:r>
            <a:r>
              <a:rPr lang="ru-RU" sz="1600" dirty="0"/>
              <a:t>конце августа - начале </a:t>
            </a:r>
            <a:r>
              <a:rPr lang="ru-RU" sz="1600" dirty="0" smtClean="0"/>
              <a:t>сентября 2022 ГОДА, </a:t>
            </a:r>
            <a:r>
              <a:rPr lang="ru-RU" sz="1600" dirty="0"/>
              <a:t>подрядчик ИП Жданов Н.В. произвел работы по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утеплению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облицовке северного фасада нашей школы.  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125655" y="5134618"/>
            <a:ext cx="2808312" cy="1569660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4 </a:t>
            </a:r>
            <a:r>
              <a:rPr lang="ru-RU" sz="1600" dirty="0" smtClean="0"/>
              <a:t>августа 2022 года, </a:t>
            </a:r>
            <a:r>
              <a:rPr lang="ru-RU" sz="1600" dirty="0"/>
              <a:t>возле лыжной базы «Темп» состоялось спортивное событие - это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обновленной спортивной площадки </a:t>
            </a:r>
            <a:r>
              <a:rPr lang="ru-RU" sz="1600" dirty="0"/>
              <a:t>в с. Усть-Цильма</a:t>
            </a:r>
          </a:p>
        </p:txBody>
      </p:sp>
      <p:pic>
        <p:nvPicPr>
          <p:cNvPr id="1040" name="Picture 16" descr="http://mrust-cilma.ru/images/A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847232"/>
            <a:ext cx="3554539" cy="26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mrust-cilma.ru/images/A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18" y="541800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rust-cilma.ru/images/A3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" y="541800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mrust-cilma.ru/images/A3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35" y="4355462"/>
            <a:ext cx="2376717" cy="17825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ОБРАЗОВАНИЕ</a:t>
            </a:r>
          </a:p>
        </p:txBody>
      </p:sp>
      <p:pic>
        <p:nvPicPr>
          <p:cNvPr id="1048" name="Picture 24" descr="Blueprint. Stock Photo by ©JohanH 115308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30" y="1233577"/>
            <a:ext cx="1224170" cy="21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2441575" y="3513138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СФЕРЕ ФИЗИЧЕСКОЙ КУЛЬТУРЫ И СПОРТА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34" y="4390613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5" y="1074738"/>
            <a:ext cx="326336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Приобретение оборудования для маркировки молочной продукции 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125655" y="5257728"/>
            <a:ext cx="2808312" cy="1323439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д. </a:t>
            </a:r>
            <a:r>
              <a:rPr lang="ru-RU" sz="1600" dirty="0" err="1"/>
              <a:t>Сергеево-Щелья</a:t>
            </a:r>
            <a:r>
              <a:rPr lang="ru-RU" sz="1600" dirty="0"/>
              <a:t> реализован народный проект «Ремонт источника нецентрализованной системы холодного водоснабжения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СФЕРЕ АГРОПРОМЫШЛЕННОГО КОМПЛЕКСА</a:t>
            </a: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10858" y="3894761"/>
            <a:ext cx="6558688" cy="105860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ПО ОБУСТРОЙСТВУ ИСТОЧНИКОВ ХОЛОДНОГО ВОДОСНАБЖЕНИЯ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" y="5893349"/>
            <a:ext cx="1150904" cy="9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mrust-cilma.ru/doc/zem_ob/nb/nb-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11843" r="6393" b="15376"/>
          <a:stretch/>
        </p:blipFill>
        <p:spPr bwMode="auto">
          <a:xfrm>
            <a:off x="121701" y="1950843"/>
            <a:ext cx="3386674" cy="19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2767317914"/>
              </p:ext>
            </p:extLst>
          </p:nvPr>
        </p:nvGraphicFramePr>
        <p:xfrm>
          <a:off x="3813175" y="1182009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3570033" y="2431955"/>
            <a:ext cx="1157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951764" y="2559232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228184" y="2431955"/>
            <a:ext cx="1512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Вклад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К(Ф)Х Захарова В.Л.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053081" y="2524288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9" name="Picture 7" descr="http://mrust-cilma.ru/images/266a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4" y="4637014"/>
            <a:ext cx="1727248" cy="21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mrust-cilma.ru/images/267a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7" y="4651646"/>
            <a:ext cx="1436825" cy="2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mrust-cilma.ru/images/268a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" y="4148999"/>
            <a:ext cx="2616524" cy="17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0" y="10482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1392" y="868966"/>
            <a:ext cx="233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постоянного населения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тыс.чел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65073153"/>
              </p:ext>
            </p:extLst>
          </p:nvPr>
        </p:nvGraphicFramePr>
        <p:xfrm>
          <a:off x="179512" y="1457781"/>
          <a:ext cx="2579385" cy="307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 txBox="1">
            <a:spLocks/>
          </p:cNvSpPr>
          <p:nvPr/>
        </p:nvSpPr>
        <p:spPr>
          <a:xfrm>
            <a:off x="1835695" y="350103"/>
            <a:ext cx="6624735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198" name="Picture 6" descr="https://phonoteka.org/uploads/posts/2022-09/1663649229_50-phonoteka-org-p-chelovek-dlya-prezentatsii-bez-fona-pinter-5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3"/>
          <a:stretch/>
        </p:blipFill>
        <p:spPr bwMode="auto">
          <a:xfrm>
            <a:off x="2802810" y="2204864"/>
            <a:ext cx="3484823" cy="20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93456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145697"/>
            <a:ext cx="2448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Количество субъектов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малого 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среднего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(единиц)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04" name="Picture 12" descr="человечек png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7657" b="11445"/>
          <a:stretch/>
        </p:blipFill>
        <p:spPr bwMode="auto">
          <a:xfrm>
            <a:off x="5040051" y="4174825"/>
            <a:ext cx="2310493" cy="25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31537846"/>
              </p:ext>
            </p:extLst>
          </p:nvPr>
        </p:nvGraphicFramePr>
        <p:xfrm>
          <a:off x="6588224" y="2099804"/>
          <a:ext cx="2448271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206" name="Picture 14" descr="Проведение социологических опросов по всей территории Республики Беларусь.  Заказать услуги аутсорсингового контакт-центра 1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" y="4673524"/>
            <a:ext cx="3142559" cy="20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5" y="885537"/>
            <a:ext cx="326336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Проведён Межрегиональный праздник "</a:t>
            </a:r>
            <a:r>
              <a:rPr lang="ru-RU" sz="1600" dirty="0" err="1"/>
              <a:t>Усть-Цилемская</a:t>
            </a:r>
            <a:r>
              <a:rPr lang="ru-RU" sz="1600" dirty="0"/>
              <a:t> горка". Расходование средств направлено на проезд участников праздника, приобретение призов, расходных материалов, аренду автобуса, запись фонограммы.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31626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ОБЛАСТИ ЭТНОКУЛЬТУРНОГО РАЗВИТИЯ НАРОДОВ ПРОЖИВАЮЩИХ НА ТЕРРИТОРИИ РЕСПУБЛИКИ КОМИ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30" y="2354133"/>
            <a:ext cx="1150904" cy="9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Усть-Цилемская горка стала «Событием года» - Русская в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1568739"/>
            <a:ext cx="4868654" cy="32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Усть-Цильма: чем маленький далекий поселок в Коми привлекает тысячи люд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51362"/>
            <a:ext cx="5143500" cy="33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Горка в с. Усть-Цильма :: Julia Chuprova – Социальная сеть ФотоК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4" y="885537"/>
            <a:ext cx="658948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В рамках исполнения муниципальными образованиями в Республике Коми майских Указов Президента Российской Федерации, муниципальному образованию муниципального района «Усть-Цилемский» были установлены целевые показатели средней заработной платы работников муниципальных учреждений социальной сферы.</a:t>
            </a: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31626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МАЙСКИХ УКАЗОВ ПРЕЗИДЕНТА РОССИЙСКОЙ ФЕДЕРАЦИИ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368421"/>
            <a:ext cx="4010943" cy="200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792666"/>
              </p:ext>
            </p:extLst>
          </p:nvPr>
        </p:nvGraphicFramePr>
        <p:xfrm>
          <a:off x="3969916" y="2920644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62460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65930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3470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1,06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478719687"/>
              </p:ext>
            </p:extLst>
          </p:nvPr>
        </p:nvGraphicFramePr>
        <p:xfrm>
          <a:off x="241352" y="4293097"/>
          <a:ext cx="4400445" cy="236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356" name="Picture 20" descr="Среднее общее образование — сколько это классов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4667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4" y="107473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Среднее (полное) общее образова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87" y="4913784"/>
            <a:ext cx="430960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2116339" y="2381817"/>
            <a:ext cx="5302140" cy="433842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ОБЩЕЕ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9421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2" y="2157639"/>
            <a:ext cx="3633084" cy="20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 descr="Дети рисунок пнг - фото и картинки abrakadabra.f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5907"/>
            <a:ext cx="2448272" cy="16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565223" y="95817"/>
            <a:ext cx="5302140" cy="433842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ДОШКОЛЬНОЕ ОБРАЗОВАНИЕ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726564"/>
              </p:ext>
            </p:extLst>
          </p:nvPr>
        </p:nvGraphicFramePr>
        <p:xfrm>
          <a:off x="3610895" y="6454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51278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51144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-134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0,99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241985157"/>
              </p:ext>
            </p:extLst>
          </p:nvPr>
        </p:nvGraphicFramePr>
        <p:xfrm>
          <a:off x="3965575" y="2612278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362" name="Picture 2" descr="http://dsmalysh.ucoz.ru/22-23/mart_ds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7" y="4000510"/>
            <a:ext cx="3687528" cy="28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radugaustcilma.ucoz.ru/_nw/23/64949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8281"/>
            <a:ext cx="2824807" cy="1660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2" name="Picture 16" descr="Дети рисунок пнг - фото и картинки abrakadabra.f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68019"/>
            <a:ext cx="2665395" cy="17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565223" y="95816"/>
            <a:ext cx="5302140" cy="674121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КУЛЬТУРА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834636"/>
              </p:ext>
            </p:extLst>
          </p:nvPr>
        </p:nvGraphicFramePr>
        <p:xfrm>
          <a:off x="3629893" y="814706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52288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46715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-5573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0,8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348436177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386" name="Picture 2" descr="Усть-Цилемский Культурный центр, дом культуры, Советская ул., 134, село Усть -Цильма — Яндекс Кар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64" y="2751138"/>
            <a:ext cx="4304422" cy="23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Усть-Цильма. Часть 4: сама Усть-Цильма и её присёлк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338970" y="2790043"/>
            <a:ext cx="3212926" cy="17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Усть-Цильма. Часть 5: музеи и родовые дом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99136"/>
            <a:ext cx="2390775" cy="14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В старинном селе Усть-Цильма на Печоре создали «Родовой дом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44137"/>
            <a:ext cx="1525948" cy="11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Усть-Цилемский район сегодня &lt; Усть-Цилемский &lt; Муниципальные образования &lt;  Левое меню | Культурная карта Республики Коми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40" r="7206"/>
          <a:stretch/>
        </p:blipFill>
        <p:spPr bwMode="auto">
          <a:xfrm>
            <a:off x="3349178" y="3208338"/>
            <a:ext cx="1232793" cy="15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237946" y="95817"/>
            <a:ext cx="6817577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ДЕТСКАЯ МУЗЫКАЛЬНАЯ ШКОЛА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34211"/>
              </p:ext>
            </p:extLst>
          </p:nvPr>
        </p:nvGraphicFramePr>
        <p:xfrm>
          <a:off x="3629893" y="814706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58965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3261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1,06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14602673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Picture 2" descr="Ілюстрації до музично-дидактичної гри | Ілюстрації. Дошкіл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09" y="2826122"/>
            <a:ext cx="36004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" y="2871001"/>
            <a:ext cx="2593771" cy="172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https://sun9-7.userapi.com/impg/fh2SCO-VxkCppJFbFiQFjfS3XsgosX-J2pw2jg/tqvrooSSt-E.jpg?size=1280x853&amp;quality=95&amp;sign=15c87ca55dcaf34d497976d5fa6e95f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7" y="836712"/>
            <a:ext cx="2652307" cy="1767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https://sun9-78.userapi.com/impg/jOgvkAOrFxSSjtjAHdcX5KRvxg3LqlslPeMWOA/B1HMm13ykM4.jpg?size=1280x903&amp;quality=95&amp;sign=dfcac5ef82f28c278a16116bd7e0638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0" y="4623402"/>
            <a:ext cx="2178629" cy="1536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s://sun9-62.userapi.com/impg/DQSY8C4yLr7YWleuuLay6pc4FRhKxiiS5rvDDQ/NJBOtFVJqtc.jpg?size=1280x853&amp;quality=95&amp;sign=ea974699e3c0530aab77f378bc4ee2c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62" y="2714236"/>
            <a:ext cx="2728972" cy="1818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s://sun9-47.userapi.com/impg/3Uj3PrR0EG3_uTDYJK9ZNIWM41PtiU-r1axTFQ/GYiGRGSakKg.jpg?size=1280x853&amp;quality=95&amp;sign=50dc478a7c0b97631d9b62c4f3fd237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t="22100" r="30855"/>
          <a:stretch/>
        </p:blipFill>
        <p:spPr bwMode="auto">
          <a:xfrm>
            <a:off x="7430796" y="4941168"/>
            <a:ext cx="1624728" cy="1761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565222" y="95817"/>
            <a:ext cx="6490302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 ФИЗКУЛЬТУРЫ СПОРТА И ТУРИЗМА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462118"/>
              </p:ext>
            </p:extLst>
          </p:nvPr>
        </p:nvGraphicFramePr>
        <p:xfrm>
          <a:off x="4047536" y="7978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Установленный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55761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57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1,00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28549119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434" name="Picture 2" descr="дети спорт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39488"/>
            <a:ext cx="3861229" cy="21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15.userapi.com/impg/GSj7tVH944hS3V7oxZIkObE--fX7sZifndQFeg/xRV_DYj6HV0.jpg?size=1280x848&amp;quality=95&amp;sign=9aa41c3df785b2823d6ec3c9857a47e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7" y="2718187"/>
            <a:ext cx="2796765" cy="18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36.userapi.com/impg/n5220lYOnYjayx9AuDrzhQ8QbLCZYNpwu0HNVQ/-kdKG1dnnEk.jpg?size=1280x960&amp;quality=95&amp;sign=05f50cd7e02afa8d9bef531f2ca60fa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16975"/>
          <a:stretch/>
        </p:blipFill>
        <p:spPr bwMode="auto">
          <a:xfrm>
            <a:off x="3965575" y="2751137"/>
            <a:ext cx="3456384" cy="17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un9-55.userapi.com/impg/rgcyyxK6aX8v5lE515e2_YteCiHfEqQ6X42Fpw/k20SV3B-F94.jpg?size=1280x960&amp;quality=95&amp;sign=ffb3536cfdab44a267b8d5a906b8640a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/>
        </p:blipFill>
        <p:spPr bwMode="auto">
          <a:xfrm>
            <a:off x="1984375" y="876840"/>
            <a:ext cx="1838950" cy="17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sun9-22.userapi.com/impg/tbyOJRm-lkQGo9DGgVPFl70Mb35A6HkJk_iBWw/0mXFHkCGDvQ.jpg?size=1280x960&amp;quality=95&amp;sign=ea70279bbbd999d975b268b6200c17d8&amp;type=album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4" name="Picture 12" descr="https://sun9-59.userapi.com/impg/hi2yIgOKmda9JQvFG4uz9ytF0xUsuZ62RkvJ-Q/kaXqOqE_Mks.jpg?size=810x1080&amp;quality=95&amp;sign=085cddd6ebf51cdf9e9e25d0b71fa7a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7" y="877880"/>
            <a:ext cx="1511499" cy="20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s://sun9-14.userapi.com/impg/_b0FK2ao4AYAAUS4lKKzZVZkhd4oZy4JtwgE2g/iE93v0G-MOo.jpg?size=810x1080&amp;quality=95&amp;sign=7e5d52ca78629986db118d0b56c168c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14" y="2751137"/>
            <a:ext cx="1433834" cy="19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творчество клипарт: 3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7"/>
          <a:stretch/>
        </p:blipFill>
        <p:spPr bwMode="auto">
          <a:xfrm>
            <a:off x="4665162" y="5866619"/>
            <a:ext cx="2286000" cy="9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Творчество клипарт (67 фото)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1054"/>
            <a:ext cx="3387878" cy="19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565222" y="95817"/>
            <a:ext cx="6490302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ДЕТСКИЙ ЦЕНТР ТВОРЧЕСТВА «ГУДВИН»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333325"/>
              </p:ext>
            </p:extLst>
          </p:nvPr>
        </p:nvGraphicFramePr>
        <p:xfrm>
          <a:off x="4047536" y="7978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51123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-4581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0,92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108031490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AutoShape 10" descr="https://sun9-22.userapi.com/impg/tbyOJRm-lkQGo9DGgVPFl70Mb35A6HkJk_iBWw/0mXFHkCGDvQ.jpg?size=1280x960&amp;quality=95&amp;sign=ea70279bbbd999d975b268b6200c17d8&amp;type=album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https://sun9-4.userapi.com/impg/HBoY6TVdcsCrObpCsMXRbRXtbJNn6MBf6sHTbg/quouLOVi3M8.jpg?size=1280x816&amp;quality=95&amp;sign=3237486b8c6cfcf7c4e4f6fe53ed1fb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3" y="1615937"/>
            <a:ext cx="22588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22.userapi.com/impg/aZpi2nz1tbc8ludPJT5Veba044vQTgGHzp44FA/iwqYMS_FNf8.jpg?size=1280x799&amp;quality=95&amp;sign=20eca1663d6a969395afaf6ddcf9846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751138"/>
            <a:ext cx="23068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sun9-61.userapi.com/impg/tRR-nhC7xPpf0VagC0rP7E-elx2Wqvq_Lrp_mg/tmuQIjn1G6s.jpg?size=1280x791&amp;quality=95&amp;sign=a16c3e17761a9a7765fd1ff80c4fa02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13" y="3503748"/>
            <a:ext cx="233021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un9-21.userapi.com/impg/6Jlsa2qumccof0g4QRMArkVb-jMgM4_k4bAOcg/XkH14UAqN60.jpg?size=1280x853&amp;quality=95&amp;sign=4d167f37cdab66d2657091c11fb52e1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21608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sun9-13.userapi.com/impg/r7bbIOs02NDFhJAnmZQWanufB81-Dg5lwLecDw/DG96Eqd1Tmo.jpg?size=1280x853&amp;quality=95&amp;sign=e6270ab5c10d4c999abaf7839604c44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62" y="5247157"/>
            <a:ext cx="21608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Творчество клипарт (67 фото) скачать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15" y="312737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Творчество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778"/>
            <a:ext cx="2016369" cy="20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7" y="692696"/>
            <a:ext cx="1612164" cy="1219199"/>
          </a:xfrm>
          <a:prstGeom prst="rect">
            <a:avLst/>
          </a:prstGeom>
        </p:spPr>
      </p:pic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79575" y="63271"/>
            <a:ext cx="7290874" cy="1773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РЕАЛИЗАЦИЯ 44-ФЗ «О КОНТРАКТНОЙ СИСТЕМЕ В СФЕРЕ ЗАКУПОК ТОВАРОВ, РАБОТ, УСЛУГ И ОБЕСПЕЧЕНИЯ ГОСУДАРСТВЕННЫХ И МУНИЦИПАЛЬНЫХ НУЖД»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912" y="3055937"/>
            <a:ext cx="3377952" cy="25545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90" y="1623067"/>
            <a:ext cx="3912369" cy="2421076"/>
          </a:xfrm>
          <a:prstGeom prst="stripedRightArrow">
            <a:avLst>
              <a:gd name="adj1" fmla="val 84362"/>
              <a:gd name="adj2" fmla="val 28801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Закупки товаров, работ, услуг для обеспечения нужд заказчиков муниципального района «Усть-Цилемский» в 2022 году путем проведения конкурентных процедур и закупок у единственного поставщика</a:t>
            </a:r>
            <a:endParaRPr lang="ru-RU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3707904" y="1676608"/>
            <a:ext cx="5483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algn="just"/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</a:rPr>
              <a:t>Объявлено 100 конкурентных процедур</a:t>
            </a:r>
            <a:r>
              <a:rPr lang="ru-RU" sz="1600" dirty="0" smtClean="0"/>
              <a:t>, в том числе:</a:t>
            </a:r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4 электронных конкурса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54 702,2 тыс. руб</a:t>
            </a:r>
            <a:r>
              <a:rPr lang="ru-RU" sz="1600" dirty="0" smtClean="0"/>
              <a:t>. </a:t>
            </a:r>
          </a:p>
          <a:p>
            <a:pPr marL="179388" algn="just"/>
            <a:r>
              <a:rPr lang="ru-RU" sz="1600" dirty="0" smtClean="0"/>
              <a:t>Заключено </a:t>
            </a:r>
            <a:r>
              <a:rPr lang="ru-RU" sz="1600" b="1" dirty="0" smtClean="0"/>
              <a:t>3 контракта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3 938,5 тыс. руб.</a:t>
            </a:r>
          </a:p>
          <a:p>
            <a:pPr marL="179388" algn="just"/>
            <a:endParaRPr lang="ru-RU" sz="1600" b="1" dirty="0" smtClean="0"/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95 электронных аукционов</a:t>
            </a:r>
            <a:r>
              <a:rPr lang="ru-RU" sz="1600" b="1" dirty="0" smtClean="0"/>
              <a:t>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215 771,1 тыс. руб</a:t>
            </a:r>
            <a:r>
              <a:rPr lang="ru-RU" sz="1600" dirty="0" smtClean="0"/>
              <a:t>. Заключено </a:t>
            </a:r>
            <a:r>
              <a:rPr lang="ru-RU" sz="1600" b="1" dirty="0" smtClean="0"/>
              <a:t>65 контрактов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171 139,8 тыс. руб.</a:t>
            </a:r>
          </a:p>
          <a:p>
            <a:pPr marL="179388" algn="just"/>
            <a:endParaRPr lang="ru-RU" sz="1600" b="1" dirty="0" smtClean="0"/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1 запрос котировок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341,1 тыс. руб</a:t>
            </a:r>
            <a:r>
              <a:rPr lang="ru-RU" sz="1600" dirty="0" smtClean="0"/>
              <a:t>. </a:t>
            </a:r>
          </a:p>
          <a:p>
            <a:pPr marL="179388" algn="just">
              <a:buFont typeface="Arial" pitchFamily="34" charset="0"/>
              <a:buChar char="•"/>
            </a:pPr>
            <a:r>
              <a:rPr lang="ru-RU" sz="1600" dirty="0" smtClean="0"/>
              <a:t>Заключен </a:t>
            </a:r>
            <a:r>
              <a:rPr lang="ru-RU" sz="1600" b="1" dirty="0" smtClean="0"/>
              <a:t>1 контракт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152,2 тыс. руб.</a:t>
            </a:r>
          </a:p>
        </p:txBody>
      </p:sp>
      <p:pic>
        <p:nvPicPr>
          <p:cNvPr id="2050" name="Picture 2" descr="Извещение по 44-Ф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" y="3992342"/>
            <a:ext cx="2616475" cy="167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бщение между заказчиком и поставщиком по 44‑ФЗ и 223‑ФЗ | IT компания  Простые реше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53" y="4511670"/>
            <a:ext cx="4383679" cy="21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закупочных документах заказчик выдвигает разные требования: как быть и  что делать? | IT компания Простые решен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84" y="4044143"/>
            <a:ext cx="2273516" cy="16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46375" y="63271"/>
            <a:ext cx="6224074" cy="7066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МУНИЦИПАЛЬНЫЙ КОНТРОЛЬ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8033" y="844243"/>
            <a:ext cx="4572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Продолжают иметь место факты необоснованного и нецелевого расходования средств бюджета муниципального района «Усть-Цилемский».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49117" y="2224009"/>
            <a:ext cx="4572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По </a:t>
            </a:r>
            <a:r>
              <a:rPr lang="ru-RU" dirty="0"/>
              <a:t>результатам проведенных  ревизий финансово-хозяйственной деятельности 12 </a:t>
            </a:r>
            <a:r>
              <a:rPr lang="ru-RU" dirty="0" smtClean="0"/>
              <a:t>учреждений, </a:t>
            </a:r>
            <a:r>
              <a:rPr lang="ru-RU" dirty="0"/>
              <a:t>финансируемых за счет бюджета муниципального района «Усть-Цилемский» за 2022 год </a:t>
            </a:r>
            <a:r>
              <a:rPr lang="ru-RU" dirty="0" smtClean="0"/>
              <a:t>установлено: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229703" y="862777"/>
            <a:ext cx="2640079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По </a:t>
            </a:r>
            <a:r>
              <a:rPr lang="ru-RU" dirty="0"/>
              <a:t>всем проведенным ревизионным мероприятиям выписаны представления в адрес учреждений и администраций сельских поселений, проведена работа по их выполнению.</a:t>
            </a:r>
          </a:p>
        </p:txBody>
      </p:sp>
      <p:pic>
        <p:nvPicPr>
          <p:cNvPr id="32" name="Picture 4" descr="https://tipik.ru/wp-content/uploads/2019/08/3%D0%B4-%D1%87%D0%B5%D0%BB%D0%BE%D0%B2%D0%B5%D1%87%D0%BA%D0%B8-%D0%B4%D0%BB%D1%8F-%D0%BF%D1%80%D0%B5%D0%B7%D0%B5%D0%BD%D1%82%D0%B0%D1%86%D0%B8%D0%B8-%D0%BA%D0%B0%D1%80%D1%82%D0%B8%D0%BD%D0%BA%D0%B8-%D0%B8-%D1%84%D0%BE%D1%82%D0%BE-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0" b="51659"/>
          <a:stretch/>
        </p:blipFill>
        <p:spPr bwMode="auto">
          <a:xfrm>
            <a:off x="4326642" y="644060"/>
            <a:ext cx="744448" cy="94833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136775" y="3864673"/>
            <a:ext cx="291782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необоснованных и нецелевых расходов на общую сумму 464,7 тыс. руб. </a:t>
            </a:r>
          </a:p>
        </p:txBody>
      </p:sp>
      <p:pic>
        <p:nvPicPr>
          <p:cNvPr id="19462" name="Picture 6" descr="Стикеры стрелка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789">
            <a:off x="4644011" y="2967291"/>
            <a:ext cx="1826393" cy="18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589222" y="5103674"/>
            <a:ext cx="2219289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Наибольший процент нарушений: (99,2% сфера оплаты труда и </a:t>
            </a:r>
            <a:endParaRPr lang="ru-RU" dirty="0" smtClean="0"/>
          </a:p>
          <a:p>
            <a:r>
              <a:rPr lang="ru-RU" dirty="0" smtClean="0"/>
              <a:t>начислений </a:t>
            </a:r>
          </a:p>
          <a:p>
            <a:r>
              <a:rPr lang="ru-RU" dirty="0" smtClean="0"/>
              <a:t>на </a:t>
            </a:r>
            <a:r>
              <a:rPr lang="ru-RU" dirty="0"/>
              <a:t>неё).</a:t>
            </a:r>
          </a:p>
        </p:txBody>
      </p:sp>
      <p:pic>
        <p:nvPicPr>
          <p:cNvPr id="19466" name="Picture 10" descr="Внимание! Ревизия. | ORTOOPT.R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6965" r="4266" b="8891"/>
          <a:stretch/>
        </p:blipFill>
        <p:spPr bwMode="auto">
          <a:xfrm>
            <a:off x="288033" y="4817233"/>
            <a:ext cx="2458342" cy="19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Иркутская таможня провела вебинар по использованию информационного сервиса  «Таможенная проверка» » Интернет-газета Хот (hot) - Новости Иркутска,  Ангарска и област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5739" r="19171" b="4828"/>
          <a:stretch/>
        </p:blipFill>
        <p:spPr bwMode="auto">
          <a:xfrm>
            <a:off x="6183736" y="4092765"/>
            <a:ext cx="2400457" cy="25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Struggling to Pay Your Bills? A Budgeting Workshop | Fort Bend County  Librar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6" y="3385004"/>
            <a:ext cx="1984375" cy="14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Исходник программы Паскаль, которая находит процент от числа через функцию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613" r="20188" b="11023"/>
          <a:stretch/>
        </p:blipFill>
        <p:spPr bwMode="auto">
          <a:xfrm>
            <a:off x="5026118" y="5925675"/>
            <a:ext cx="720054" cy="8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Символ монеты рубля рублей золотой на белом фоне. Концепция финансирования  инвестиций. Банк россии по обмену валюты денег Иллюстрация вектора -  иллюстрации насчитывающей цент, изолировано: 17662638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71" b="85549" l="9756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63"/>
          <a:stretch/>
        </p:blipFill>
        <p:spPr bwMode="auto">
          <a:xfrm>
            <a:off x="7956376" y="3346904"/>
            <a:ext cx="1364121" cy="12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90744"/>
              </p:ext>
            </p:extLst>
          </p:nvPr>
        </p:nvGraphicFramePr>
        <p:xfrm>
          <a:off x="0" y="1074738"/>
          <a:ext cx="90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0114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МУНИЦИПАЛЬНОГО ВНУТРЕННЕГО ДОЛГА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" name="Picture 4" descr="200 человечов для презентации без фо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60" y="134803"/>
            <a:ext cx="1549534" cy="1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4818601"/>
            <a:ext cx="9144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Задолженность по состоянию на 01.01.2023 года составляет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13 458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тыс.руб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Из них:</a:t>
            </a:r>
          </a:p>
          <a:p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соглашению № 11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15.07.15г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25.12.23г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.);</a:t>
            </a:r>
          </a:p>
          <a:p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соглашению № 2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18.04.16г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19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.);</a:t>
            </a:r>
          </a:p>
          <a:p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по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соглашению № 6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25.07.17г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9 850,0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9 358,0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.).</a:t>
            </a:r>
            <a:endParaRPr lang="ru-RU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4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0" y="10482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881161"/>
            <a:ext cx="201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экономически активного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населения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тыс.чел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619672" y="350103"/>
            <a:ext cx="6840759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23904869"/>
              </p:ext>
            </p:extLst>
          </p:nvPr>
        </p:nvGraphicFramePr>
        <p:xfrm>
          <a:off x="197918" y="1868432"/>
          <a:ext cx="2213842" cy="307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61" y="0"/>
            <a:ext cx="1619671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5712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Уровень зарегистрированной безработицы (%)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6243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Среднемесячная номинальная начисленная заработная плата 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89949731"/>
              </p:ext>
            </p:extLst>
          </p:nvPr>
        </p:nvGraphicFramePr>
        <p:xfrm>
          <a:off x="6677854" y="1835268"/>
          <a:ext cx="2142618" cy="317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52" name="Picture 12" descr="470 Картинки до презентації ideas in 2023 | малюнки, шаблон запрошення,  скакалка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11509"/>
          <a:stretch/>
        </p:blipFill>
        <p:spPr bwMode="auto">
          <a:xfrm>
            <a:off x="2383971" y="2132856"/>
            <a:ext cx="1551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93890005"/>
              </p:ext>
            </p:extLst>
          </p:nvPr>
        </p:nvGraphicFramePr>
        <p:xfrm>
          <a:off x="3773206" y="1864532"/>
          <a:ext cx="2123677" cy="307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0254" name="Picture 14" descr="https://kartinkin.net/uploads/posts/2022-12/1670592800_kartinkin-net-p-kartinki-s-belimi-chelovechkami-instagram-6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1" y="4888430"/>
            <a:ext cx="2896660" cy="19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РРО Украина. Кассовые Аппараты | SoftUp - Услуги 1С и BA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5631" r="6959" b="8589"/>
          <a:stretch/>
        </p:blipFill>
        <p:spPr bwMode="auto">
          <a:xfrm>
            <a:off x="6948264" y="4979110"/>
            <a:ext cx="1877787" cy="17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Читатели: &quot;Вот и до ТоАЗа добрались...&quot; | Oper News - Опер Ньюс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7" y="4905735"/>
            <a:ext cx="1928887" cy="19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9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ИФДБ и государственный (муниципальный) дол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r="12755"/>
          <a:stretch/>
        </p:blipFill>
        <p:spPr bwMode="auto">
          <a:xfrm>
            <a:off x="467544" y="442513"/>
            <a:ext cx="843910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375198"/>
              </p:ext>
            </p:extLst>
          </p:nvPr>
        </p:nvGraphicFramePr>
        <p:xfrm>
          <a:off x="107504" y="4077072"/>
          <a:ext cx="475252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0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Долг банку - векторные изображения, Долг банку картинки | Depositphot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1" b="10558"/>
          <a:stretch/>
        </p:blipFill>
        <p:spPr bwMode="auto">
          <a:xfrm>
            <a:off x="5292080" y="4258937"/>
            <a:ext cx="3563888" cy="256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ет денег для презентации: 1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8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11078" r="17518"/>
          <a:stretch/>
        </p:blipFill>
        <p:spPr bwMode="auto">
          <a:xfrm>
            <a:off x="-14284" y="2935303"/>
            <a:ext cx="1552262" cy="20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1975" y="63272"/>
            <a:ext cx="7138474" cy="7734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БЮДЖЕТА ЗА 2022 ГОД</a:t>
            </a:r>
          </a:p>
        </p:txBody>
      </p:sp>
      <p:pic>
        <p:nvPicPr>
          <p:cNvPr id="22532" name="Picture 4" descr="Администрация Архангельска • Информация о бюджете города Архангельска -  29.07.2022 11:26: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6459" r="3370" b="12928"/>
          <a:stretch/>
        </p:blipFill>
        <p:spPr bwMode="auto">
          <a:xfrm>
            <a:off x="917575" y="588595"/>
            <a:ext cx="7149281" cy="62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2118" y="974964"/>
            <a:ext cx="1834093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5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1 275 935,8 </a:t>
            </a:r>
          </a:p>
          <a:p>
            <a:pPr algn="ctr"/>
            <a:r>
              <a:rPr lang="ru-RU" sz="2500" b="1" cap="all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тыс.руб</a:t>
            </a:r>
            <a:r>
              <a:rPr lang="ru-RU" sz="25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25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293040" y="3861048"/>
            <a:ext cx="1707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1 269 299,2</a:t>
            </a:r>
          </a:p>
          <a:p>
            <a:pPr algn="ctr"/>
            <a:r>
              <a:rPr lang="ru-RU" sz="25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76707" y="757795"/>
            <a:ext cx="13323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6 63</a:t>
            </a:r>
            <a:r>
              <a:rPr lang="en-US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,5</a:t>
            </a:r>
          </a:p>
          <a:p>
            <a:pPr algn="ctr"/>
            <a:r>
              <a:rPr lang="ru-RU" sz="2500" b="1" dirty="0" err="1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500" b="1" dirty="0">
              <a:ln w="1905">
                <a:solidFill>
                  <a:schemeClr val="tx1"/>
                </a:solidFill>
              </a:ln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4" descr="200 человечов для презентации без фо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32" y="5085184"/>
            <a:ext cx="1549534" cy="1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494481" y="1916910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 smtClean="0"/>
              <a:t>         Наш </a:t>
            </a:r>
            <a:r>
              <a:rPr lang="ru-RU" sz="2500" dirty="0"/>
              <a:t>адрес: </a:t>
            </a:r>
          </a:p>
          <a:p>
            <a:r>
              <a:rPr lang="ru-RU" dirty="0" smtClean="0"/>
              <a:t>            С</a:t>
            </a:r>
            <a:r>
              <a:rPr lang="ru-RU" dirty="0"/>
              <a:t>. Усть-Цильма, Новый квартал 11 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08375" y="2634487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 smtClean="0"/>
              <a:t>         Наши </a:t>
            </a:r>
            <a:r>
              <a:rPr lang="ru-RU" sz="2500" dirty="0"/>
              <a:t>телефоны:</a:t>
            </a:r>
          </a:p>
          <a:p>
            <a:r>
              <a:rPr lang="ru-RU" dirty="0" smtClean="0"/>
              <a:t>             Начальник </a:t>
            </a:r>
            <a:r>
              <a:rPr lang="ru-RU" dirty="0"/>
              <a:t>– Кислякова Анна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Викторовна – 91768</a:t>
            </a:r>
          </a:p>
          <a:p>
            <a:r>
              <a:rPr lang="ru-RU" dirty="0" smtClean="0"/>
              <a:t>             </a:t>
            </a:r>
            <a:r>
              <a:rPr lang="ru-RU" dirty="0"/>
              <a:t>Приёмная - </a:t>
            </a:r>
            <a:r>
              <a:rPr lang="ru-RU" dirty="0" smtClean="0"/>
              <a:t>91198</a:t>
            </a:r>
          </a:p>
          <a:p>
            <a:endParaRPr lang="ru-RU" dirty="0"/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1975" y="312737"/>
            <a:ext cx="7138474" cy="1773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«БЮДЖЕТ ДЛЯ ГРАЖДАН» </a:t>
            </a:r>
          </a:p>
          <a:p>
            <a:r>
              <a:rPr lang="ru-RU" sz="3000" b="1" i="1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СОСТАВЛЕН ФИНАНСОВЫМ УПРАВЛЕНИЕМ АДМИНИСТРАЦИИ МР «УСТЬ-ЦИЛЕМСКИЙ </a:t>
            </a:r>
          </a:p>
        </p:txBody>
      </p:sp>
      <p:pic>
        <p:nvPicPr>
          <p:cNvPr id="23554" name="Picture 2" descr="Заработок в интернет - Лохотрон или нет???: записи сообщества |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6358"/>
          <a:stretch/>
        </p:blipFill>
        <p:spPr bwMode="auto">
          <a:xfrm>
            <a:off x="7174523" y="4420791"/>
            <a:ext cx="1969478" cy="24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картинки для презентации человечки руководитель: 2 тыс изображений найдено  в Яндекс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" y="2010025"/>
            <a:ext cx="34671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202425" y="3842509"/>
            <a:ext cx="367325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/>
              <a:t>Наш электронный адрес: </a:t>
            </a:r>
            <a:endParaRPr lang="ru-RU" sz="2500" dirty="0" smtClean="0"/>
          </a:p>
          <a:p>
            <a:r>
              <a:rPr lang="en-US" dirty="0" smtClean="0"/>
              <a:t>fuustc@mail.ru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260569" y="4515649"/>
            <a:ext cx="4572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/>
              <a:t>График работы: </a:t>
            </a:r>
            <a:r>
              <a:rPr lang="ru-RU" dirty="0"/>
              <a:t>Понедельник – Четверг 8:30 – 17:00</a:t>
            </a:r>
          </a:p>
          <a:p>
            <a:r>
              <a:rPr lang="ru-RU" dirty="0"/>
              <a:t>Пятница 8:30 – 15:30</a:t>
            </a:r>
          </a:p>
          <a:p>
            <a:r>
              <a:rPr lang="ru-RU" dirty="0"/>
              <a:t>Перерыв на обед 13:00 – 14:00</a:t>
            </a:r>
          </a:p>
        </p:txBody>
      </p:sp>
      <p:pic>
        <p:nvPicPr>
          <p:cNvPr id="23560" name="Picture 8" descr="календарь, с, а, часы, время, инструменты значок в Simpleicon busi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781853"/>
            <a:ext cx="775641" cy="7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Конверт из белой бумаги – Бесплатные иконки: интерфей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2040709"/>
            <a:ext cx="663649" cy="6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4" descr="E-post Vid symbol 554193 Vektorkonst på Vecteezy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" b="94286" l="2449" r="96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55" y="3854827"/>
            <a:ext cx="840887" cy="84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8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481" y="2974266"/>
            <a:ext cx="670992" cy="6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2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0" y="10482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881161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детей в дошкольных учреждениях (чел.)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691680" y="350103"/>
            <a:ext cx="6768751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5056486"/>
              </p:ext>
            </p:extLst>
          </p:nvPr>
        </p:nvGraphicFramePr>
        <p:xfrm>
          <a:off x="197918" y="1868432"/>
          <a:ext cx="2213842" cy="307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37472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4066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Численность обучающихся в общеобразовательных учреждениях (чел.)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6243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Обеспеченность больничными койками (коек на 10 тыс. жителей)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309173973"/>
              </p:ext>
            </p:extLst>
          </p:nvPr>
        </p:nvGraphicFramePr>
        <p:xfrm>
          <a:off x="6732240" y="1835268"/>
          <a:ext cx="2088232" cy="314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268" name="Picture 4" descr="https://thumbs.dreamstime.com/b/%D0%BF%D0%B5%D1%80%D1%81%D0%BE%D0%BD%D0%B0-d-%D0%BF%D0%BE%D0%BA%D0%B0%D0%B7%D1%8B%D0%B2%D0%B0%D1%8F-%D0%BA-%D0%B0%D1%81%D1%81%D0%BD-%D0%BA-%D0%B0%D1%81%D1%81%D0%BD%D1%8B%D0%B9-%D0%B2%D1%80%D1%83%D1%87%D0%BD%D1%83%D1%8E-3665314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6979" r="6320" b="8334"/>
          <a:stretch/>
        </p:blipFill>
        <p:spPr bwMode="auto">
          <a:xfrm>
            <a:off x="3275856" y="4478942"/>
            <a:ext cx="3240360" cy="23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8579226"/>
              </p:ext>
            </p:extLst>
          </p:nvPr>
        </p:nvGraphicFramePr>
        <p:xfrm>
          <a:off x="4139952" y="1794387"/>
          <a:ext cx="2123677" cy="307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1272" name="Picture 8" descr="https://cf2.ppt-online.org/files2/slide/h/HOzc82hNXUsn0oGkfBuTPxQeyiDbArjav6Km9R/slide-11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37496" r="17454" b="5127"/>
          <a:stretch/>
        </p:blipFill>
        <p:spPr bwMode="auto">
          <a:xfrm>
            <a:off x="29918" y="4982119"/>
            <a:ext cx="2828748" cy="1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190 человечков для презентации без фона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57" y="1390775"/>
            <a:ext cx="2587997" cy="25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thumbs.dreamstime.com/b/%D0%BF%D0%BE%D0%BC%D0%BE%D1%89%D1%8C-%D0%BF%D0%B0%D1%86%D0%B8%D0%B5%D0%BD%D1%82-30987920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6267" r="6875" b="2484"/>
          <a:stretch/>
        </p:blipFill>
        <p:spPr bwMode="auto">
          <a:xfrm>
            <a:off x="6876256" y="5065803"/>
            <a:ext cx="2138266" cy="17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30320" y="193406"/>
            <a:ext cx="6840759" cy="6433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ПАРАМЕТРЫ БЮДЖЕТА МР «УСТЬ-ЦИЛЕМСКИЙ»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294" name="Picture 6" descr="⬇ Скачать картинки Человечки для презентации, стоковые фото Человечки для  презентации в хорошем качестве |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7" y="3034985"/>
            <a:ext cx="3804203" cy="22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865" y="751300"/>
            <a:ext cx="48792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 «Усть-Цилемский» на 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первоначально был утвержден решением Совета МР «Усть-Цилемский»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№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06-10/80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 «Усть-Цилемский» Республики Коми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годов» </a:t>
            </a:r>
          </a:p>
        </p:txBody>
      </p:sp>
      <p:pic>
        <p:nvPicPr>
          <p:cNvPr id="12296" name="Picture 8" descr="Создание презентаций от А до Я » LIVEsurf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89372"/>
            <a:ext cx="3080065" cy="211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thumbs.dreamstime.com/b/d-man-pencil-check-249726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044"/>
            <a:ext cx="144016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3212044"/>
            <a:ext cx="2635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течении года в бюджет МР «Усть-Цилемский» на 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четыре раза вносились изменения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372" y="5229200"/>
            <a:ext cx="4087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слушания по бюджету муниципального района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Усть-Цилемский» проведены в установленные сроки</a:t>
            </a:r>
          </a:p>
        </p:txBody>
      </p:sp>
      <p:pic>
        <p:nvPicPr>
          <p:cNvPr id="22" name="Picture 6" descr="https://tipik.ru/wp-content/uploads/2019/08/3%D0%B4-%D1%87%D0%B5%D0%BB%D0%BE%D0%B2%D0%B5%D1%87%D0%BA%D0%B8-%D0%B4%D0%BB%D1%8F-%D0%BF%D1%80%D0%B5%D0%B7%D0%B5%D0%BD%D1%82%D0%B0%D1%86%D0%B8%D0%B8-%D0%BA%D0%B0%D1%80%D1%82%D0%B8%D0%BD%D0%BA%D0%B8-%D0%B8-%D1%84%D0%BE%D1%82%D0%BE-0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8751" r="11287"/>
          <a:stretch/>
        </p:blipFill>
        <p:spPr bwMode="auto">
          <a:xfrm>
            <a:off x="5652120" y="639627"/>
            <a:ext cx="2783455" cy="24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330320" y="193406"/>
            <a:ext cx="6840759" cy="6433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ПАРАМЕТРЫ БЮДЖЕТА МР «УСТЬ-ЦИЛЕМСКИЙ»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4342" name="Picture 6" descr="https://i.pinimg.com/originals/d7/8b/41/d78b41f53b1d4cef250dc830e971e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5484" r="11081" b="7303"/>
          <a:stretch/>
        </p:blipFill>
        <p:spPr bwMode="auto">
          <a:xfrm>
            <a:off x="2933745" y="960804"/>
            <a:ext cx="2982147" cy="35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thumbs.dreamstime.com/b/person-announcement-man-ad-hand-d-image-white-background-419322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7640" r="15036"/>
          <a:stretch/>
        </p:blipFill>
        <p:spPr bwMode="auto">
          <a:xfrm>
            <a:off x="6700131" y="3068960"/>
            <a:ext cx="2448272" cy="37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95936" y="2794894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+ 276 509,9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+ 283 744,3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44208" y="5021824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1 311 679,3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1 315 028,7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8978" y="810669"/>
            <a:ext cx="1872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ИЗМЕНЕНИЯ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 ЗА ГОД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(ТЫС.РУБ.)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1186" y="3429000"/>
            <a:ext cx="1753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УТОЧНЁННЫЕ ПАРАМЕТРЫ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(ТЫС.РУБ.)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372" y="1920699"/>
            <a:ext cx="1866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ПЕРВОНАЧАЛЬНО УТВЕРЖДЁННЫЕ ПАРАМЕТРЫ (ТЫС.РУБ.)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8" name="Picture 12" descr="Евро, мешок, 3d, оказание, деньги. Оказание, деньги, isolated, мешок,  задний план, евро, белый, 3d. | Can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-5342" r="23504" b="14118"/>
          <a:stretch/>
        </p:blipFill>
        <p:spPr bwMode="auto">
          <a:xfrm>
            <a:off x="701721" y="810668"/>
            <a:ext cx="873014" cy="10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www.physiotimes.com/uploads/article/1490946215_Summary-Repor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833" r="22931" b="5780"/>
          <a:stretch/>
        </p:blipFill>
        <p:spPr bwMode="auto">
          <a:xfrm>
            <a:off x="157372" y="2983905"/>
            <a:ext cx="254495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20558820">
            <a:off x="417927" y="4063537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1 035 169,4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1 031 284,4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62" name="Picture 26" descr="10 ошибок в использовании средств графиков и диаграмм - Бизнес-аналитика на  Power BI. Разработка и внедр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05" y="4600616"/>
            <a:ext cx="4119967" cy="2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Графики котировок: как их читать и где смотре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92" y="772038"/>
            <a:ext cx="2971892" cy="18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Департамент финансов и экономики Ненецкого автономного округа | Бюджет для  граждан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6310"/>
          <a:stretch/>
        </p:blipFill>
        <p:spPr bwMode="auto">
          <a:xfrm>
            <a:off x="38510" y="48314"/>
            <a:ext cx="2199436" cy="7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11450</TotalTime>
  <Words>4202</Words>
  <Application>Microsoft Office PowerPoint</Application>
  <PresentationFormat>Экран (4:3)</PresentationFormat>
  <Paragraphs>1153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DurkinaAF</dc:creator>
  <cp:lastModifiedBy>ChopEA</cp:lastModifiedBy>
  <cp:revision>310</cp:revision>
  <dcterms:created xsi:type="dcterms:W3CDTF">2023-04-17T07:25:12Z</dcterms:created>
  <dcterms:modified xsi:type="dcterms:W3CDTF">2023-05-16T13:45:25Z</dcterms:modified>
</cp:coreProperties>
</file>