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theme/themeOverride1.xml" ContentType="application/vnd.openxmlformats-officedocument.themeOverride+xml"/>
  <Override PartName="/ppt/charts/chart22.xml" ContentType="application/vnd.openxmlformats-officedocument.drawingml.chart+xml"/>
  <Override PartName="/ppt/theme/themeOverride2.xml" ContentType="application/vnd.openxmlformats-officedocument.themeOverride+xml"/>
  <Override PartName="/ppt/charts/chart23.xml" ContentType="application/vnd.openxmlformats-officedocument.drawingml.chart+xml"/>
  <Override PartName="/ppt/theme/themeOverride3.xml" ContentType="application/vnd.openxmlformats-officedocument.themeOverride+xml"/>
  <Override PartName="/ppt/charts/chart24.xml" ContentType="application/vnd.openxmlformats-officedocument.drawingml.chart+xml"/>
  <Override PartName="/ppt/theme/themeOverride4.xml" ContentType="application/vnd.openxmlformats-officedocument.themeOverr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theme/themeOverride5.xml" ContentType="application/vnd.openxmlformats-officedocument.themeOverride+xml"/>
  <Override PartName="/ppt/charts/chart27.xml" ContentType="application/vnd.openxmlformats-officedocument.drawingml.chart+xml"/>
  <Override PartName="/ppt/theme/themeOverride6.xml" ContentType="application/vnd.openxmlformats-officedocument.themeOverride+xml"/>
  <Override PartName="/ppt/charts/chart28.xml" ContentType="application/vnd.openxmlformats-officedocument.drawingml.chart+xml"/>
  <Override PartName="/ppt/theme/themeOverride7.xml" ContentType="application/vnd.openxmlformats-officedocument.themeOverride+xml"/>
  <Override PartName="/ppt/charts/chart29.xml" ContentType="application/vnd.openxmlformats-officedocument.drawingml.chart+xml"/>
  <Override PartName="/ppt/theme/themeOverride8.xml" ContentType="application/vnd.openxmlformats-officedocument.themeOverride+xml"/>
  <Override PartName="/ppt/charts/chart30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43"/>
  </p:notesMasterIdLst>
  <p:sldIdLst>
    <p:sldId id="324" r:id="rId2"/>
    <p:sldId id="257" r:id="rId3"/>
    <p:sldId id="261" r:id="rId4"/>
    <p:sldId id="259" r:id="rId5"/>
    <p:sldId id="262" r:id="rId6"/>
    <p:sldId id="276" r:id="rId7"/>
    <p:sldId id="260" r:id="rId8"/>
    <p:sldId id="263" r:id="rId9"/>
    <p:sldId id="267" r:id="rId10"/>
    <p:sldId id="268" r:id="rId11"/>
    <p:sldId id="314" r:id="rId12"/>
    <p:sldId id="318" r:id="rId13"/>
    <p:sldId id="269" r:id="rId14"/>
    <p:sldId id="321" r:id="rId15"/>
    <p:sldId id="271" r:id="rId16"/>
    <p:sldId id="275" r:id="rId17"/>
    <p:sldId id="274" r:id="rId18"/>
    <p:sldId id="308" r:id="rId19"/>
    <p:sldId id="307" r:id="rId20"/>
    <p:sldId id="278" r:id="rId21"/>
    <p:sldId id="282" r:id="rId22"/>
    <p:sldId id="280" r:id="rId23"/>
    <p:sldId id="281" r:id="rId24"/>
    <p:sldId id="283" r:id="rId25"/>
    <p:sldId id="322" r:id="rId26"/>
    <p:sldId id="290" r:id="rId27"/>
    <p:sldId id="291" r:id="rId28"/>
    <p:sldId id="292" r:id="rId29"/>
    <p:sldId id="293" r:id="rId30"/>
    <p:sldId id="288" r:id="rId31"/>
    <p:sldId id="289" r:id="rId32"/>
    <p:sldId id="296" r:id="rId33"/>
    <p:sldId id="294" r:id="rId34"/>
    <p:sldId id="297" r:id="rId35"/>
    <p:sldId id="287" r:id="rId36"/>
    <p:sldId id="315" r:id="rId37"/>
    <p:sldId id="309" r:id="rId38"/>
    <p:sldId id="320" r:id="rId39"/>
    <p:sldId id="312" r:id="rId40"/>
    <p:sldId id="313" r:id="rId41"/>
    <p:sldId id="301" r:id="rId42"/>
  </p:sldIdLst>
  <p:sldSz cx="9721850" cy="6121400"/>
  <p:notesSz cx="6769100" cy="9906000"/>
  <p:defaultTextStyle>
    <a:defPPr>
      <a:defRPr lang="en-US"/>
    </a:defPPr>
    <a:lvl1pPr marL="0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6900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3801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0701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7603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4504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1404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48305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55205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FF3399"/>
    <a:srgbClr val="FF9933"/>
    <a:srgbClr val="660066"/>
    <a:srgbClr val="CC00FF"/>
    <a:srgbClr val="0099CC"/>
    <a:srgbClr val="CCFFCC"/>
    <a:srgbClr val="66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55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1680" y="-696"/>
      </p:cViewPr>
      <p:guideLst>
        <p:guide orient="horz" pos="1928"/>
        <p:guide pos="3062"/>
      </p:guideLst>
    </p:cSldViewPr>
  </p:slideViewPr>
  <p:outlineViewPr>
    <p:cViewPr>
      <p:scale>
        <a:sx n="33" d="100"/>
        <a:sy n="33" d="100"/>
      </p:scale>
      <p:origin x="0" y="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1.xlsx"/><Relationship Id="rId1" Type="http://schemas.openxmlformats.org/officeDocument/2006/relationships/themeOverride" Target="../theme/themeOverride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2.xlsx"/><Relationship Id="rId1" Type="http://schemas.openxmlformats.org/officeDocument/2006/relationships/themeOverride" Target="../theme/themeOverride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3.xlsx"/><Relationship Id="rId1" Type="http://schemas.openxmlformats.org/officeDocument/2006/relationships/themeOverride" Target="../theme/themeOverride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4.xlsx"/><Relationship Id="rId1" Type="http://schemas.openxmlformats.org/officeDocument/2006/relationships/themeOverride" Target="../theme/themeOverride4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6.xlsx"/><Relationship Id="rId1" Type="http://schemas.openxmlformats.org/officeDocument/2006/relationships/themeOverride" Target="../theme/themeOverride5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7.xlsx"/><Relationship Id="rId1" Type="http://schemas.openxmlformats.org/officeDocument/2006/relationships/themeOverride" Target="../theme/themeOverride6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8.xlsx"/><Relationship Id="rId1" Type="http://schemas.openxmlformats.org/officeDocument/2006/relationships/themeOverride" Target="../theme/themeOverride7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9.xlsx"/><Relationship Id="rId1" Type="http://schemas.openxmlformats.org/officeDocument/2006/relationships/themeOverride" Target="../theme/themeOverride8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/>
              <a:t>Динамика доходов и расходов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2534028942003188E-2"/>
          <c:y val="0.18669758333279293"/>
          <c:w val="0.73672039073517792"/>
          <c:h val="0.5492806013117872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2020 год (ф)</c:v>
                </c:pt>
                <c:pt idx="1">
                  <c:v>2021 год (оц)</c:v>
                </c:pt>
                <c:pt idx="2">
                  <c:v>2022 год (пр) </c:v>
                </c:pt>
                <c:pt idx="3">
                  <c:v>2023 год (пр) </c:v>
                </c:pt>
                <c:pt idx="4">
                  <c:v>2024 год (пр) 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1010999.4</c:v>
                </c:pt>
                <c:pt idx="1">
                  <c:v>1038362.7</c:v>
                </c:pt>
                <c:pt idx="2">
                  <c:v>1035169.4</c:v>
                </c:pt>
                <c:pt idx="3">
                  <c:v>1061840.7</c:v>
                </c:pt>
                <c:pt idx="4">
                  <c:v>1026942.2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2020 год (ф)</c:v>
                </c:pt>
                <c:pt idx="1">
                  <c:v>2021 год (оц)</c:v>
                </c:pt>
                <c:pt idx="2">
                  <c:v>2022 год (пр) </c:v>
                </c:pt>
                <c:pt idx="3">
                  <c:v>2023 год (пр) </c:v>
                </c:pt>
                <c:pt idx="4">
                  <c:v>2024 год (пр) </c:v>
                </c:pt>
              </c:strCache>
            </c: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1008597.9</c:v>
                </c:pt>
                <c:pt idx="1">
                  <c:v>1037301.3</c:v>
                </c:pt>
                <c:pt idx="2">
                  <c:v>1031284.4</c:v>
                </c:pt>
                <c:pt idx="3">
                  <c:v>1057985.7</c:v>
                </c:pt>
                <c:pt idx="4">
                  <c:v>1023087.2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933888"/>
        <c:axId val="130935424"/>
      </c:lineChart>
      <c:catAx>
        <c:axId val="13093388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0935424"/>
        <c:crosses val="autoZero"/>
        <c:auto val="1"/>
        <c:lblAlgn val="ctr"/>
        <c:lblOffset val="100"/>
        <c:noMultiLvlLbl val="0"/>
      </c:catAx>
      <c:valAx>
        <c:axId val="130935424"/>
        <c:scaling>
          <c:orientation val="minMax"/>
          <c:min val="900000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09338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Налог на совокупный доход, тыс.руб.</a:t>
            </a:r>
            <a:endParaRPr lang="ru-RU" sz="1050" b="1" i="0" baseline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026667585226923"/>
          <c:y val="0.12972972972972968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numFmt formatCode="#,##0.00" sourceLinked="0"/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2020 год (факт)</c:v>
                </c:pt>
                <c:pt idx="1">
                  <c:v>2021 год (оценка)</c:v>
                </c:pt>
                <c:pt idx="2">
                  <c:v>2022 год (прогноз)</c:v>
                </c:pt>
                <c:pt idx="3">
                  <c:v>2023 год (прогноз)</c:v>
                </c:pt>
                <c:pt idx="4">
                  <c:v>2024 год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7346</c:v>
                </c:pt>
                <c:pt idx="1">
                  <c:v>7558</c:v>
                </c:pt>
                <c:pt idx="2">
                  <c:v>6935</c:v>
                </c:pt>
                <c:pt idx="3">
                  <c:v>9987</c:v>
                </c:pt>
                <c:pt idx="4" formatCode="General">
                  <c:v>12913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18187648"/>
        <c:axId val="218227456"/>
        <c:axId val="0"/>
      </c:bar3DChart>
      <c:catAx>
        <c:axId val="2181876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8227456"/>
        <c:crosses val="autoZero"/>
        <c:auto val="1"/>
        <c:lblAlgn val="ctr"/>
        <c:lblOffset val="100"/>
        <c:noMultiLvlLbl val="0"/>
      </c:catAx>
      <c:valAx>
        <c:axId val="21822745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18187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 sz="105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Государственная пошлина</a:t>
            </a:r>
            <a:endParaRPr lang="ru-RU" sz="1050" b="1" i="0" baseline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2445612208921645"/>
          <c:y val="9.550561797752808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numFmt formatCode="#,##0.00" sourceLinked="0"/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2020 год (факт)</c:v>
                </c:pt>
                <c:pt idx="1">
                  <c:v>2021 год (оценка)</c:v>
                </c:pt>
                <c:pt idx="2">
                  <c:v>2022 год (прогноз)</c:v>
                </c:pt>
                <c:pt idx="3">
                  <c:v>2023 год (прогноз)</c:v>
                </c:pt>
                <c:pt idx="4">
                  <c:v>2024 год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901.7</c:v>
                </c:pt>
                <c:pt idx="1">
                  <c:v>801</c:v>
                </c:pt>
                <c:pt idx="2">
                  <c:v>810</c:v>
                </c:pt>
                <c:pt idx="3">
                  <c:v>818</c:v>
                </c:pt>
                <c:pt idx="4">
                  <c:v>826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18058752"/>
        <c:axId val="218061440"/>
        <c:axId val="0"/>
      </c:bar3DChart>
      <c:catAx>
        <c:axId val="2180587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8061440"/>
        <c:crosses val="autoZero"/>
        <c:auto val="1"/>
        <c:lblAlgn val="ctr"/>
        <c:lblOffset val="100"/>
        <c:noMultiLvlLbl val="0"/>
      </c:catAx>
      <c:valAx>
        <c:axId val="21806144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18058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131262098884252E-3"/>
          <c:y val="2.9551491803461319E-3"/>
          <c:w val="0.97980277882069555"/>
          <c:h val="0.974536872884966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c:spPr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4.5012359872045632E-2"/>
                  <c:y val="-0.219471729106599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7598318335657684"/>
                  <c:y val="-2.5128642160600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578545118043892E-2"/>
                  <c:y val="7.8862125783220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9631253077079722E-2"/>
                  <c:y val="1.321614009716150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1645345135571952"/>
                  <c:y val="-1.492461736489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компенсации затрат государства</c:v>
                </c:pt>
                <c:pt idx="3">
                  <c:v>Доходы от продажи мат.и немат.активов</c:v>
                </c:pt>
                <c:pt idx="4">
                  <c:v>Штрафы, санкции, возмещение вреда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0.53721468739662559</c:v>
                </c:pt>
                <c:pt idx="1">
                  <c:v>5.2993714852795505E-2</c:v>
                </c:pt>
                <c:pt idx="2">
                  <c:v>0.171088322858088</c:v>
                </c:pt>
                <c:pt idx="3">
                  <c:v>0.11961627522328845</c:v>
                </c:pt>
                <c:pt idx="4">
                  <c:v>0.11908699966920278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9.9605898959955572E-2"/>
          <c:y val="0.68939721102400764"/>
          <c:w val="0.88432752819782956"/>
          <c:h val="0.28166402518800598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 sz="105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baseline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Доходы от использования имущества, </a:t>
            </a:r>
          </a:p>
          <a:p>
            <a:pPr>
              <a:defRPr sz="105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baseline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050" b="1" baseline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gradFill flip="none" rotWithShape="1">
              <a:gsLst>
                <a:gs pos="0">
                  <a:srgbClr val="4BACC6">
                    <a:lumMod val="60000"/>
                    <a:lumOff val="40000"/>
                    <a:shade val="30000"/>
                    <a:satMod val="115000"/>
                  </a:srgbClr>
                </a:gs>
                <a:gs pos="50000">
                  <a:srgbClr val="4BACC6">
                    <a:lumMod val="60000"/>
                    <a:lumOff val="40000"/>
                    <a:shade val="67500"/>
                    <a:satMod val="115000"/>
                  </a:srgbClr>
                </a:gs>
                <a:gs pos="100000">
                  <a:srgbClr val="4BACC6">
                    <a:lumMod val="60000"/>
                    <a:lumOff val="40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numFmt formatCode="#,##0.00" sourceLinked="0"/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2020 год (факт)</c:v>
                </c:pt>
                <c:pt idx="1">
                  <c:v>2021 год (оценка)</c:v>
                </c:pt>
                <c:pt idx="2">
                  <c:v>2022 год (прогноз)</c:v>
                </c:pt>
                <c:pt idx="3">
                  <c:v>2023 год (прогноз)</c:v>
                </c:pt>
                <c:pt idx="4">
                  <c:v>2024 год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5468.9</c:v>
                </c:pt>
                <c:pt idx="1">
                  <c:v>4552</c:v>
                </c:pt>
                <c:pt idx="2">
                  <c:v>4060</c:v>
                </c:pt>
                <c:pt idx="3">
                  <c:v>4060</c:v>
                </c:pt>
                <c:pt idx="4">
                  <c:v>4060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18688128"/>
        <c:axId val="218494464"/>
        <c:axId val="0"/>
      </c:bar3DChart>
      <c:catAx>
        <c:axId val="21868812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8494464"/>
        <c:crosses val="autoZero"/>
        <c:auto val="1"/>
        <c:lblAlgn val="ctr"/>
        <c:lblOffset val="100"/>
        <c:noMultiLvlLbl val="0"/>
      </c:catAx>
      <c:valAx>
        <c:axId val="21849446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18688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 sz="105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i="0" u="none" strike="noStrike" baseline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ресурсами, тыс.руб.</a:t>
            </a:r>
            <a:endParaRPr lang="ru-RU" sz="105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numFmt formatCode="#,##0.00" sourceLinked="0"/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2020 год (факт)</c:v>
                </c:pt>
                <c:pt idx="1">
                  <c:v>2021 год (оценка)</c:v>
                </c:pt>
                <c:pt idx="2">
                  <c:v>2022 год (прогноз)</c:v>
                </c:pt>
                <c:pt idx="3">
                  <c:v>2023 год (прогноз)</c:v>
                </c:pt>
                <c:pt idx="4">
                  <c:v>2024 год (прогноз)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>
                  <c:v>289.3</c:v>
                </c:pt>
                <c:pt idx="1">
                  <c:v>404.4</c:v>
                </c:pt>
                <c:pt idx="2">
                  <c:v>400.5</c:v>
                </c:pt>
                <c:pt idx="3">
                  <c:v>408.51</c:v>
                </c:pt>
                <c:pt idx="4">
                  <c:v>416.68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18436352"/>
        <c:axId val="218439040"/>
        <c:axId val="0"/>
      </c:bar3DChart>
      <c:catAx>
        <c:axId val="2184363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8439040"/>
        <c:crosses val="autoZero"/>
        <c:auto val="1"/>
        <c:lblAlgn val="ctr"/>
        <c:lblOffset val="100"/>
        <c:noMultiLvlLbl val="0"/>
      </c:catAx>
      <c:valAx>
        <c:axId val="218439040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one"/>
        <c:crossAx val="218436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Доходы от компенсации затрат государства, тыс.руб.</a:t>
            </a:r>
            <a:endParaRPr lang="ru-RU" sz="1050" b="1" i="0" baseline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431727065181404"/>
          <c:y val="8.1081081081081086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numFmt formatCode="#,##0.00" sourceLinked="0"/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2020 год (факт)</c:v>
                </c:pt>
                <c:pt idx="1">
                  <c:v>2021 год (оценка)</c:v>
                </c:pt>
                <c:pt idx="2">
                  <c:v>2022 год (прогноз)</c:v>
                </c:pt>
                <c:pt idx="3">
                  <c:v>2023 год (прогноз)</c:v>
                </c:pt>
                <c:pt idx="4">
                  <c:v>20243 год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2222.4</c:v>
                </c:pt>
                <c:pt idx="1">
                  <c:v>4543</c:v>
                </c:pt>
                <c:pt idx="2">
                  <c:v>1293</c:v>
                </c:pt>
                <c:pt idx="3">
                  <c:v>1261</c:v>
                </c:pt>
                <c:pt idx="4" formatCode="General">
                  <c:v>948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18540672"/>
        <c:axId val="219424256"/>
        <c:axId val="0"/>
      </c:bar3DChart>
      <c:catAx>
        <c:axId val="2185406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9424256"/>
        <c:crosses val="autoZero"/>
        <c:auto val="1"/>
        <c:lblAlgn val="ctr"/>
        <c:lblOffset val="100"/>
        <c:noMultiLvlLbl val="0"/>
      </c:catAx>
      <c:valAx>
        <c:axId val="21942425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18540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 sz="105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активов, тыс. руб.</a:t>
            </a:r>
            <a:endParaRPr lang="ru-RU" sz="1050" b="1" i="0" baseline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numFmt formatCode="#,##0.00" sourceLinked="0"/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2020 год (факт)</c:v>
                </c:pt>
                <c:pt idx="1">
                  <c:v>2021 год (оценка)</c:v>
                </c:pt>
                <c:pt idx="2">
                  <c:v>2022 год (прогноз)</c:v>
                </c:pt>
                <c:pt idx="3">
                  <c:v>2023 год (прогноз)</c:v>
                </c:pt>
                <c:pt idx="4">
                  <c:v>2024 год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1480.7</c:v>
                </c:pt>
                <c:pt idx="1">
                  <c:v>1394</c:v>
                </c:pt>
                <c:pt idx="2">
                  <c:v>904</c:v>
                </c:pt>
                <c:pt idx="3">
                  <c:v>902</c:v>
                </c:pt>
                <c:pt idx="4">
                  <c:v>901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18555904"/>
        <c:axId val="218575232"/>
        <c:axId val="0"/>
      </c:bar3DChart>
      <c:catAx>
        <c:axId val="2185559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8575232"/>
        <c:crosses val="autoZero"/>
        <c:auto val="1"/>
        <c:lblAlgn val="ctr"/>
        <c:lblOffset val="100"/>
        <c:noMultiLvlLbl val="0"/>
      </c:catAx>
      <c:valAx>
        <c:axId val="21857523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18555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61317159747946"/>
          <c:y val="1.4598540145985401E-2"/>
          <c:w val="0.60088487461364892"/>
          <c:h val="0.6410299645247322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1F497D">
                <a:lumMod val="40000"/>
                <a:lumOff val="60000"/>
                <a:tint val="66000"/>
                <a:satMod val="160000"/>
              </a:srgb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2024 год (прогноз)</c:v>
                </c:pt>
                <c:pt idx="1">
                  <c:v>2023 год (прогноз)</c:v>
                </c:pt>
                <c:pt idx="2">
                  <c:v>2022 год (прогноз)</c:v>
                </c:pt>
                <c:pt idx="3">
                  <c:v>2021 год                      (оценка)</c:v>
                </c:pt>
                <c:pt idx="4">
                  <c:v>2020 года               (факт)</c:v>
                </c:pt>
              </c:strCache>
            </c:strRef>
          </c:cat>
          <c:val>
            <c:numRef>
              <c:f>Лист1!$B$2:$B$6</c:f>
              <c:numCache>
                <c:formatCode>_-* #,##0.0\ _₽_-;\-* #,##0.0\ _₽_-;_-* "-"??\ _₽_-;_-@_-</c:formatCode>
                <c:ptCount val="5"/>
                <c:pt idx="0">
                  <c:v>158441.29999999999</c:v>
                </c:pt>
                <c:pt idx="1">
                  <c:v>148834.5</c:v>
                </c:pt>
                <c:pt idx="2">
                  <c:v>203727.1</c:v>
                </c:pt>
                <c:pt idx="3">
                  <c:v>222360.7</c:v>
                </c:pt>
                <c:pt idx="4">
                  <c:v>215586.7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9933">
                <a:tint val="66000"/>
                <a:satMod val="160000"/>
              </a:srgb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2024 год (прогноз)</c:v>
                </c:pt>
                <c:pt idx="1">
                  <c:v>2023 год (прогноз)</c:v>
                </c:pt>
                <c:pt idx="2">
                  <c:v>2022 год (прогноз)</c:v>
                </c:pt>
                <c:pt idx="3">
                  <c:v>2021 год                      (оценка)</c:v>
                </c:pt>
                <c:pt idx="4">
                  <c:v>2020 года               (факт)</c:v>
                </c:pt>
              </c:strCache>
            </c:strRef>
          </c:cat>
          <c:val>
            <c:numRef>
              <c:f>Лист1!$C$2:$C$6</c:f>
              <c:numCache>
                <c:formatCode>_-* #,##0.0\ _₽_-;\-* #,##0.0\ _₽_-;_-* "-"??\ _₽_-;_-@_-</c:formatCode>
                <c:ptCount val="5"/>
                <c:pt idx="0">
                  <c:v>179292.4</c:v>
                </c:pt>
                <c:pt idx="1">
                  <c:v>224206</c:v>
                </c:pt>
                <c:pt idx="2">
                  <c:v>191208.5</c:v>
                </c:pt>
                <c:pt idx="3">
                  <c:v>200222</c:v>
                </c:pt>
                <c:pt idx="4">
                  <c:v>186533.1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invertIfNegative val="0"/>
          <c:dLbls>
            <c:txPr>
              <a:bodyPr/>
              <a:lstStyle/>
              <a:p>
                <a:pPr>
                  <a:defRPr sz="10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2024 год (прогноз)</c:v>
                </c:pt>
                <c:pt idx="1">
                  <c:v>2023 год (прогноз)</c:v>
                </c:pt>
                <c:pt idx="2">
                  <c:v>2022 год (прогноз)</c:v>
                </c:pt>
                <c:pt idx="3">
                  <c:v>2021 год                      (оценка)</c:v>
                </c:pt>
                <c:pt idx="4">
                  <c:v>2020 года               (факт)</c:v>
                </c:pt>
              </c:strCache>
            </c:strRef>
          </c:cat>
          <c:val>
            <c:numRef>
              <c:f>Лист1!$D$2:$D$6</c:f>
              <c:numCache>
                <c:formatCode>_-* #,##0.0\ _₽_-;\-* #,##0.0\ _₽_-;_-* "-"??\ _₽_-;_-@_-</c:formatCode>
                <c:ptCount val="5"/>
                <c:pt idx="0">
                  <c:v>404084.1</c:v>
                </c:pt>
                <c:pt idx="1">
                  <c:v>404087.4</c:v>
                </c:pt>
                <c:pt idx="2">
                  <c:v>404170.7</c:v>
                </c:pt>
                <c:pt idx="3">
                  <c:v>376996.1</c:v>
                </c:pt>
                <c:pt idx="4">
                  <c:v>369403.6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2024 год (прогноз)</c:v>
                </c:pt>
                <c:pt idx="1">
                  <c:v>2023 год (прогноз)</c:v>
                </c:pt>
                <c:pt idx="2">
                  <c:v>2022 год (прогноз)</c:v>
                </c:pt>
                <c:pt idx="3">
                  <c:v>2021 год                      (оценка)</c:v>
                </c:pt>
                <c:pt idx="4">
                  <c:v>2020 года               (факт)</c:v>
                </c:pt>
              </c:strCache>
            </c:strRef>
          </c:cat>
          <c:val>
            <c:numRef>
              <c:f>Лист1!$E$2:$E$6</c:f>
              <c:numCache>
                <c:formatCode>_-* #,##0.0\ _₽_-;\-* #,##0.0\ _₽_-;_-* "-"??\ _₽_-;_-@_-</c:formatCode>
                <c:ptCount val="5"/>
                <c:pt idx="0">
                  <c:v>25088.1</c:v>
                </c:pt>
                <c:pt idx="1">
                  <c:v>24538.9</c:v>
                </c:pt>
                <c:pt idx="2">
                  <c:v>23538.9</c:v>
                </c:pt>
                <c:pt idx="3">
                  <c:v>24956</c:v>
                </c:pt>
                <c:pt idx="4">
                  <c:v>22855.5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19337472"/>
        <c:axId val="219339008"/>
      </c:barChart>
      <c:catAx>
        <c:axId val="21933747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9339008"/>
        <c:crosses val="autoZero"/>
        <c:auto val="1"/>
        <c:lblAlgn val="ctr"/>
        <c:lblOffset val="100"/>
        <c:noMultiLvlLbl val="0"/>
      </c:catAx>
      <c:valAx>
        <c:axId val="219339008"/>
        <c:scaling>
          <c:orientation val="minMax"/>
        </c:scaling>
        <c:delete val="0"/>
        <c:axPos val="b"/>
        <c:majorGridlines/>
        <c:minorGridlines/>
        <c:numFmt formatCode="_-* #,##0.0\ _₽_-;\-* #,##0.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219337472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b"/>
      <c:layout>
        <c:manualLayout>
          <c:xMode val="edge"/>
          <c:yMode val="edge"/>
          <c:x val="1.2785865351135458E-2"/>
          <c:y val="0.79323923197394408"/>
          <c:w val="0.85722405972133797"/>
          <c:h val="6.2514237108257334E-2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61317159747951"/>
          <c:y val="1.4598540145985401E-2"/>
          <c:w val="0.60088487461364914"/>
          <c:h val="0.6410299645247327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1F497D">
                <a:lumMod val="40000"/>
                <a:lumOff val="60000"/>
                <a:tint val="66000"/>
                <a:satMod val="160000"/>
              </a:srgb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2024 год (прогноз)</c:v>
                </c:pt>
                <c:pt idx="1">
                  <c:v>2023 год (прогноз)</c:v>
                </c:pt>
                <c:pt idx="2">
                  <c:v>2022 год (прогноз)</c:v>
                </c:pt>
                <c:pt idx="3">
                  <c:v>2021 год            (оценка)</c:v>
                </c:pt>
                <c:pt idx="4">
                  <c:v>2020 года                       (факт)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0.20659809762840531</c:v>
                </c:pt>
                <c:pt idx="1">
                  <c:v>0.18565631007795261</c:v>
                </c:pt>
                <c:pt idx="2">
                  <c:v>0.24764880412600723</c:v>
                </c:pt>
                <c:pt idx="3">
                  <c:v>0.26968018814973005</c:v>
                </c:pt>
                <c:pt idx="4">
                  <c:v>0.2713902647716348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9933">
                <a:tint val="66000"/>
                <a:satMod val="160000"/>
              </a:srgb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2024 год (прогноз)</c:v>
                </c:pt>
                <c:pt idx="1">
                  <c:v>2023 год (прогноз)</c:v>
                </c:pt>
                <c:pt idx="2">
                  <c:v>2022 год (прогноз)</c:v>
                </c:pt>
                <c:pt idx="3">
                  <c:v>2021 год            (оценка)</c:v>
                </c:pt>
                <c:pt idx="4">
                  <c:v>2020 года                       (факт)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0.23378670055869963</c:v>
                </c:pt>
                <c:pt idx="1">
                  <c:v>0.27967479755928532</c:v>
                </c:pt>
                <c:pt idx="2">
                  <c:v>0.23243130817514043</c:v>
                </c:pt>
                <c:pt idx="3">
                  <c:v>0.24283026016609613</c:v>
                </c:pt>
                <c:pt idx="4">
                  <c:v>0.23481628225523116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2024 год (прогноз)</c:v>
                </c:pt>
                <c:pt idx="1">
                  <c:v>2023 год (прогноз)</c:v>
                </c:pt>
                <c:pt idx="2">
                  <c:v>2022 год (прогноз)</c:v>
                </c:pt>
                <c:pt idx="3">
                  <c:v>2021 год            (оценка)</c:v>
                </c:pt>
                <c:pt idx="4">
                  <c:v>2020 года                       (факт)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0.52690180112058094</c:v>
                </c:pt>
                <c:pt idx="1">
                  <c:v>0.504059042983943</c:v>
                </c:pt>
                <c:pt idx="2">
                  <c:v>0.49130621560789522</c:v>
                </c:pt>
                <c:pt idx="3">
                  <c:v>0.45722278792841736</c:v>
                </c:pt>
                <c:pt idx="4">
                  <c:v>0.46502191838176971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2024 год (прогноз)</c:v>
                </c:pt>
                <c:pt idx="1">
                  <c:v>2023 год (прогноз)</c:v>
                </c:pt>
                <c:pt idx="2">
                  <c:v>2022 год (прогноз)</c:v>
                </c:pt>
                <c:pt idx="3">
                  <c:v>2021 год            (оценка)</c:v>
                </c:pt>
                <c:pt idx="4">
                  <c:v>2020 года                       (факт)</c:v>
                </c:pt>
              </c:strCache>
            </c:strRef>
          </c:cat>
          <c:val>
            <c:numRef>
              <c:f>Лист1!$E$2:$E$6</c:f>
              <c:numCache>
                <c:formatCode>0%</c:formatCode>
                <c:ptCount val="5"/>
                <c:pt idx="0">
                  <c:v>3.2713400692314411E-2</c:v>
                </c:pt>
                <c:pt idx="1">
                  <c:v>3.0609849378819238E-2</c:v>
                </c:pt>
                <c:pt idx="2">
                  <c:v>2.8613672090957321E-2</c:v>
                </c:pt>
                <c:pt idx="3">
                  <c:v>3.0266763755756581E-2</c:v>
                </c:pt>
                <c:pt idx="4">
                  <c:v>2.8771534591364396E-2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19175168"/>
        <c:axId val="219213824"/>
      </c:barChart>
      <c:catAx>
        <c:axId val="21917516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9213824"/>
        <c:crosses val="autoZero"/>
        <c:auto val="1"/>
        <c:lblAlgn val="ctr"/>
        <c:lblOffset val="100"/>
        <c:noMultiLvlLbl val="0"/>
      </c:catAx>
      <c:valAx>
        <c:axId val="219213824"/>
        <c:scaling>
          <c:orientation val="minMax"/>
        </c:scaling>
        <c:delete val="0"/>
        <c:axPos val="b"/>
        <c:majorGridlines/>
        <c:min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219175168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831039988466273E-2"/>
          <c:y val="0.18728735362748386"/>
          <c:w val="0.55479083318382161"/>
          <c:h val="0.757346580251406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explosion val="18"/>
          <c:dLbls>
            <c:dLbl>
              <c:idx val="10"/>
              <c:layout>
                <c:manualLayout>
                  <c:x val="9.9219386408860508E-2"/>
                  <c:y val="-8.9060540784413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безопасность и правоохранительная деятельность 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Здравоохранение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Обслуживание государственного и муниципального долга</c:v>
                </c:pt>
                <c:pt idx="10">
                  <c:v>Межбюджетные трансферты общего характера бюджетам субъектов Российской Федерации и муниципальных образований</c:v>
                </c:pt>
              </c:strCache>
            </c:strRef>
          </c:cat>
          <c:val>
            <c:numRef>
              <c:f>Лист1!$B$2:$B$12</c:f>
              <c:numCache>
                <c:formatCode>0.00%</c:formatCode>
                <c:ptCount val="11"/>
                <c:pt idx="0">
                  <c:v>9.8676363132279066E-2</c:v>
                </c:pt>
                <c:pt idx="1">
                  <c:v>5.7695047367924796E-4</c:v>
                </c:pt>
                <c:pt idx="2">
                  <c:v>7.6939060726180328E-2</c:v>
                </c:pt>
                <c:pt idx="3">
                  <c:v>2.1572653346551288E-2</c:v>
                </c:pt>
                <c:pt idx="4">
                  <c:v>0.57305977179756706</c:v>
                </c:pt>
                <c:pt idx="5">
                  <c:v>0.1432492198369032</c:v>
                </c:pt>
                <c:pt idx="6">
                  <c:v>7.2724849623434612E-5</c:v>
                </c:pt>
                <c:pt idx="7">
                  <c:v>3.7951802158620929E-2</c:v>
                </c:pt>
                <c:pt idx="8">
                  <c:v>9.6966466164579492E-5</c:v>
                </c:pt>
                <c:pt idx="9">
                  <c:v>6.4308160360349113E-5</c:v>
                </c:pt>
                <c:pt idx="10">
                  <c:v>4.7740179052070571E-2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452226331047552"/>
          <c:y val="0"/>
          <c:w val="0.40458390524889837"/>
          <c:h val="1"/>
        </c:manualLayout>
      </c:layout>
      <c:overlay val="0"/>
      <c:txPr>
        <a:bodyPr/>
        <a:lstStyle/>
        <a:p>
          <a:pPr>
            <a:defRPr sz="1050" kern="1200" spc="20" baseline="0"/>
          </a:pPr>
          <a:endParaRPr lang="ru-RU"/>
        </a:p>
      </c:txPr>
    </c:legend>
    <c:plotVisOnly val="1"/>
    <c:dispBlanksAs val="zero"/>
    <c:showDLblsOverMax val="0"/>
  </c:chart>
  <c:spPr>
    <a:solidFill>
      <a:schemeClr val="bg1">
        <a:lumMod val="95000"/>
      </a:schemeClr>
    </a:solidFill>
    <a:scene3d>
      <a:camera prst="orthographicFront"/>
      <a:lightRig rig="threePt" dir="t"/>
    </a:scene3d>
    <a:sp3d>
      <a:bevelT w="165100" prst="coolSlant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FF9933"/>
              </a:solidFill>
            </c:spPr>
          </c:dPt>
          <c:dLbls>
            <c:dLbl>
              <c:idx val="0"/>
              <c:layout>
                <c:manualLayout>
                  <c:x val="-0.15171010075353494"/>
                  <c:y val="4.38978577254815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62-4065-8001-4DE8956CF7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0.47000000000000008</c:v>
                </c:pt>
                <c:pt idx="1">
                  <c:v>0.28000000000000008</c:v>
                </c:pt>
                <c:pt idx="2">
                  <c:v>0.24000000000000021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B62-4065-8001-4DE8956CF7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dirty="0"/>
              <a:t>Расходы бюджета в </a:t>
            </a:r>
            <a:r>
              <a:rPr lang="ru-RU" dirty="0" smtClean="0"/>
              <a:t>2022 </a:t>
            </a:r>
            <a:r>
              <a:rPr lang="ru-RU" dirty="0"/>
              <a:t>году</a:t>
            </a:r>
          </a:p>
        </c:rich>
      </c:tx>
      <c:layout>
        <c:manualLayout>
          <c:xMode val="edge"/>
          <c:yMode val="edge"/>
          <c:x val="0.118167542079315"/>
          <c:y val="1.918069120081361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877334054145962"/>
          <c:y val="0.13556231995767171"/>
          <c:w val="0.39678700641199405"/>
          <c:h val="0.578188224007594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в 2020 году</c:v>
                </c:pt>
              </c:strCache>
            </c:strRef>
          </c:tx>
          <c:dPt>
            <c:idx val="0"/>
            <c:bubble3D val="0"/>
            <c:spPr>
              <a:solidFill>
                <a:srgbClr val="0099CC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8555437501696594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Программные расходы бюджета</c:v>
                </c:pt>
                <c:pt idx="1">
                  <c:v>Непрограммные расходы бюджета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0.93100000000000005</c:v>
                </c:pt>
                <c:pt idx="1">
                  <c:v>6.9000000000000034E-2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9405218830180984E-2"/>
          <c:y val="0.60464697873083972"/>
          <c:w val="0.70403785181073686"/>
          <c:h val="0.36714419301650131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spPr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_-* #,##0.0\ _₽_-;\-* #,##0.0\ _₽_-;_-* "-"??\ _₽_-;_-@_-</c:formatCode>
                <c:ptCount val="3"/>
                <c:pt idx="0">
                  <c:v>572197.80000000005</c:v>
                </c:pt>
                <c:pt idx="1">
                  <c:v>569957.19999999879</c:v>
                </c:pt>
                <c:pt idx="2">
                  <c:v>570552.5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9703168"/>
        <c:axId val="219710208"/>
      </c:barChart>
      <c:catAx>
        <c:axId val="219703168"/>
        <c:scaling>
          <c:orientation val="minMax"/>
        </c:scaling>
        <c:delete val="0"/>
        <c:axPos val="b"/>
        <c:majorTickMark val="out"/>
        <c:minorTickMark val="none"/>
        <c:tickLblPos val="nextTo"/>
        <c:crossAx val="219710208"/>
        <c:crosses val="autoZero"/>
        <c:auto val="1"/>
        <c:lblAlgn val="ctr"/>
        <c:lblOffset val="100"/>
        <c:noMultiLvlLbl val="0"/>
      </c:catAx>
      <c:valAx>
        <c:axId val="219710208"/>
        <c:scaling>
          <c:orientation val="minMax"/>
        </c:scaling>
        <c:delete val="0"/>
        <c:axPos val="l"/>
        <c:majorGridlines/>
        <c:numFmt formatCode="_-* #,##0.0\ _₽_-;\-* #,##0.0\ _₽_-;_-* &quot;-&quot;??\ _₽_-;_-@_-" sourceLinked="1"/>
        <c:majorTickMark val="out"/>
        <c:minorTickMark val="none"/>
        <c:tickLblPos val="nextTo"/>
        <c:crossAx val="219703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660066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4"/>
              <c:layout>
                <c:manualLayout>
                  <c:x val="1.9960079840319642E-2"/>
                  <c:y val="-3.005429761893364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_-* #,##0.0\ _₽_-;\-* #,##0.0\ _₽_-;_-* "-"??\ _₽_-;_-@_-</c:formatCode>
                <c:ptCount val="3"/>
                <c:pt idx="0">
                  <c:v>159923.4</c:v>
                </c:pt>
                <c:pt idx="1">
                  <c:v>157338.6</c:v>
                </c:pt>
                <c:pt idx="2">
                  <c:v>157338.6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9616384"/>
        <c:axId val="219656192"/>
      </c:barChart>
      <c:catAx>
        <c:axId val="219616384"/>
        <c:scaling>
          <c:orientation val="minMax"/>
        </c:scaling>
        <c:delete val="0"/>
        <c:axPos val="b"/>
        <c:majorTickMark val="out"/>
        <c:minorTickMark val="none"/>
        <c:tickLblPos val="nextTo"/>
        <c:crossAx val="219656192"/>
        <c:crosses val="autoZero"/>
        <c:auto val="1"/>
        <c:lblAlgn val="ctr"/>
        <c:lblOffset val="100"/>
        <c:noMultiLvlLbl val="0"/>
      </c:catAx>
      <c:valAx>
        <c:axId val="219656192"/>
        <c:scaling>
          <c:orientation val="minMax"/>
        </c:scaling>
        <c:delete val="0"/>
        <c:axPos val="l"/>
        <c:majorGridlines/>
        <c:numFmt formatCode="_-* #,##0.0\ _₽_-;\-* #,##0.0\ _₽_-;_-* &quot;-&quot;??\ _₽_-;_-@_-" sourceLinked="1"/>
        <c:majorTickMark val="out"/>
        <c:minorTickMark val="none"/>
        <c:tickLblPos val="nextTo"/>
        <c:crossAx val="219616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_-* #,##0.0\ _₽_-;\-* #,##0.0\ _₽_-;_-* "-"??\ _₽_-;_-@_-</c:formatCode>
                <c:ptCount val="3"/>
                <c:pt idx="0">
                  <c:v>24208.2</c:v>
                </c:pt>
                <c:pt idx="1">
                  <c:v>23541.200000000001</c:v>
                </c:pt>
                <c:pt idx="2">
                  <c:v>23541.200000000001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1000064"/>
        <c:axId val="221002752"/>
      </c:barChart>
      <c:catAx>
        <c:axId val="221000064"/>
        <c:scaling>
          <c:orientation val="minMax"/>
        </c:scaling>
        <c:delete val="0"/>
        <c:axPos val="b"/>
        <c:majorTickMark val="out"/>
        <c:minorTickMark val="none"/>
        <c:tickLblPos val="nextTo"/>
        <c:crossAx val="221002752"/>
        <c:crosses val="autoZero"/>
        <c:auto val="1"/>
        <c:lblAlgn val="ctr"/>
        <c:lblOffset val="100"/>
        <c:noMultiLvlLbl val="0"/>
      </c:catAx>
      <c:valAx>
        <c:axId val="221002752"/>
        <c:scaling>
          <c:orientation val="minMax"/>
        </c:scaling>
        <c:delete val="0"/>
        <c:axPos val="l"/>
        <c:majorGridlines/>
        <c:numFmt formatCode="_-* #,##0.0\ _₽_-;\-* #,##0.0\ _₽_-;_-* &quot;-&quot;??\ _₽_-;_-@_-" sourceLinked="1"/>
        <c:majorTickMark val="out"/>
        <c:minorTickMark val="none"/>
        <c:tickLblPos val="nextTo"/>
        <c:crossAx val="2210000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15339.4</c:v>
                </c:pt>
                <c:pt idx="1">
                  <c:v>15339.4</c:v>
                </c:pt>
                <c:pt idx="2">
                  <c:v>15339.4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8843008"/>
        <c:axId val="219349376"/>
      </c:barChart>
      <c:catAx>
        <c:axId val="218843008"/>
        <c:scaling>
          <c:orientation val="minMax"/>
        </c:scaling>
        <c:delete val="0"/>
        <c:axPos val="b"/>
        <c:majorTickMark val="out"/>
        <c:minorTickMark val="none"/>
        <c:tickLblPos val="nextTo"/>
        <c:crossAx val="219349376"/>
        <c:crosses val="autoZero"/>
        <c:auto val="1"/>
        <c:lblAlgn val="ctr"/>
        <c:lblOffset val="100"/>
        <c:noMultiLvlLbl val="0"/>
      </c:catAx>
      <c:valAx>
        <c:axId val="21934937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218843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48520670801851"/>
          <c:y val="9.2553115035000896E-2"/>
          <c:w val="0.86288919197291358"/>
          <c:h val="0.733052890147505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7 322,3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7322.3</c:v>
                </c:pt>
                <c:pt idx="1">
                  <c:v>4207.3</c:v>
                </c:pt>
                <c:pt idx="2">
                  <c:v>4207.3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0024832"/>
        <c:axId val="220027520"/>
      </c:barChart>
      <c:catAx>
        <c:axId val="220024832"/>
        <c:scaling>
          <c:orientation val="minMax"/>
        </c:scaling>
        <c:delete val="0"/>
        <c:axPos val="b"/>
        <c:majorTickMark val="out"/>
        <c:minorTickMark val="none"/>
        <c:tickLblPos val="nextTo"/>
        <c:crossAx val="220027520"/>
        <c:crosses val="autoZero"/>
        <c:auto val="1"/>
        <c:lblAlgn val="ctr"/>
        <c:lblOffset val="100"/>
        <c:noMultiLvlLbl val="0"/>
      </c:catAx>
      <c:valAx>
        <c:axId val="22002752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220024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87</a:t>
                    </a:r>
                    <a:r>
                      <a:rPr lang="ru-RU" smtClean="0"/>
                      <a:t>961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3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128</a:t>
                    </a:r>
                    <a:r>
                      <a:rPr lang="ru-RU" smtClean="0"/>
                      <a:t>850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95209580838323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_-* #,##0.0\ _₽_-;\-* #,##0.0\ _₽_-;_-* "-"??\ _₽_-;_-@_-</c:formatCode>
                <c:ptCount val="3"/>
                <c:pt idx="0">
                  <c:v>87961.3</c:v>
                </c:pt>
                <c:pt idx="1">
                  <c:v>128850.2</c:v>
                </c:pt>
                <c:pt idx="2">
                  <c:v>82521.5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0064768"/>
        <c:axId val="220485504"/>
      </c:barChart>
      <c:catAx>
        <c:axId val="220064768"/>
        <c:scaling>
          <c:orientation val="minMax"/>
        </c:scaling>
        <c:delete val="0"/>
        <c:axPos val="b"/>
        <c:majorTickMark val="out"/>
        <c:minorTickMark val="none"/>
        <c:tickLblPos val="nextTo"/>
        <c:crossAx val="220485504"/>
        <c:crosses val="autoZero"/>
        <c:auto val="1"/>
        <c:lblAlgn val="ctr"/>
        <c:lblOffset val="100"/>
        <c:noMultiLvlLbl val="0"/>
      </c:catAx>
      <c:valAx>
        <c:axId val="220485504"/>
        <c:scaling>
          <c:orientation val="minMax"/>
        </c:scaling>
        <c:delete val="0"/>
        <c:axPos val="l"/>
        <c:majorGridlines/>
        <c:numFmt formatCode="_-* #,##0.0\ _₽_-;\-* #,##0.0\ _₽_-;_-* &quot;-&quot;??\ _₽_-;_-@_-" sourceLinked="1"/>
        <c:majorTickMark val="out"/>
        <c:minorTickMark val="none"/>
        <c:tickLblPos val="nextTo"/>
        <c:crossAx val="220064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11316037134621"/>
          <c:y val="6.2799395333062683E-2"/>
          <c:w val="0.76048405261145513"/>
          <c:h val="0.76285533633913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1F497D">
                    <a:lumMod val="60000"/>
                    <a:lumOff val="40000"/>
                    <a:shade val="30000"/>
                    <a:satMod val="115000"/>
                  </a:srgbClr>
                </a:gs>
                <a:gs pos="50000">
                  <a:srgbClr val="1F497D">
                    <a:lumMod val="60000"/>
                    <a:lumOff val="40000"/>
                    <a:shade val="67500"/>
                    <a:satMod val="115000"/>
                  </a:srgbClr>
                </a:gs>
                <a:gs pos="100000">
                  <a:srgbClr val="1F497D">
                    <a:lumMod val="60000"/>
                    <a:lumOff val="40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_-* #,##0.0\ _₽_-;\-* #,##0.0\ _₽_-;_-* "-"??\ _₽_-;_-@_-</c:formatCode>
                <c:ptCount val="3"/>
                <c:pt idx="0">
                  <c:v>883.4</c:v>
                </c:pt>
                <c:pt idx="1">
                  <c:v>200</c:v>
                </c:pt>
                <c:pt idx="2">
                  <c:v>200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7741952"/>
        <c:axId val="127743104"/>
      </c:barChart>
      <c:catAx>
        <c:axId val="127741952"/>
        <c:scaling>
          <c:orientation val="minMax"/>
        </c:scaling>
        <c:delete val="0"/>
        <c:axPos val="b"/>
        <c:majorTickMark val="out"/>
        <c:minorTickMark val="none"/>
        <c:tickLblPos val="nextTo"/>
        <c:crossAx val="127743104"/>
        <c:crosses val="autoZero"/>
        <c:auto val="1"/>
        <c:lblAlgn val="ctr"/>
        <c:lblOffset val="100"/>
        <c:noMultiLvlLbl val="0"/>
      </c:catAx>
      <c:valAx>
        <c:axId val="127743104"/>
        <c:scaling>
          <c:orientation val="minMax"/>
        </c:scaling>
        <c:delete val="0"/>
        <c:axPos val="l"/>
        <c:majorGridlines/>
        <c:numFmt formatCode="_-* #,##0.0\ _₽_-;\-* #,##0.0\ _₽_-;_-* &quot;-&quot;??\ _₽_-;_-@_-" sourceLinked="1"/>
        <c:majorTickMark val="out"/>
        <c:minorTickMark val="none"/>
        <c:tickLblPos val="nextTo"/>
        <c:crossAx val="127741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_-* #,##0.0\ _₽_-;\-* #,##0.0\ _₽_-;_-* "-"??\ _₽_-;_-@_-</c:formatCode>
                <c:ptCount val="3"/>
                <c:pt idx="0">
                  <c:v>90917.3</c:v>
                </c:pt>
                <c:pt idx="1">
                  <c:v>83720</c:v>
                </c:pt>
                <c:pt idx="2">
                  <c:v>83856.2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7385216"/>
        <c:axId val="221278976"/>
      </c:barChart>
      <c:catAx>
        <c:axId val="217385216"/>
        <c:scaling>
          <c:orientation val="minMax"/>
        </c:scaling>
        <c:delete val="0"/>
        <c:axPos val="b"/>
        <c:majorTickMark val="out"/>
        <c:minorTickMark val="none"/>
        <c:tickLblPos val="nextTo"/>
        <c:crossAx val="221278976"/>
        <c:crosses val="autoZero"/>
        <c:auto val="1"/>
        <c:lblAlgn val="ctr"/>
        <c:lblOffset val="100"/>
        <c:noMultiLvlLbl val="0"/>
      </c:catAx>
      <c:valAx>
        <c:axId val="221278976"/>
        <c:scaling>
          <c:orientation val="minMax"/>
        </c:scaling>
        <c:delete val="0"/>
        <c:axPos val="l"/>
        <c:majorGridlines/>
        <c:numFmt formatCode="_-* #,##0.0\ _₽_-;\-* #,##0.0\ _₽_-;_-* &quot;-&quot;??\ _₽_-;_-@_-" sourceLinked="1"/>
        <c:majorTickMark val="out"/>
        <c:minorTickMark val="none"/>
        <c:tickLblPos val="nextTo"/>
        <c:crossAx val="217385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C0504D">
                    <a:lumMod val="75000"/>
                    <a:shade val="30000"/>
                    <a:satMod val="115000"/>
                  </a:srgbClr>
                </a:gs>
                <a:gs pos="50000">
                  <a:srgbClr val="C0504D">
                    <a:lumMod val="75000"/>
                    <a:shade val="67500"/>
                    <a:satMod val="115000"/>
                  </a:srgbClr>
                </a:gs>
                <a:gs pos="100000">
                  <a:srgbClr val="C0504D">
                    <a:lumMod val="75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_-* #,##0.0\ _₽_-;\-* #,##0.0\ _₽_-;_-* "-"??\ _₽_-;_-@_-</c:formatCode>
                <c:ptCount val="3"/>
                <c:pt idx="0">
                  <c:v>1600</c:v>
                </c:pt>
                <c:pt idx="1">
                  <c:v>1600</c:v>
                </c:pt>
                <c:pt idx="2">
                  <c:v>1600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7465984"/>
        <c:axId val="221293952"/>
      </c:barChart>
      <c:catAx>
        <c:axId val="217465984"/>
        <c:scaling>
          <c:orientation val="minMax"/>
        </c:scaling>
        <c:delete val="0"/>
        <c:axPos val="b"/>
        <c:majorTickMark val="out"/>
        <c:minorTickMark val="none"/>
        <c:tickLblPos val="nextTo"/>
        <c:crossAx val="221293952"/>
        <c:crosses val="autoZero"/>
        <c:auto val="1"/>
        <c:lblAlgn val="ctr"/>
        <c:lblOffset val="100"/>
        <c:noMultiLvlLbl val="0"/>
      </c:catAx>
      <c:valAx>
        <c:axId val="221293952"/>
        <c:scaling>
          <c:orientation val="minMax"/>
        </c:scaling>
        <c:delete val="0"/>
        <c:axPos val="l"/>
        <c:majorGridlines/>
        <c:numFmt formatCode="_-* #,##0.0\ _₽_-;\-* #,##0.0\ _₽_-;_-* &quot;-&quot;??\ _₽_-;_-@_-" sourceLinked="1"/>
        <c:majorTickMark val="out"/>
        <c:minorTickMark val="none"/>
        <c:tickLblPos val="nextTo"/>
        <c:crossAx val="217465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2526821048835091"/>
                  <c:y val="-6.4082538273796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8F-4831-8360-10A5E5EEFE0D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0.48000000000000032</c:v>
                </c:pt>
                <c:pt idx="1">
                  <c:v>0.28000000000000008</c:v>
                </c:pt>
                <c:pt idx="2">
                  <c:v>0.24000000000000021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8F-4831-8360-10A5E5EEFE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view3D>
      <c:rotX val="25"/>
      <c:hPercent val="37"/>
      <c:rotY val="27"/>
      <c:depthPercent val="6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0.99906954297828443"/>
          <c:h val="0.875884499268398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  <c:pt idx="4">
                  <c:v>2021г.</c:v>
                </c:pt>
                <c:pt idx="5">
                  <c:v>2022г.</c:v>
                </c:pt>
                <c:pt idx="6">
                  <c:v>2023г.</c:v>
                </c:pt>
                <c:pt idx="7">
                  <c:v>2024г.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37.9</c:v>
                </c:pt>
                <c:pt idx="1">
                  <c:v>39.200000000000003</c:v>
                </c:pt>
                <c:pt idx="2">
                  <c:v>27.4</c:v>
                </c:pt>
                <c:pt idx="3">
                  <c:v>25.2</c:v>
                </c:pt>
                <c:pt idx="4">
                  <c:v>20.3</c:v>
                </c:pt>
                <c:pt idx="5">
                  <c:v>15.5</c:v>
                </c:pt>
                <c:pt idx="6">
                  <c:v>11.6</c:v>
                </c:pt>
                <c:pt idx="7">
                  <c:v>7.7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4235520"/>
        <c:axId val="224238208"/>
        <c:axId val="0"/>
      </c:bar3DChart>
      <c:catAx>
        <c:axId val="22423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22423820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24238208"/>
        <c:scaling>
          <c:orientation val="minMax"/>
          <c:max val="200"/>
          <c:min val="0"/>
        </c:scaling>
        <c:delete val="1"/>
        <c:axPos val="l"/>
        <c:numFmt formatCode="General" sourceLinked="1"/>
        <c:majorTickMark val="none"/>
        <c:minorTickMark val="none"/>
        <c:tickLblPos val="none"/>
        <c:crossAx val="224235520"/>
        <c:crosses val="autoZero"/>
        <c:crossBetween val="between"/>
        <c:majorUnit val="100"/>
        <c:min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FF9933"/>
              </a:solidFill>
            </c:spPr>
          </c:dPt>
          <c:dLbls>
            <c:dLbl>
              <c:idx val="0"/>
              <c:layout>
                <c:manualLayout>
                  <c:x val="-0.11048797287989043"/>
                  <c:y val="-8.223221024410499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F8-4397-B1B8-37C32DCE2E9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0.51</c:v>
                </c:pt>
                <c:pt idx="1">
                  <c:v>0.26</c:v>
                </c:pt>
                <c:pt idx="2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7F8-4397-B1B8-37C32DCE2E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745983438184508E-2"/>
          <c:y val="5.2933602972928234E-2"/>
          <c:w val="0.63398159467213855"/>
          <c:h val="0.784038173140271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29129104988594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437796726223118E-3"/>
                  <c:y val="5.3468004685557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113182493956741E-3"/>
                  <c:y val="1.9633298634333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758408582788321E-4"/>
                  <c:y val="-1.5149334264295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58947844278106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</a:t>
                    </a:r>
                    <a:r>
                      <a:rPr lang="en-US" dirty="0" smtClean="0"/>
                      <a:t>67 931,</a:t>
                    </a:r>
                    <a:r>
                      <a:rPr lang="ru-RU" dirty="0" smtClean="0"/>
                      <a:t>3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2020 год           (факт)</c:v>
                </c:pt>
                <c:pt idx="1">
                  <c:v>2021 год             (оценка)</c:v>
                </c:pt>
                <c:pt idx="2">
                  <c:v>2022 год           (прогноз)</c:v>
                </c:pt>
                <c:pt idx="3">
                  <c:v>2023 год          (прогноз)</c:v>
                </c:pt>
                <c:pt idx="4">
                  <c:v>2024 год            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797960.2</c:v>
                </c:pt>
                <c:pt idx="1">
                  <c:v>824106.6</c:v>
                </c:pt>
                <c:pt idx="2">
                  <c:v>822645.2</c:v>
                </c:pt>
                <c:pt idx="3">
                  <c:v>842330.3</c:v>
                </c:pt>
                <c:pt idx="4">
                  <c:v>800494.2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dLbls>
            <c:dLbl>
              <c:idx val="0"/>
              <c:layout>
                <c:manualLayout>
                  <c:x val="6.3267232345853713E-2"/>
                  <c:y val="-4.4557333271834833E-3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214861940736902E-2"/>
                  <c:y val="5.9404476091487934E-4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4586769022775894E-2"/>
                  <c:y val="5.9404476091487934E-4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7745197527454865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0721680732987083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2020 год           (факт)</c:v>
                </c:pt>
                <c:pt idx="1">
                  <c:v>2021 год             (оценка)</c:v>
                </c:pt>
                <c:pt idx="2">
                  <c:v>2022 год           (прогноз)</c:v>
                </c:pt>
                <c:pt idx="3">
                  <c:v>2023 год          (прогноз)</c:v>
                </c:pt>
                <c:pt idx="4">
                  <c:v>2024 год             (прогноз)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9929.5</c:v>
                </c:pt>
                <c:pt idx="1">
                  <c:v>11937.4</c:v>
                </c:pt>
                <c:pt idx="2">
                  <c:v>7557.5</c:v>
                </c:pt>
                <c:pt idx="3">
                  <c:v>7549.51</c:v>
                </c:pt>
                <c:pt idx="4">
                  <c:v>7261.7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8382839719607117E-4"/>
                  <c:y val="-1.099062331756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382839719607117E-4"/>
                  <c:y val="-1.6040401405667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077047623731908E-3"/>
                  <c:y val="-1.0693600937111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437796726223118E-3"/>
                  <c:y val="-1.6040799025989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1603116027283285E-3"/>
                  <c:y val="-2.138720187422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2020 год           (факт)</c:v>
                </c:pt>
                <c:pt idx="1">
                  <c:v>2021 год             (оценка)</c:v>
                </c:pt>
                <c:pt idx="2">
                  <c:v>2022 год           (прогноз)</c:v>
                </c:pt>
                <c:pt idx="3">
                  <c:v>2023 год          (прогноз)</c:v>
                </c:pt>
                <c:pt idx="4">
                  <c:v>2024 год             (прогноз)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203109.7</c:v>
                </c:pt>
                <c:pt idx="1">
                  <c:v>202318.8</c:v>
                </c:pt>
                <c:pt idx="2">
                  <c:v>204966.7</c:v>
                </c:pt>
                <c:pt idx="3">
                  <c:v>211960.88999999998</c:v>
                </c:pt>
                <c:pt idx="4">
                  <c:v>219186.3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17834240"/>
        <c:axId val="217835776"/>
      </c:barChart>
      <c:catAx>
        <c:axId val="2178342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5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7835776"/>
        <c:crosses val="autoZero"/>
        <c:auto val="1"/>
        <c:lblAlgn val="ctr"/>
        <c:lblOffset val="100"/>
        <c:noMultiLvlLbl val="0"/>
      </c:catAx>
      <c:valAx>
        <c:axId val="217835776"/>
        <c:scaling>
          <c:orientation val="minMax"/>
          <c:max val="1100000"/>
          <c:min val="0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spPr>
          <a:ln>
            <a:prstDash val="solid"/>
          </a:ln>
        </c:spPr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7834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802002928336222"/>
          <c:y val="0.19429398933264241"/>
          <c:w val="0.22502735555698491"/>
          <c:h val="0.35436479755957168"/>
        </c:manualLayout>
      </c:layout>
      <c:overlay val="0"/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336322261516764E-2"/>
          <c:y val="7.6790858459765701E-2"/>
          <c:w val="0.64960195805149212"/>
          <c:h val="0.7200187247935471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flip="none" rotWithShape="1">
              <a:gsLst>
                <a:gs pos="0">
                  <a:srgbClr val="33CCFF">
                    <a:tint val="66000"/>
                    <a:satMod val="160000"/>
                  </a:srgbClr>
                </a:gs>
                <a:gs pos="50000">
                  <a:srgbClr val="33CCFF">
                    <a:tint val="44500"/>
                    <a:satMod val="160000"/>
                  </a:srgbClr>
                </a:gs>
                <a:gs pos="100000">
                  <a:srgbClr val="33CC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9.165736360464310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165736360464310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6381136337200974E-3"/>
                  <c:y val="-6.09756097560984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6933590872081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22098181395216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2020 год (ф)</c:v>
                </c:pt>
                <c:pt idx="1">
                  <c:v>2021 год (оц.)</c:v>
                </c:pt>
                <c:pt idx="2">
                  <c:v>2022 год (пр.)</c:v>
                </c:pt>
                <c:pt idx="3">
                  <c:v>2023 год (пр.)</c:v>
                </c:pt>
                <c:pt idx="4">
                  <c:v>2024 год (пр.)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0.78927860886959988</c:v>
                </c:pt>
                <c:pt idx="1">
                  <c:v>0.79365959566348121</c:v>
                </c:pt>
                <c:pt idx="2">
                  <c:v>0.7946962110742456</c:v>
                </c:pt>
                <c:pt idx="3">
                  <c:v>0.79327369915280144</c:v>
                </c:pt>
                <c:pt idx="4">
                  <c:v>0.77949294517257162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dLbls>
            <c:dLbl>
              <c:idx val="0"/>
              <c:layout>
                <c:manualLayout>
                  <c:x val="6.0713260704332077E-2"/>
                  <c:y val="6.0976213051903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627987984593323E-2"/>
                  <c:y val="-6.09803355732367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513953952023643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3651091055879336E-2"/>
                  <c:y val="-6.95964051613974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5139539520236434E-2"/>
                  <c:y val="-1.2195654862513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2020 год (ф)</c:v>
                </c:pt>
                <c:pt idx="1">
                  <c:v>2021 год (оц.)</c:v>
                </c:pt>
                <c:pt idx="2">
                  <c:v>2022 год (пр.)</c:v>
                </c:pt>
                <c:pt idx="3">
                  <c:v>2023 год (пр.)</c:v>
                </c:pt>
                <c:pt idx="4">
                  <c:v>2024 год (пр.)</c:v>
                </c:pt>
              </c:strCache>
            </c:strRef>
          </c:cat>
          <c:val>
            <c:numRef>
              <c:f>Лист1!$C$2:$C$6</c:f>
              <c:numCache>
                <c:formatCode>0.0%</c:formatCode>
                <c:ptCount val="5"/>
                <c:pt idx="0">
                  <c:v>9.8214697258969721E-3</c:v>
                </c:pt>
                <c:pt idx="1">
                  <c:v>1.1496367165695841E-2</c:v>
                </c:pt>
                <c:pt idx="2">
                  <c:v>7.3007374445187437E-3</c:v>
                </c:pt>
                <c:pt idx="3">
                  <c:v>7.1098235356772451E-3</c:v>
                </c:pt>
                <c:pt idx="4">
                  <c:v>7.0711866743814805E-3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3748604540696169E-2"/>
                  <c:y val="-1.219512195121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276227267440191E-2"/>
                  <c:y val="-1.8292682926829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693359087208141E-2"/>
                  <c:y val="-1.8292682926829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1657363604643102E-3"/>
                  <c:y val="-1.219512195121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748604540696169E-2"/>
                  <c:y val="-1.219512195121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2020 год (ф)</c:v>
                </c:pt>
                <c:pt idx="1">
                  <c:v>2021 год (оц.)</c:v>
                </c:pt>
                <c:pt idx="2">
                  <c:v>2022 год (пр.)</c:v>
                </c:pt>
                <c:pt idx="3">
                  <c:v>2023 год (пр.)</c:v>
                </c:pt>
                <c:pt idx="4">
                  <c:v>2024 год (пр.)</c:v>
                </c:pt>
              </c:strCache>
            </c:strRef>
          </c:cat>
          <c:val>
            <c:numRef>
              <c:f>Лист1!$D$2:$D$6</c:f>
              <c:numCache>
                <c:formatCode>0.0%</c:formatCode>
                <c:ptCount val="5"/>
                <c:pt idx="0">
                  <c:v>0.20089992140450333</c:v>
                </c:pt>
                <c:pt idx="1">
                  <c:v>0.19484403717082319</c:v>
                </c:pt>
                <c:pt idx="2">
                  <c:v>0.19800305148123587</c:v>
                </c:pt>
                <c:pt idx="3">
                  <c:v>0.19961647731152141</c:v>
                </c:pt>
                <c:pt idx="4">
                  <c:v>0.21343586815304696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17544192"/>
        <c:axId val="217545728"/>
      </c:barChart>
      <c:catAx>
        <c:axId val="2175441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7545728"/>
        <c:crosses val="autoZero"/>
        <c:auto val="1"/>
        <c:lblAlgn val="ctr"/>
        <c:lblOffset val="100"/>
        <c:noMultiLvlLbl val="0"/>
      </c:catAx>
      <c:valAx>
        <c:axId val="217545728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0%" sourceLinked="1"/>
        <c:majorTickMark val="out"/>
        <c:minorTickMark val="in"/>
        <c:tickLblPos val="nextTo"/>
        <c:spPr>
          <a:ln>
            <a:prstDash val="solid"/>
          </a:ln>
        </c:spPr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7544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налоговых доходов на 2022 год</a:t>
            </a:r>
          </a:p>
        </c:rich>
      </c:tx>
      <c:layout>
        <c:manualLayout>
          <c:xMode val="edge"/>
          <c:yMode val="edge"/>
          <c:x val="0.14757364408274393"/>
          <c:y val="4.3145695769428359E-2"/>
        </c:manualLayout>
      </c:layout>
      <c:overlay val="1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132251747268397E-3"/>
          <c:y val="2.5463196770663239E-2"/>
          <c:w val="0.97980277882069555"/>
          <c:h val="0.974536872884966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*</c:v>
                </c:pt>
              </c:strCache>
            </c:strRef>
          </c:tx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c:spPr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0.1271240985532969"/>
                  <c:y val="-5.5485255142395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670005593518802E-2"/>
                  <c:y val="5.947263043722482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670577833684406E-2"/>
                  <c:y val="-7.95424278606373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9631253077079722E-2"/>
                  <c:y val="-3.08300647438955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5993372734448745E-2"/>
                  <c:y val="-0.114602678002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НАЛОГИ НА ПРИБЫЛЬ, ДОХОДЫ (НДФЛ)</c:v>
                </c:pt>
                <c:pt idx="1">
                  <c:v>НАЛОГИ НА ТОВАРЫ (РАБОТЫ, УСЛУГИ), РЕАЛИЗУЕМЫЕ НА ТЕРРИТОРИИ РОССИЙСКОЙ ФЕДЕРАЦИИ (АКЦИЗЫ)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0.8691950617332137</c:v>
                </c:pt>
                <c:pt idx="1">
                  <c:v>9.3018303221524143E-2</c:v>
                </c:pt>
                <c:pt idx="2">
                  <c:v>3.3834772632523477E-2</c:v>
                </c:pt>
                <c:pt idx="3">
                  <c:v>3.9518624127388531E-3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9.9605898959955544E-2"/>
          <c:y val="0.70830940756246774"/>
          <c:w val="0.75346791717468065"/>
          <c:h val="0.25616345370621774"/>
        </c:manualLayout>
      </c:layout>
      <c:overlay val="0"/>
      <c:txPr>
        <a:bodyPr/>
        <a:lstStyle/>
        <a:p>
          <a:pPr>
            <a:defRPr sz="7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 sz="105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baseline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Налог на прибыль, доходы (НДФЛ), </a:t>
            </a:r>
          </a:p>
          <a:p>
            <a:pPr>
              <a:defRPr sz="105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baseline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050" b="1" baseline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gradFill flip="none" rotWithShape="1">
              <a:gsLst>
                <a:gs pos="0">
                  <a:srgbClr val="4BACC6">
                    <a:lumMod val="60000"/>
                    <a:lumOff val="40000"/>
                    <a:shade val="30000"/>
                    <a:satMod val="115000"/>
                  </a:srgbClr>
                </a:gs>
                <a:gs pos="50000">
                  <a:srgbClr val="4BACC6">
                    <a:lumMod val="60000"/>
                    <a:lumOff val="40000"/>
                    <a:shade val="67500"/>
                    <a:satMod val="115000"/>
                  </a:srgbClr>
                </a:gs>
                <a:gs pos="100000">
                  <a:srgbClr val="4BACC6">
                    <a:lumMod val="60000"/>
                    <a:lumOff val="40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numFmt formatCode="#,##0.00" sourceLinked="0"/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2020 год (факт)</c:v>
                </c:pt>
                <c:pt idx="1">
                  <c:v>2021 год (оценка)</c:v>
                </c:pt>
                <c:pt idx="2">
                  <c:v>2022 год (прогноз)</c:v>
                </c:pt>
                <c:pt idx="3">
                  <c:v>2023 год (прогноз)</c:v>
                </c:pt>
                <c:pt idx="4">
                  <c:v>2024 год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177678.4</c:v>
                </c:pt>
                <c:pt idx="1">
                  <c:v>174937</c:v>
                </c:pt>
                <c:pt idx="2">
                  <c:v>178156</c:v>
                </c:pt>
                <c:pt idx="3">
                  <c:v>182037</c:v>
                </c:pt>
                <c:pt idx="4">
                  <c:v>185999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18141824"/>
        <c:axId val="218165248"/>
        <c:axId val="0"/>
      </c:bar3DChart>
      <c:catAx>
        <c:axId val="2181418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8165248"/>
        <c:crosses val="autoZero"/>
        <c:auto val="1"/>
        <c:lblAlgn val="ctr"/>
        <c:lblOffset val="100"/>
        <c:noMultiLvlLbl val="0"/>
      </c:catAx>
      <c:valAx>
        <c:axId val="21816524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18141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 sz="105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i="0" u="none" strike="noStrike" baseline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Налоги на товары (работы, услуги), реализуемые на территории российской федерации (акцизы), тыс.руб.</a:t>
            </a:r>
            <a:endParaRPr lang="ru-RU" sz="105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numFmt formatCode="#,##0.00" sourceLinked="0"/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2020 год (факт)</c:v>
                </c:pt>
                <c:pt idx="1">
                  <c:v>2021 год (оценка)</c:v>
                </c:pt>
                <c:pt idx="2">
                  <c:v>2022 год (прогноз)</c:v>
                </c:pt>
                <c:pt idx="3">
                  <c:v>2023 год (прогноз)</c:v>
                </c:pt>
                <c:pt idx="4">
                  <c:v>2024 год (прогноз)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>
                  <c:v>17183.599999999959</c:v>
                </c:pt>
                <c:pt idx="1">
                  <c:v>19022.8</c:v>
                </c:pt>
                <c:pt idx="2">
                  <c:v>19065.649999999961</c:v>
                </c:pt>
                <c:pt idx="3">
                  <c:v>19118.89</c:v>
                </c:pt>
                <c:pt idx="4">
                  <c:v>19448.29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18000384"/>
        <c:axId val="218498944"/>
        <c:axId val="0"/>
      </c:bar3DChart>
      <c:catAx>
        <c:axId val="2180003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8498944"/>
        <c:crosses val="autoZero"/>
        <c:auto val="1"/>
        <c:lblAlgn val="ctr"/>
        <c:lblOffset val="100"/>
        <c:noMultiLvlLbl val="0"/>
      </c:catAx>
      <c:valAx>
        <c:axId val="218498944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one"/>
        <c:crossAx val="218000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D1E28E-B71F-4A0B-A2E2-7EA247FB1B26}" type="doc">
      <dgm:prSet loTypeId="urn:microsoft.com/office/officeart/2005/8/layout/vList4#1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2FF4058C-B69C-4D57-AED7-C963987D1140}">
      <dgm:prSet phldrT="[Текст]" custT="1"/>
      <dgm:spPr/>
      <dgm:t>
        <a:bodyPr/>
        <a:lstStyle/>
        <a:p>
          <a:pPr algn="l"/>
          <a:r>
            <a:rPr lang="ru-RU" sz="2000" b="1" baseline="0" dirty="0" smtClean="0">
              <a:latin typeface="Times New Roman" pitchFamily="18" charset="0"/>
              <a:cs typeface="Times New Roman" pitchFamily="18" charset="0"/>
            </a:rPr>
            <a:t>Цель бюджетной и налоговой политики</a:t>
          </a:r>
          <a:endParaRPr lang="ru-RU" sz="2000" b="1" baseline="0" dirty="0">
            <a:latin typeface="Times New Roman" pitchFamily="18" charset="0"/>
            <a:cs typeface="Times New Roman" pitchFamily="18" charset="0"/>
          </a:endParaRPr>
        </a:p>
      </dgm:t>
    </dgm:pt>
    <dgm:pt modelId="{02222007-7A3E-4E76-8707-EC7D07A44CE8}" type="parTrans" cxnId="{0A1FFD0A-1707-4619-866A-C017CFA6F6B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FDFF7FC2-8386-42AA-8EAA-D0CEF7463E6E}" type="sibTrans" cxnId="{0A1FFD0A-1707-4619-866A-C017CFA6F6B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70BD6C8-6EBD-4668-86EB-928CFC1A1262}">
      <dgm:prSet phldrT="[Текст]" custT="1"/>
      <dgm:spPr/>
      <dgm:t>
        <a:bodyPr/>
        <a:lstStyle/>
        <a:p>
          <a:pPr algn="just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Сохранение, укрепление устойчивости и сбалансированности   бюджетной системы муниципального района «Усть-Цилемский»</a:t>
          </a:r>
          <a:endParaRPr lang="ru-RU" sz="1800" baseline="0" dirty="0">
            <a:latin typeface="Times New Roman" pitchFamily="18" charset="0"/>
            <a:cs typeface="Times New Roman" pitchFamily="18" charset="0"/>
          </a:endParaRPr>
        </a:p>
      </dgm:t>
    </dgm:pt>
    <dgm:pt modelId="{37B3C6CF-5F4F-4241-95B7-E270B52548AB}" type="parTrans" cxnId="{D4F1F398-A99B-4BEF-AC4F-63D9CF5F8D5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3531A13-0665-415B-BE3B-29EF898CFCDD}" type="sibTrans" cxnId="{D4F1F398-A99B-4BEF-AC4F-63D9CF5F8D5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A093DCC-4C0D-48E0-9593-793587683E4F}">
      <dgm:prSet phldrT="[Текст]" custT="1"/>
      <dgm:spPr/>
      <dgm:t>
        <a:bodyPr/>
        <a:lstStyle/>
        <a:p>
          <a:pPr algn="l"/>
          <a:r>
            <a:rPr lang="ru-RU" sz="2000" b="1" baseline="0" dirty="0" smtClean="0">
              <a:latin typeface="Times New Roman" pitchFamily="18" charset="0"/>
              <a:cs typeface="Times New Roman" pitchFamily="18" charset="0"/>
            </a:rPr>
            <a:t>Задачи бюджетной политики</a:t>
          </a:r>
          <a:endParaRPr lang="ru-RU" sz="2000" b="1" baseline="0" dirty="0">
            <a:latin typeface="Times New Roman" pitchFamily="18" charset="0"/>
            <a:cs typeface="Times New Roman" pitchFamily="18" charset="0"/>
          </a:endParaRPr>
        </a:p>
      </dgm:t>
    </dgm:pt>
    <dgm:pt modelId="{83478E25-0374-400F-B764-353B3C7735E9}" type="parTrans" cxnId="{B05EEE12-0F3F-4DF9-A76B-BAF7EB73AA29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95B3FFE-753A-4416-B639-2986B183DDC0}" type="sibTrans" cxnId="{B05EEE12-0F3F-4DF9-A76B-BAF7EB73AA29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EE75BBC-CE52-4A4D-881F-42A05A93015A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Обеспечение роста налоговых и неналоговых доходов бюджета муниципального района «Усть-Цилемский»</a:t>
          </a:r>
          <a:endParaRPr lang="ru-RU" sz="1600" baseline="0" dirty="0">
            <a:latin typeface="Times New Roman" pitchFamily="18" charset="0"/>
            <a:cs typeface="Times New Roman" pitchFamily="18" charset="0"/>
          </a:endParaRPr>
        </a:p>
      </dgm:t>
    </dgm:pt>
    <dgm:pt modelId="{CB2B9DA4-6680-46F8-B9F8-36DE32704970}" type="parTrans" cxnId="{99659F73-B953-4D05-AD2C-DF2C01974670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939E57C-2446-4CB5-BC54-5415BC3C692C}" type="sibTrans" cxnId="{99659F73-B953-4D05-AD2C-DF2C01974670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C55345A-F15C-45EA-87E9-26E859EB42B8}">
      <dgm:prSet phldrT="[Текст]" custT="1"/>
      <dgm:spPr/>
      <dgm:t>
        <a:bodyPr/>
        <a:lstStyle/>
        <a:p>
          <a:pPr algn="l"/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392B5F30-EB23-4188-8551-E56915113F19}" type="parTrans" cxnId="{24806C20-D45C-41FC-80A1-55C976C25C19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DA1B011-DD95-494C-BA9E-F14111B65554}" type="sibTrans" cxnId="{24806C20-D45C-41FC-80A1-55C976C25C19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BD820AE-4242-4B8D-89F0-D8AADA7B9984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Сокращение муниципального долга муниципального района «Усть-Цилемский»</a:t>
          </a:r>
          <a:endParaRPr lang="ru-RU" sz="1600" baseline="0" dirty="0">
            <a:latin typeface="Times New Roman" pitchFamily="18" charset="0"/>
            <a:cs typeface="Times New Roman" pitchFamily="18" charset="0"/>
          </a:endParaRPr>
        </a:p>
      </dgm:t>
    </dgm:pt>
    <dgm:pt modelId="{015AE36A-770E-4B76-8904-A9B4C3647927}" type="sibTrans" cxnId="{87E077C3-8498-47E9-9BD5-14280034B9F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044C26F-ADB8-48E0-80BD-6A2F6A825916}" type="parTrans" cxnId="{87E077C3-8498-47E9-9BD5-14280034B9F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9243DAB-21A8-4423-9B42-B0E3B3036449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Сдерживание роста расходов бюджета, не обеспеченного увеличением доходов и (или) оптимизацией расходов;</a:t>
          </a:r>
          <a:endParaRPr lang="ru-RU" sz="1600" baseline="0" dirty="0">
            <a:latin typeface="Times New Roman" pitchFamily="18" charset="0"/>
            <a:cs typeface="Times New Roman" pitchFamily="18" charset="0"/>
          </a:endParaRPr>
        </a:p>
      </dgm:t>
    </dgm:pt>
    <dgm:pt modelId="{E1D46ACF-2B54-4EF5-AEAA-4F376C299B1A}" type="sibTrans" cxnId="{D544DFF6-4AB6-4548-9864-0C980CA9BBA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0A475DA-56EA-46F9-A3B0-B20F92DD999D}" type="parTrans" cxnId="{D544DFF6-4AB6-4548-9864-0C980CA9BBA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BA04B01-F98E-4A93-B13B-B693FE814316}">
      <dgm:prSet phldrT="[Текст]" custT="1"/>
      <dgm:spPr/>
      <dgm:t>
        <a:bodyPr/>
        <a:lstStyle/>
        <a:p>
          <a:pPr algn="just"/>
          <a:r>
            <a:rPr lang="ru-RU" sz="1600" baseline="0" dirty="0" smtClean="0">
              <a:latin typeface="Times New Roman" pitchFamily="18" charset="0"/>
              <a:cs typeface="Times New Roman" pitchFamily="18" charset="0"/>
            </a:rPr>
            <a:t>Недопущение кредиторской задолженности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муниципального района «Усть-Цилемский»</a:t>
          </a:r>
          <a:endParaRPr lang="ru-RU" sz="1600" baseline="0" dirty="0">
            <a:latin typeface="Times New Roman" pitchFamily="18" charset="0"/>
            <a:cs typeface="Times New Roman" pitchFamily="18" charset="0"/>
          </a:endParaRPr>
        </a:p>
      </dgm:t>
    </dgm:pt>
    <dgm:pt modelId="{616F9369-8723-447E-8FE0-276633567F65}" type="parTrans" cxnId="{4CEEEF1E-B68D-4CF6-824A-77FC0A6809B1}">
      <dgm:prSet/>
      <dgm:spPr/>
      <dgm:t>
        <a:bodyPr/>
        <a:lstStyle/>
        <a:p>
          <a:endParaRPr lang="ru-RU"/>
        </a:p>
      </dgm:t>
    </dgm:pt>
    <dgm:pt modelId="{C9EE612B-D45A-4F73-987F-7A3A7F8E5FE2}" type="sibTrans" cxnId="{4CEEEF1E-B68D-4CF6-824A-77FC0A6809B1}">
      <dgm:prSet/>
      <dgm:spPr/>
      <dgm:t>
        <a:bodyPr/>
        <a:lstStyle/>
        <a:p>
          <a:endParaRPr lang="ru-RU"/>
        </a:p>
      </dgm:t>
    </dgm:pt>
    <dgm:pt modelId="{E0EF9B0C-34B4-47A6-9FBC-366107DA0CDC}" type="pres">
      <dgm:prSet presAssocID="{90D1E28E-B71F-4A0B-A2E2-7EA247FB1B2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431914-BA4E-49C7-B370-3D4470F615F2}" type="pres">
      <dgm:prSet presAssocID="{2FF4058C-B69C-4D57-AED7-C963987D1140}" presName="comp" presStyleCnt="0"/>
      <dgm:spPr/>
      <dgm:t>
        <a:bodyPr/>
        <a:lstStyle/>
        <a:p>
          <a:endParaRPr lang="ru-RU"/>
        </a:p>
      </dgm:t>
    </dgm:pt>
    <dgm:pt modelId="{69CB0D36-9461-41FD-968B-9E0AF3F0A2C6}" type="pres">
      <dgm:prSet presAssocID="{2FF4058C-B69C-4D57-AED7-C963987D1140}" presName="box" presStyleLbl="node1" presStyleIdx="0" presStyleCnt="2" custScaleY="32424" custLinFactNeighborY="3279"/>
      <dgm:spPr/>
      <dgm:t>
        <a:bodyPr/>
        <a:lstStyle/>
        <a:p>
          <a:endParaRPr lang="ru-RU"/>
        </a:p>
      </dgm:t>
    </dgm:pt>
    <dgm:pt modelId="{04599EB2-D201-455A-BE20-22650FDB80E9}" type="pres">
      <dgm:prSet presAssocID="{2FF4058C-B69C-4D57-AED7-C963987D1140}" presName="img" presStyleLbl="fgImgPlace1" presStyleIdx="0" presStyleCnt="2" custScaleX="82850" custScaleY="34524" custLinFactNeighborX="-20658" custLinFactNeighborY="42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9FE2-01EB-40CA-A0A2-9078D3D9060D}" type="pres">
      <dgm:prSet presAssocID="{2FF4058C-B69C-4D57-AED7-C963987D1140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349FEA-58D5-45C0-BB6D-6877BE3D1AA4}" type="pres">
      <dgm:prSet presAssocID="{FDFF7FC2-8386-42AA-8EAA-D0CEF7463E6E}" presName="spacer" presStyleCnt="0"/>
      <dgm:spPr/>
      <dgm:t>
        <a:bodyPr/>
        <a:lstStyle/>
        <a:p>
          <a:endParaRPr lang="ru-RU"/>
        </a:p>
      </dgm:t>
    </dgm:pt>
    <dgm:pt modelId="{F6211687-3540-447B-86B1-FA3BC7BCCE1C}" type="pres">
      <dgm:prSet presAssocID="{6A093DCC-4C0D-48E0-9593-793587683E4F}" presName="comp" presStyleCnt="0"/>
      <dgm:spPr/>
      <dgm:t>
        <a:bodyPr/>
        <a:lstStyle/>
        <a:p>
          <a:endParaRPr lang="ru-RU"/>
        </a:p>
      </dgm:t>
    </dgm:pt>
    <dgm:pt modelId="{38393428-F8DD-4B1F-A463-6541F8DF040E}" type="pres">
      <dgm:prSet presAssocID="{6A093DCC-4C0D-48E0-9593-793587683E4F}" presName="box" presStyleLbl="node1" presStyleIdx="1" presStyleCnt="2" custScaleY="47419" custLinFactNeighborY="-2785"/>
      <dgm:spPr/>
      <dgm:t>
        <a:bodyPr/>
        <a:lstStyle/>
        <a:p>
          <a:endParaRPr lang="ru-RU"/>
        </a:p>
      </dgm:t>
    </dgm:pt>
    <dgm:pt modelId="{AAEF1218-4105-4440-8FC0-733197D6DB54}" type="pres">
      <dgm:prSet presAssocID="{6A093DCC-4C0D-48E0-9593-793587683E4F}" presName="img" presStyleLbl="fgImgPlace1" presStyleIdx="1" presStyleCnt="2" custScaleX="79824" custScaleY="35198" custLinFactNeighborX="-16874" custLinFactNeighborY="-265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63E465F-80D3-4915-8FC4-A53D6DF1A756}" type="pres">
      <dgm:prSet presAssocID="{6A093DCC-4C0D-48E0-9593-793587683E4F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44DFF6-4AB6-4548-9864-0C980CA9BBA1}" srcId="{6A093DCC-4C0D-48E0-9593-793587683E4F}" destId="{A9243DAB-21A8-4423-9B42-B0E3B3036449}" srcOrd="1" destOrd="0" parTransId="{00A475DA-56EA-46F9-A3B0-B20F92DD999D}" sibTransId="{E1D46ACF-2B54-4EF5-AEAA-4F376C299B1A}"/>
    <dgm:cxn modelId="{71B09E05-BB45-4196-9FD5-3320067418EE}" type="presOf" srcId="{A9243DAB-21A8-4423-9B42-B0E3B3036449}" destId="{38393428-F8DD-4B1F-A463-6541F8DF040E}" srcOrd="0" destOrd="2" presId="urn:microsoft.com/office/officeart/2005/8/layout/vList4#1"/>
    <dgm:cxn modelId="{FD612450-D89F-47D0-96FF-50F403A5B6A8}" type="presOf" srcId="{6A093DCC-4C0D-48E0-9593-793587683E4F}" destId="{D63E465F-80D3-4915-8FC4-A53D6DF1A756}" srcOrd="1" destOrd="0" presId="urn:microsoft.com/office/officeart/2005/8/layout/vList4#1"/>
    <dgm:cxn modelId="{02FA20F7-8769-4A65-9019-F293F792A454}" type="presOf" srcId="{E70BD6C8-6EBD-4668-86EB-928CFC1A1262}" destId="{D8939FE2-01EB-40CA-A0A2-9078D3D9060D}" srcOrd="1" destOrd="1" presId="urn:microsoft.com/office/officeart/2005/8/layout/vList4#1"/>
    <dgm:cxn modelId="{0BD0F790-30D0-4D39-901E-60453444D9A3}" type="presOf" srcId="{7EE75BBC-CE52-4A4D-881F-42A05A93015A}" destId="{38393428-F8DD-4B1F-A463-6541F8DF040E}" srcOrd="0" destOrd="1" presId="urn:microsoft.com/office/officeart/2005/8/layout/vList4#1"/>
    <dgm:cxn modelId="{99659F73-B953-4D05-AD2C-DF2C01974670}" srcId="{6A093DCC-4C0D-48E0-9593-793587683E4F}" destId="{7EE75BBC-CE52-4A4D-881F-42A05A93015A}" srcOrd="0" destOrd="0" parTransId="{CB2B9DA4-6680-46F8-B9F8-36DE32704970}" sibTransId="{3939E57C-2446-4CB5-BC54-5415BC3C692C}"/>
    <dgm:cxn modelId="{D4F1F398-A99B-4BEF-AC4F-63D9CF5F8D5A}" srcId="{2FF4058C-B69C-4D57-AED7-C963987D1140}" destId="{E70BD6C8-6EBD-4668-86EB-928CFC1A1262}" srcOrd="0" destOrd="0" parTransId="{37B3C6CF-5F4F-4241-95B7-E270B52548AB}" sibTransId="{83531A13-0665-415B-BE3B-29EF898CFCDD}"/>
    <dgm:cxn modelId="{C2E8D7F9-2E5A-4712-8430-D31D4541C4A7}" type="presOf" srcId="{0BA04B01-F98E-4A93-B13B-B693FE814316}" destId="{D63E465F-80D3-4915-8FC4-A53D6DF1A756}" srcOrd="1" destOrd="4" presId="urn:microsoft.com/office/officeart/2005/8/layout/vList4#1"/>
    <dgm:cxn modelId="{B05EEE12-0F3F-4DF9-A76B-BAF7EB73AA29}" srcId="{90D1E28E-B71F-4A0B-A2E2-7EA247FB1B26}" destId="{6A093DCC-4C0D-48E0-9593-793587683E4F}" srcOrd="1" destOrd="0" parTransId="{83478E25-0374-400F-B764-353B3C7735E9}" sibTransId="{095B3FFE-753A-4416-B639-2986B183DDC0}"/>
    <dgm:cxn modelId="{A0A61E2E-47BF-4EA9-838F-EAD0C956E1AB}" type="presOf" srcId="{0C55345A-F15C-45EA-87E9-26E859EB42B8}" destId="{38393428-F8DD-4B1F-A463-6541F8DF040E}" srcOrd="0" destOrd="5" presId="urn:microsoft.com/office/officeart/2005/8/layout/vList4#1"/>
    <dgm:cxn modelId="{D7F27868-43F9-49DD-AC65-214FA13223E6}" type="presOf" srcId="{7EE75BBC-CE52-4A4D-881F-42A05A93015A}" destId="{D63E465F-80D3-4915-8FC4-A53D6DF1A756}" srcOrd="1" destOrd="1" presId="urn:microsoft.com/office/officeart/2005/8/layout/vList4#1"/>
    <dgm:cxn modelId="{90AF1859-DACA-41E7-8F00-66FBCFF532E9}" type="presOf" srcId="{90D1E28E-B71F-4A0B-A2E2-7EA247FB1B26}" destId="{E0EF9B0C-34B4-47A6-9FBC-366107DA0CDC}" srcOrd="0" destOrd="0" presId="urn:microsoft.com/office/officeart/2005/8/layout/vList4#1"/>
    <dgm:cxn modelId="{975E00D0-F31E-4725-9386-1FED00961C80}" type="presOf" srcId="{6A093DCC-4C0D-48E0-9593-793587683E4F}" destId="{38393428-F8DD-4B1F-A463-6541F8DF040E}" srcOrd="0" destOrd="0" presId="urn:microsoft.com/office/officeart/2005/8/layout/vList4#1"/>
    <dgm:cxn modelId="{0A1FFD0A-1707-4619-866A-C017CFA6F6B3}" srcId="{90D1E28E-B71F-4A0B-A2E2-7EA247FB1B26}" destId="{2FF4058C-B69C-4D57-AED7-C963987D1140}" srcOrd="0" destOrd="0" parTransId="{02222007-7A3E-4E76-8707-EC7D07A44CE8}" sibTransId="{FDFF7FC2-8386-42AA-8EAA-D0CEF7463E6E}"/>
    <dgm:cxn modelId="{142D483E-7CEF-4E24-854A-8E2899C8D73D}" type="presOf" srcId="{2FF4058C-B69C-4D57-AED7-C963987D1140}" destId="{D8939FE2-01EB-40CA-A0A2-9078D3D9060D}" srcOrd="1" destOrd="0" presId="urn:microsoft.com/office/officeart/2005/8/layout/vList4#1"/>
    <dgm:cxn modelId="{4CEEEF1E-B68D-4CF6-824A-77FC0A6809B1}" srcId="{6A093DCC-4C0D-48E0-9593-793587683E4F}" destId="{0BA04B01-F98E-4A93-B13B-B693FE814316}" srcOrd="3" destOrd="0" parTransId="{616F9369-8723-447E-8FE0-276633567F65}" sibTransId="{C9EE612B-D45A-4F73-987F-7A3A7F8E5FE2}"/>
    <dgm:cxn modelId="{4340D7DB-BEF8-4193-B741-C6242FF3A00F}" type="presOf" srcId="{2BD820AE-4242-4B8D-89F0-D8AADA7B9984}" destId="{38393428-F8DD-4B1F-A463-6541F8DF040E}" srcOrd="0" destOrd="3" presId="urn:microsoft.com/office/officeart/2005/8/layout/vList4#1"/>
    <dgm:cxn modelId="{6B56B328-90CA-43C4-A956-36524AA65482}" type="presOf" srcId="{0C55345A-F15C-45EA-87E9-26E859EB42B8}" destId="{D63E465F-80D3-4915-8FC4-A53D6DF1A756}" srcOrd="1" destOrd="5" presId="urn:microsoft.com/office/officeart/2005/8/layout/vList4#1"/>
    <dgm:cxn modelId="{F5969E49-D3AF-40FE-AEBF-14C814565628}" type="presOf" srcId="{2FF4058C-B69C-4D57-AED7-C963987D1140}" destId="{69CB0D36-9461-41FD-968B-9E0AF3F0A2C6}" srcOrd="0" destOrd="0" presId="urn:microsoft.com/office/officeart/2005/8/layout/vList4#1"/>
    <dgm:cxn modelId="{87E077C3-8498-47E9-9BD5-14280034B9FF}" srcId="{6A093DCC-4C0D-48E0-9593-793587683E4F}" destId="{2BD820AE-4242-4B8D-89F0-D8AADA7B9984}" srcOrd="2" destOrd="0" parTransId="{7044C26F-ADB8-48E0-80BD-6A2F6A825916}" sibTransId="{015AE36A-770E-4B76-8904-A9B4C3647927}"/>
    <dgm:cxn modelId="{1AA5408C-A2E3-41E8-A734-24E45A2E8D15}" type="presOf" srcId="{A9243DAB-21A8-4423-9B42-B0E3B3036449}" destId="{D63E465F-80D3-4915-8FC4-A53D6DF1A756}" srcOrd="1" destOrd="2" presId="urn:microsoft.com/office/officeart/2005/8/layout/vList4#1"/>
    <dgm:cxn modelId="{379ABE18-0FA5-4AC0-B4C8-0EA2D1E2ED63}" type="presOf" srcId="{2BD820AE-4242-4B8D-89F0-D8AADA7B9984}" destId="{D63E465F-80D3-4915-8FC4-A53D6DF1A756}" srcOrd="1" destOrd="3" presId="urn:microsoft.com/office/officeart/2005/8/layout/vList4#1"/>
    <dgm:cxn modelId="{24806C20-D45C-41FC-80A1-55C976C25C19}" srcId="{6A093DCC-4C0D-48E0-9593-793587683E4F}" destId="{0C55345A-F15C-45EA-87E9-26E859EB42B8}" srcOrd="4" destOrd="0" parTransId="{392B5F30-EB23-4188-8551-E56915113F19}" sibTransId="{2DA1B011-DD95-494C-BA9E-F14111B65554}"/>
    <dgm:cxn modelId="{0E942CD1-27A5-42A0-82B0-CBD994714505}" type="presOf" srcId="{0BA04B01-F98E-4A93-B13B-B693FE814316}" destId="{38393428-F8DD-4B1F-A463-6541F8DF040E}" srcOrd="0" destOrd="4" presId="urn:microsoft.com/office/officeart/2005/8/layout/vList4#1"/>
    <dgm:cxn modelId="{7FD1DC3C-A602-44E1-862E-1244544C4D04}" type="presOf" srcId="{E70BD6C8-6EBD-4668-86EB-928CFC1A1262}" destId="{69CB0D36-9461-41FD-968B-9E0AF3F0A2C6}" srcOrd="0" destOrd="1" presId="urn:microsoft.com/office/officeart/2005/8/layout/vList4#1"/>
    <dgm:cxn modelId="{FD1A8143-E610-4F92-B3D3-A028AE1545BE}" type="presParOf" srcId="{E0EF9B0C-34B4-47A6-9FBC-366107DA0CDC}" destId="{28431914-BA4E-49C7-B370-3D4470F615F2}" srcOrd="0" destOrd="0" presId="urn:microsoft.com/office/officeart/2005/8/layout/vList4#1"/>
    <dgm:cxn modelId="{34067D36-4E7C-4E1B-BD36-29682564112A}" type="presParOf" srcId="{28431914-BA4E-49C7-B370-3D4470F615F2}" destId="{69CB0D36-9461-41FD-968B-9E0AF3F0A2C6}" srcOrd="0" destOrd="0" presId="urn:microsoft.com/office/officeart/2005/8/layout/vList4#1"/>
    <dgm:cxn modelId="{B9AECC0F-90C7-4B1F-9BE5-BE667D7DED7F}" type="presParOf" srcId="{28431914-BA4E-49C7-B370-3D4470F615F2}" destId="{04599EB2-D201-455A-BE20-22650FDB80E9}" srcOrd="1" destOrd="0" presId="urn:microsoft.com/office/officeart/2005/8/layout/vList4#1"/>
    <dgm:cxn modelId="{EF7CB044-41B6-406B-9DE0-7906D1E89D58}" type="presParOf" srcId="{28431914-BA4E-49C7-B370-3D4470F615F2}" destId="{D8939FE2-01EB-40CA-A0A2-9078D3D9060D}" srcOrd="2" destOrd="0" presId="urn:microsoft.com/office/officeart/2005/8/layout/vList4#1"/>
    <dgm:cxn modelId="{E5FC1A0D-5435-4E83-8806-8DE7BBC859D7}" type="presParOf" srcId="{E0EF9B0C-34B4-47A6-9FBC-366107DA0CDC}" destId="{DC349FEA-58D5-45C0-BB6D-6877BE3D1AA4}" srcOrd="1" destOrd="0" presId="urn:microsoft.com/office/officeart/2005/8/layout/vList4#1"/>
    <dgm:cxn modelId="{94ECA35E-E9B2-4768-AB3B-0A49F05E6ACF}" type="presParOf" srcId="{E0EF9B0C-34B4-47A6-9FBC-366107DA0CDC}" destId="{F6211687-3540-447B-86B1-FA3BC7BCCE1C}" srcOrd="2" destOrd="0" presId="urn:microsoft.com/office/officeart/2005/8/layout/vList4#1"/>
    <dgm:cxn modelId="{18184FA4-1440-4476-B661-24C302465417}" type="presParOf" srcId="{F6211687-3540-447B-86B1-FA3BC7BCCE1C}" destId="{38393428-F8DD-4B1F-A463-6541F8DF040E}" srcOrd="0" destOrd="0" presId="urn:microsoft.com/office/officeart/2005/8/layout/vList4#1"/>
    <dgm:cxn modelId="{AF5A56FF-1476-4294-B9C5-1E9C8519B21F}" type="presParOf" srcId="{F6211687-3540-447B-86B1-FA3BC7BCCE1C}" destId="{AAEF1218-4105-4440-8FC0-733197D6DB54}" srcOrd="1" destOrd="0" presId="urn:microsoft.com/office/officeart/2005/8/layout/vList4#1"/>
    <dgm:cxn modelId="{460DEA72-23E9-44B3-8EFC-4516BCF2D59F}" type="presParOf" srcId="{F6211687-3540-447B-86B1-FA3BC7BCCE1C}" destId="{D63E465F-80D3-4915-8FC4-A53D6DF1A75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CD8569-0E0C-4075-8984-AB05399C1092}" type="doc">
      <dgm:prSet loTypeId="urn:microsoft.com/office/officeart/2005/8/layout/default#1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DECD6B0-39F7-482E-88D4-594541409FB0}">
      <dgm:prSet/>
      <dgm:spPr/>
      <dgm:t>
        <a:bodyPr/>
        <a:lstStyle/>
        <a:p>
          <a:pPr algn="just"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Бюджет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– (от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старонормандского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bougette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A1BF596-8E8E-4997-B5AC-FCC1FB2B5053}" type="parTrans" cxnId="{A8417CD0-3C3A-4FF9-AC19-8E2D65E99CD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8F7E7FD-1566-484A-AC6F-F342900A948F}" type="sibTrans" cxnId="{A8417CD0-3C3A-4FF9-AC19-8E2D65E99CD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A3FC113-0C46-4E58-A124-27301D20B7B9}" type="pres">
      <dgm:prSet presAssocID="{A2CD8569-0E0C-4075-8984-AB05399C109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6ECE61-351A-4339-8C82-AC691A193D52}" type="pres">
      <dgm:prSet presAssocID="{8DECD6B0-39F7-482E-88D4-594541409FB0}" presName="node" presStyleLbl="node1" presStyleIdx="0" presStyleCnt="1" custScaleX="143297" custScaleY="96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4DA811-75B1-409A-AA85-DC5C93194A9D}" type="presOf" srcId="{A2CD8569-0E0C-4075-8984-AB05399C1092}" destId="{4A3FC113-0C46-4E58-A124-27301D20B7B9}" srcOrd="0" destOrd="0" presId="urn:microsoft.com/office/officeart/2005/8/layout/default#1"/>
    <dgm:cxn modelId="{A8417CD0-3C3A-4FF9-AC19-8E2D65E99CD7}" srcId="{A2CD8569-0E0C-4075-8984-AB05399C1092}" destId="{8DECD6B0-39F7-482E-88D4-594541409FB0}" srcOrd="0" destOrd="0" parTransId="{1A1BF596-8E8E-4997-B5AC-FCC1FB2B5053}" sibTransId="{58F7E7FD-1566-484A-AC6F-F342900A948F}"/>
    <dgm:cxn modelId="{A73496E8-0B6B-4D3D-9E7F-792DB4312DD9}" type="presOf" srcId="{8DECD6B0-39F7-482E-88D4-594541409FB0}" destId="{9B6ECE61-351A-4339-8C82-AC691A193D52}" srcOrd="0" destOrd="0" presId="urn:microsoft.com/office/officeart/2005/8/layout/default#1"/>
    <dgm:cxn modelId="{09685682-5B7C-4251-969B-DB999C6DC80A}" type="presParOf" srcId="{4A3FC113-0C46-4E58-A124-27301D20B7B9}" destId="{9B6ECE61-351A-4339-8C82-AC691A193D52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B51C9B-AC35-45DE-9BC8-934074C7582C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56AF75-0E43-4460-86E7-8A56290DEDF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Планирование </a:t>
          </a:r>
          <a:r>
            <a:rPr lang="x-none" smtClean="0">
              <a:latin typeface="Times New Roman" pitchFamily="18" charset="0"/>
              <a:cs typeface="Times New Roman" pitchFamily="18" charset="0"/>
            </a:rPr>
            <a:t>бюджет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а</a:t>
          </a:r>
          <a:r>
            <a:rPr lang="x-none" smtClean="0">
              <a:latin typeface="Times New Roman" pitchFamily="18" charset="0"/>
              <a:cs typeface="Times New Roman" pitchFamily="18" charset="0"/>
            </a:rPr>
            <a:t> муниципального  района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«Усть-Цилемский» </a:t>
          </a:r>
          <a:r>
            <a:rPr lang="x-none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очередной финансовый </a:t>
          </a:r>
          <a:r>
            <a:rPr lang="x-none" smtClean="0">
              <a:latin typeface="Times New Roman" pitchFamily="18" charset="0"/>
              <a:cs typeface="Times New Roman" pitchFamily="18" charset="0"/>
            </a:rPr>
            <a:t>год и на плановый период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формируется</a:t>
          </a:r>
          <a:r>
            <a:rPr lang="x-none" smtClean="0">
              <a:latin typeface="Times New Roman" pitchFamily="18" charset="0"/>
              <a:cs typeface="Times New Roman" pitchFamily="18" charset="0"/>
            </a:rPr>
            <a:t>  на основе: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BD270B2-9B0B-4E63-AC42-863911E3EE10}" type="parTrans" cxnId="{2B925E87-C4F8-4C8B-863E-ADB5F6A209C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3365A2B-421E-4DBF-A83F-87BFB9A18C04}" type="sibTrans" cxnId="{2B925E87-C4F8-4C8B-863E-ADB5F6A209C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3600E61-A69F-4FA3-BB77-0CA72E6FDA24}">
      <dgm:prSet phldrT="[Текст]" custT="1"/>
      <dgm:spPr/>
      <dgm:t>
        <a:bodyPr/>
        <a:lstStyle/>
        <a:p>
          <a:pPr algn="l"/>
          <a:r>
            <a:rPr lang="x-none" sz="1000" smtClean="0">
              <a:latin typeface="Times New Roman" pitchFamily="18" charset="0"/>
              <a:cs typeface="Times New Roman" pitchFamily="18" charset="0"/>
            </a:rPr>
            <a:t>стратегии социально-экономического развития муниципального образования муниципального района «Усть-Цилемский» на период до 20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35</a:t>
          </a:r>
          <a:r>
            <a:rPr lang="x-none" sz="1000" smtClean="0">
              <a:latin typeface="Times New Roman" pitchFamily="18" charset="0"/>
              <a:cs typeface="Times New Roman" pitchFamily="18" charset="0"/>
            </a:rPr>
            <a:t> года;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9F115C0F-93DA-4B29-A05D-9BEF7F73CD1E}" type="parTrans" cxnId="{8DEA1CC4-BEDB-4190-963F-1EDB78A266A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8CC93FA-4224-4589-8054-D3344DB270A4}" type="sibTrans" cxnId="{8DEA1CC4-BEDB-4190-963F-1EDB78A266A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34729C9-8989-4229-83D7-A5963FDBA4B0}">
      <dgm:prSet phldrT="[Текст]" custT="1"/>
      <dgm:spPr/>
      <dgm:t>
        <a:bodyPr/>
        <a:lstStyle/>
        <a:p>
          <a:pPr algn="l"/>
          <a:r>
            <a:rPr lang="x-none" sz="1000" smtClean="0">
              <a:latin typeface="Times New Roman" pitchFamily="18" charset="0"/>
              <a:cs typeface="Times New Roman" pitchFamily="18" charset="0"/>
            </a:rPr>
            <a:t>прогноза социально-экономического развития 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муниципального образования муниципального района «Усть-Цилемский» на 2022 год и на период до 2024 года</a:t>
          </a:r>
          <a:r>
            <a:rPr lang="x-none" sz="100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E804755C-9E67-4ED6-BD28-C7F4E25FA051}" type="parTrans" cxnId="{877239A9-9812-4D4E-A7A7-7E581837F5D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013A0CD-2E2C-4757-B7E1-63E305CF1A64}" type="sibTrans" cxnId="{877239A9-9812-4D4E-A7A7-7E581837F5D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484899E-3576-4E67-80F3-696DC80F1C1D}">
      <dgm:prSet phldrT="[Текст]" custT="1"/>
      <dgm:spPr/>
      <dgm:t>
        <a:bodyPr/>
        <a:lstStyle/>
        <a:p>
          <a:pPr algn="l"/>
          <a:r>
            <a:rPr lang="x-none" sz="1000" smtClean="0">
              <a:latin typeface="Times New Roman" pitchFamily="18" charset="0"/>
              <a:cs typeface="Times New Roman" pitchFamily="18" charset="0"/>
            </a:rPr>
            <a:t>основных направлений бюджетной и налоговой политики 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муниципального района «Усть-Цилемский»на 2022-2024гг</a:t>
          </a:r>
          <a:r>
            <a:rPr lang="x-none" sz="100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D05F58E3-8A1E-4897-86DA-3ABC3860CC42}" type="parTrans" cxnId="{91CDE8FC-E579-454B-9E21-82F08D878E7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4AF82F5-46B8-4731-B39F-EBB980D5B0EE}" type="sibTrans" cxnId="{91CDE8FC-E579-454B-9E21-82F08D878E7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6FF0EDB-D9AF-482C-9E70-524589139166}">
      <dgm:prSet phldrT="[Текст]" custT="1"/>
      <dgm:spPr/>
      <dgm:t>
        <a:bodyPr/>
        <a:lstStyle/>
        <a:p>
          <a:pPr algn="l"/>
          <a:r>
            <a:rPr lang="x-none" sz="1000" smtClean="0">
              <a:latin typeface="Times New Roman" pitchFamily="18" charset="0"/>
              <a:cs typeface="Times New Roman" pitchFamily="18" charset="0"/>
            </a:rPr>
            <a:t>программы оздоровления 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муниципальных </a:t>
          </a:r>
          <a:r>
            <a:rPr lang="x-none" sz="1000" smtClean="0">
              <a:latin typeface="Times New Roman" pitchFamily="18" charset="0"/>
              <a:cs typeface="Times New Roman" pitchFamily="18" charset="0"/>
            </a:rPr>
            <a:t> финансов (оптимизации расходов) 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муниципального района «Усть-Цилемский» на период </a:t>
          </a:r>
          <a:r>
            <a:rPr lang="x-none" sz="1000" smtClean="0">
              <a:latin typeface="Times New Roman" pitchFamily="18" charset="0"/>
              <a:cs typeface="Times New Roman" pitchFamily="18" charset="0"/>
            </a:rPr>
            <a:t>2017 - 20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24</a:t>
          </a:r>
          <a:r>
            <a:rPr lang="x-none" sz="1000" smtClean="0">
              <a:latin typeface="Times New Roman" pitchFamily="18" charset="0"/>
              <a:cs typeface="Times New Roman" pitchFamily="18" charset="0"/>
            </a:rPr>
            <a:t> годов;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3056C77E-7D76-4BF7-879A-73C65BE78697}" type="parTrans" cxnId="{EF837BB1-653A-4327-B523-C1A97C157E5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D735A87-8937-44FE-B698-3493E59D59C6}" type="sibTrans" cxnId="{EF837BB1-653A-4327-B523-C1A97C157E5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4C75805-0A28-42B9-91C3-28FC7ECB2FAF}">
      <dgm:prSet phldrT="[Текст]" custT="1"/>
      <dgm:spPr/>
      <dgm:t>
        <a:bodyPr/>
        <a:lstStyle/>
        <a:p>
          <a:pPr algn="l"/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муниципальных  программ муниципального района «Усть-Цилемский».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A89E54EB-B63B-44F4-A1ED-457B30E13327}" type="parTrans" cxnId="{5804C2F8-A70E-491D-8CE1-537E7E9E866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B3002FE-2B53-4F8B-BF08-3194E1503309}" type="sibTrans" cxnId="{5804C2F8-A70E-491D-8CE1-537E7E9E866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EA0ED4B-D998-4E3F-8DA1-309F32915D82}" type="pres">
      <dgm:prSet presAssocID="{9EB51C9B-AC35-45DE-9BC8-934074C7582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0109D76-344A-408C-9AA7-A93A750AC5E6}" type="pres">
      <dgm:prSet presAssocID="{1856AF75-0E43-4460-86E7-8A56290DEDF8}" presName="root" presStyleCnt="0"/>
      <dgm:spPr/>
    </dgm:pt>
    <dgm:pt modelId="{0BBCD6C4-D240-4B59-A9FC-50C3B0C8EE4E}" type="pres">
      <dgm:prSet presAssocID="{1856AF75-0E43-4460-86E7-8A56290DEDF8}" presName="rootComposite" presStyleCnt="0"/>
      <dgm:spPr/>
    </dgm:pt>
    <dgm:pt modelId="{D0AC562A-77B5-49EE-AEE8-B8E32EC30009}" type="pres">
      <dgm:prSet presAssocID="{1856AF75-0E43-4460-86E7-8A56290DEDF8}" presName="rootText" presStyleLbl="node1" presStyleIdx="0" presStyleCnt="1" custScaleX="662783" custScaleY="38896"/>
      <dgm:spPr/>
      <dgm:t>
        <a:bodyPr/>
        <a:lstStyle/>
        <a:p>
          <a:endParaRPr lang="ru-RU"/>
        </a:p>
      </dgm:t>
    </dgm:pt>
    <dgm:pt modelId="{AF867857-3E6E-4895-8828-75AB2B070F33}" type="pres">
      <dgm:prSet presAssocID="{1856AF75-0E43-4460-86E7-8A56290DEDF8}" presName="rootConnector" presStyleLbl="node1" presStyleIdx="0" presStyleCnt="1"/>
      <dgm:spPr/>
      <dgm:t>
        <a:bodyPr/>
        <a:lstStyle/>
        <a:p>
          <a:endParaRPr lang="ru-RU"/>
        </a:p>
      </dgm:t>
    </dgm:pt>
    <dgm:pt modelId="{D933C1F6-62D2-4C0C-B209-0660B3EEEAB5}" type="pres">
      <dgm:prSet presAssocID="{1856AF75-0E43-4460-86E7-8A56290DEDF8}" presName="childShape" presStyleCnt="0"/>
      <dgm:spPr/>
    </dgm:pt>
    <dgm:pt modelId="{97AF4489-5CC5-4F6C-81DA-7F1A3DCBF3C1}" type="pres">
      <dgm:prSet presAssocID="{9F115C0F-93DA-4B29-A05D-9BEF7F73CD1E}" presName="Name13" presStyleLbl="parChTrans1D2" presStyleIdx="0" presStyleCnt="5"/>
      <dgm:spPr/>
      <dgm:t>
        <a:bodyPr/>
        <a:lstStyle/>
        <a:p>
          <a:endParaRPr lang="ru-RU"/>
        </a:p>
      </dgm:t>
    </dgm:pt>
    <dgm:pt modelId="{C9F7C131-3216-44A4-AD26-362D40AB90F4}" type="pres">
      <dgm:prSet presAssocID="{93600E61-A69F-4FA3-BB77-0CA72E6FDA24}" presName="childText" presStyleLbl="bgAcc1" presStyleIdx="0" presStyleCnt="5" custAng="10800000" custFlipVert="1" custScaleX="659427" custScaleY="44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06ACE-AB88-43DD-9F20-9C95B9D44108}" type="pres">
      <dgm:prSet presAssocID="{E804755C-9E67-4ED6-BD28-C7F4E25FA051}" presName="Name13" presStyleLbl="parChTrans1D2" presStyleIdx="1" presStyleCnt="5"/>
      <dgm:spPr/>
      <dgm:t>
        <a:bodyPr/>
        <a:lstStyle/>
        <a:p>
          <a:endParaRPr lang="ru-RU"/>
        </a:p>
      </dgm:t>
    </dgm:pt>
    <dgm:pt modelId="{E4A433AE-EADE-45C9-B1F5-50CDB37C87AD}" type="pres">
      <dgm:prSet presAssocID="{834729C9-8989-4229-83D7-A5963FDBA4B0}" presName="childText" presStyleLbl="bgAcc1" presStyleIdx="1" presStyleCnt="5" custScaleX="659944" custScaleY="44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8CCDF-B767-46CF-973C-CC126CCC2C84}" type="pres">
      <dgm:prSet presAssocID="{D05F58E3-8A1E-4897-86DA-3ABC3860CC42}" presName="Name13" presStyleLbl="parChTrans1D2" presStyleIdx="2" presStyleCnt="5"/>
      <dgm:spPr/>
      <dgm:t>
        <a:bodyPr/>
        <a:lstStyle/>
        <a:p>
          <a:endParaRPr lang="ru-RU"/>
        </a:p>
      </dgm:t>
    </dgm:pt>
    <dgm:pt modelId="{06B5FE57-67BF-4AAF-BC19-5239CD433CAB}" type="pres">
      <dgm:prSet presAssocID="{5484899E-3576-4E67-80F3-696DC80F1C1D}" presName="childText" presStyleLbl="bgAcc1" presStyleIdx="2" presStyleCnt="5" custScaleX="658721" custScaleY="42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6F78D-ED14-46F9-AB1B-1EB2B82CA59E}" type="pres">
      <dgm:prSet presAssocID="{3056C77E-7D76-4BF7-879A-73C65BE78697}" presName="Name13" presStyleLbl="parChTrans1D2" presStyleIdx="3" presStyleCnt="5"/>
      <dgm:spPr/>
      <dgm:t>
        <a:bodyPr/>
        <a:lstStyle/>
        <a:p>
          <a:endParaRPr lang="ru-RU"/>
        </a:p>
      </dgm:t>
    </dgm:pt>
    <dgm:pt modelId="{E5D0972B-954D-451D-9C96-6176D3723AE2}" type="pres">
      <dgm:prSet presAssocID="{F6FF0EDB-D9AF-482C-9E70-524589139166}" presName="childText" presStyleLbl="bgAcc1" presStyleIdx="3" presStyleCnt="5" custScaleX="659175" custScaleY="46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00847-A2E2-4311-84BB-06C400513771}" type="pres">
      <dgm:prSet presAssocID="{A89E54EB-B63B-44F4-A1ED-457B30E13327}" presName="Name13" presStyleLbl="parChTrans1D2" presStyleIdx="4" presStyleCnt="5"/>
      <dgm:spPr/>
      <dgm:t>
        <a:bodyPr/>
        <a:lstStyle/>
        <a:p>
          <a:endParaRPr lang="ru-RU"/>
        </a:p>
      </dgm:t>
    </dgm:pt>
    <dgm:pt modelId="{A92F0FAB-3260-4204-ABFE-FF4591B20293}" type="pres">
      <dgm:prSet presAssocID="{74C75805-0A28-42B9-91C3-28FC7ECB2FAF}" presName="childText" presStyleLbl="bgAcc1" presStyleIdx="4" presStyleCnt="5" custScaleX="660500" custScaleY="49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8B9588-619D-4A2F-9106-B752A187DB74}" type="presOf" srcId="{1856AF75-0E43-4460-86E7-8A56290DEDF8}" destId="{D0AC562A-77B5-49EE-AEE8-B8E32EC30009}" srcOrd="0" destOrd="0" presId="urn:microsoft.com/office/officeart/2005/8/layout/hierarchy3"/>
    <dgm:cxn modelId="{91CDE8FC-E579-454B-9E21-82F08D878E73}" srcId="{1856AF75-0E43-4460-86E7-8A56290DEDF8}" destId="{5484899E-3576-4E67-80F3-696DC80F1C1D}" srcOrd="2" destOrd="0" parTransId="{D05F58E3-8A1E-4897-86DA-3ABC3860CC42}" sibTransId="{F4AF82F5-46B8-4731-B39F-EBB980D5B0EE}"/>
    <dgm:cxn modelId="{EF837BB1-653A-4327-B523-C1A97C157E51}" srcId="{1856AF75-0E43-4460-86E7-8A56290DEDF8}" destId="{F6FF0EDB-D9AF-482C-9E70-524589139166}" srcOrd="3" destOrd="0" parTransId="{3056C77E-7D76-4BF7-879A-73C65BE78697}" sibTransId="{5D735A87-8937-44FE-B698-3493E59D59C6}"/>
    <dgm:cxn modelId="{ABF509D6-C854-4A7B-9DC3-090D55D85D2F}" type="presOf" srcId="{9F115C0F-93DA-4B29-A05D-9BEF7F73CD1E}" destId="{97AF4489-5CC5-4F6C-81DA-7F1A3DCBF3C1}" srcOrd="0" destOrd="0" presId="urn:microsoft.com/office/officeart/2005/8/layout/hierarchy3"/>
    <dgm:cxn modelId="{04DA7C43-2ADE-4693-87A8-0BCE87FB9DBA}" type="presOf" srcId="{1856AF75-0E43-4460-86E7-8A56290DEDF8}" destId="{AF867857-3E6E-4895-8828-75AB2B070F33}" srcOrd="1" destOrd="0" presId="urn:microsoft.com/office/officeart/2005/8/layout/hierarchy3"/>
    <dgm:cxn modelId="{AC4CBD02-C62D-48E4-BCFF-4751F45B0C5B}" type="presOf" srcId="{834729C9-8989-4229-83D7-A5963FDBA4B0}" destId="{E4A433AE-EADE-45C9-B1F5-50CDB37C87AD}" srcOrd="0" destOrd="0" presId="urn:microsoft.com/office/officeart/2005/8/layout/hierarchy3"/>
    <dgm:cxn modelId="{C1C68679-E67F-4CE3-9A83-BE5466A21CE6}" type="presOf" srcId="{9EB51C9B-AC35-45DE-9BC8-934074C7582C}" destId="{AEA0ED4B-D998-4E3F-8DA1-309F32915D82}" srcOrd="0" destOrd="0" presId="urn:microsoft.com/office/officeart/2005/8/layout/hierarchy3"/>
    <dgm:cxn modelId="{9F04F02C-081A-465E-A699-2C8CD8BE8212}" type="presOf" srcId="{3056C77E-7D76-4BF7-879A-73C65BE78697}" destId="{10C6F78D-ED14-46F9-AB1B-1EB2B82CA59E}" srcOrd="0" destOrd="0" presId="urn:microsoft.com/office/officeart/2005/8/layout/hierarchy3"/>
    <dgm:cxn modelId="{5804C2F8-A70E-491D-8CE1-537E7E9E8661}" srcId="{1856AF75-0E43-4460-86E7-8A56290DEDF8}" destId="{74C75805-0A28-42B9-91C3-28FC7ECB2FAF}" srcOrd="4" destOrd="0" parTransId="{A89E54EB-B63B-44F4-A1ED-457B30E13327}" sibTransId="{1B3002FE-2B53-4F8B-BF08-3194E1503309}"/>
    <dgm:cxn modelId="{8DEA1CC4-BEDB-4190-963F-1EDB78A266AB}" srcId="{1856AF75-0E43-4460-86E7-8A56290DEDF8}" destId="{93600E61-A69F-4FA3-BB77-0CA72E6FDA24}" srcOrd="0" destOrd="0" parTransId="{9F115C0F-93DA-4B29-A05D-9BEF7F73CD1E}" sibTransId="{A8CC93FA-4224-4589-8054-D3344DB270A4}"/>
    <dgm:cxn modelId="{044AD85A-2181-4D0D-A975-8ECC3114DF7F}" type="presOf" srcId="{5484899E-3576-4E67-80F3-696DC80F1C1D}" destId="{06B5FE57-67BF-4AAF-BC19-5239CD433CAB}" srcOrd="0" destOrd="0" presId="urn:microsoft.com/office/officeart/2005/8/layout/hierarchy3"/>
    <dgm:cxn modelId="{9A48C88C-9C30-4C72-8BDD-CF16C3A32F42}" type="presOf" srcId="{E804755C-9E67-4ED6-BD28-C7F4E25FA051}" destId="{46D06ACE-AB88-43DD-9F20-9C95B9D44108}" srcOrd="0" destOrd="0" presId="urn:microsoft.com/office/officeart/2005/8/layout/hierarchy3"/>
    <dgm:cxn modelId="{BB3630C6-0DFC-46C8-ABE4-06E31E8FA88E}" type="presOf" srcId="{D05F58E3-8A1E-4897-86DA-3ABC3860CC42}" destId="{9678CCDF-B767-46CF-973C-CC126CCC2C84}" srcOrd="0" destOrd="0" presId="urn:microsoft.com/office/officeart/2005/8/layout/hierarchy3"/>
    <dgm:cxn modelId="{FD74E882-9BFD-4104-9BCA-6A78D82879A9}" type="presOf" srcId="{74C75805-0A28-42B9-91C3-28FC7ECB2FAF}" destId="{A92F0FAB-3260-4204-ABFE-FF4591B20293}" srcOrd="0" destOrd="0" presId="urn:microsoft.com/office/officeart/2005/8/layout/hierarchy3"/>
    <dgm:cxn modelId="{925D8B65-0DD4-40CB-8454-6EE4ECA58027}" type="presOf" srcId="{93600E61-A69F-4FA3-BB77-0CA72E6FDA24}" destId="{C9F7C131-3216-44A4-AD26-362D40AB90F4}" srcOrd="0" destOrd="0" presId="urn:microsoft.com/office/officeart/2005/8/layout/hierarchy3"/>
    <dgm:cxn modelId="{714D0000-C865-40F9-B364-E2ED10B6C285}" type="presOf" srcId="{A89E54EB-B63B-44F4-A1ED-457B30E13327}" destId="{D3300847-A2E2-4311-84BB-06C400513771}" srcOrd="0" destOrd="0" presId="urn:microsoft.com/office/officeart/2005/8/layout/hierarchy3"/>
    <dgm:cxn modelId="{2B925E87-C4F8-4C8B-863E-ADB5F6A209CE}" srcId="{9EB51C9B-AC35-45DE-9BC8-934074C7582C}" destId="{1856AF75-0E43-4460-86E7-8A56290DEDF8}" srcOrd="0" destOrd="0" parTransId="{1BD270B2-9B0B-4E63-AC42-863911E3EE10}" sibTransId="{A3365A2B-421E-4DBF-A83F-87BFB9A18C04}"/>
    <dgm:cxn modelId="{877239A9-9812-4D4E-A7A7-7E581837F5D2}" srcId="{1856AF75-0E43-4460-86E7-8A56290DEDF8}" destId="{834729C9-8989-4229-83D7-A5963FDBA4B0}" srcOrd="1" destOrd="0" parTransId="{E804755C-9E67-4ED6-BD28-C7F4E25FA051}" sibTransId="{9013A0CD-2E2C-4757-B7E1-63E305CF1A64}"/>
    <dgm:cxn modelId="{99BCE195-41B4-4ED3-A950-1B7812533733}" type="presOf" srcId="{F6FF0EDB-D9AF-482C-9E70-524589139166}" destId="{E5D0972B-954D-451D-9C96-6176D3723AE2}" srcOrd="0" destOrd="0" presId="urn:microsoft.com/office/officeart/2005/8/layout/hierarchy3"/>
    <dgm:cxn modelId="{97198DF3-CD6C-4303-81A1-D68F3136387C}" type="presParOf" srcId="{AEA0ED4B-D998-4E3F-8DA1-309F32915D82}" destId="{40109D76-344A-408C-9AA7-A93A750AC5E6}" srcOrd="0" destOrd="0" presId="urn:microsoft.com/office/officeart/2005/8/layout/hierarchy3"/>
    <dgm:cxn modelId="{710A4D7D-F2ED-4F0A-A063-C042FA094308}" type="presParOf" srcId="{40109D76-344A-408C-9AA7-A93A750AC5E6}" destId="{0BBCD6C4-D240-4B59-A9FC-50C3B0C8EE4E}" srcOrd="0" destOrd="0" presId="urn:microsoft.com/office/officeart/2005/8/layout/hierarchy3"/>
    <dgm:cxn modelId="{0A1FF643-817D-45AF-BE46-37E545D773BE}" type="presParOf" srcId="{0BBCD6C4-D240-4B59-A9FC-50C3B0C8EE4E}" destId="{D0AC562A-77B5-49EE-AEE8-B8E32EC30009}" srcOrd="0" destOrd="0" presId="urn:microsoft.com/office/officeart/2005/8/layout/hierarchy3"/>
    <dgm:cxn modelId="{4AC6586C-957A-4827-9158-8973E7B32A5E}" type="presParOf" srcId="{0BBCD6C4-D240-4B59-A9FC-50C3B0C8EE4E}" destId="{AF867857-3E6E-4895-8828-75AB2B070F33}" srcOrd="1" destOrd="0" presId="urn:microsoft.com/office/officeart/2005/8/layout/hierarchy3"/>
    <dgm:cxn modelId="{67D39137-B69F-4A19-928D-0E49DF5DED5D}" type="presParOf" srcId="{40109D76-344A-408C-9AA7-A93A750AC5E6}" destId="{D933C1F6-62D2-4C0C-B209-0660B3EEEAB5}" srcOrd="1" destOrd="0" presId="urn:microsoft.com/office/officeart/2005/8/layout/hierarchy3"/>
    <dgm:cxn modelId="{BC417091-B196-43CC-B6DC-455AF85340FC}" type="presParOf" srcId="{D933C1F6-62D2-4C0C-B209-0660B3EEEAB5}" destId="{97AF4489-5CC5-4F6C-81DA-7F1A3DCBF3C1}" srcOrd="0" destOrd="0" presId="urn:microsoft.com/office/officeart/2005/8/layout/hierarchy3"/>
    <dgm:cxn modelId="{085CBE3E-F2BE-469E-A3F2-7BBECE4ED0B3}" type="presParOf" srcId="{D933C1F6-62D2-4C0C-B209-0660B3EEEAB5}" destId="{C9F7C131-3216-44A4-AD26-362D40AB90F4}" srcOrd="1" destOrd="0" presId="urn:microsoft.com/office/officeart/2005/8/layout/hierarchy3"/>
    <dgm:cxn modelId="{358C855B-0E0B-4D64-A60C-DED63482F081}" type="presParOf" srcId="{D933C1F6-62D2-4C0C-B209-0660B3EEEAB5}" destId="{46D06ACE-AB88-43DD-9F20-9C95B9D44108}" srcOrd="2" destOrd="0" presId="urn:microsoft.com/office/officeart/2005/8/layout/hierarchy3"/>
    <dgm:cxn modelId="{02382327-7DB3-4556-9C13-628CB81D761C}" type="presParOf" srcId="{D933C1F6-62D2-4C0C-B209-0660B3EEEAB5}" destId="{E4A433AE-EADE-45C9-B1F5-50CDB37C87AD}" srcOrd="3" destOrd="0" presId="urn:microsoft.com/office/officeart/2005/8/layout/hierarchy3"/>
    <dgm:cxn modelId="{093EB462-5F66-430F-BF69-A04A68885C4D}" type="presParOf" srcId="{D933C1F6-62D2-4C0C-B209-0660B3EEEAB5}" destId="{9678CCDF-B767-46CF-973C-CC126CCC2C84}" srcOrd="4" destOrd="0" presId="urn:microsoft.com/office/officeart/2005/8/layout/hierarchy3"/>
    <dgm:cxn modelId="{F2A8BB18-A159-49D5-8792-4DD1B0D85DE4}" type="presParOf" srcId="{D933C1F6-62D2-4C0C-B209-0660B3EEEAB5}" destId="{06B5FE57-67BF-4AAF-BC19-5239CD433CAB}" srcOrd="5" destOrd="0" presId="urn:microsoft.com/office/officeart/2005/8/layout/hierarchy3"/>
    <dgm:cxn modelId="{F0821AC7-33FE-42D1-92E6-51B90B07CBBB}" type="presParOf" srcId="{D933C1F6-62D2-4C0C-B209-0660B3EEEAB5}" destId="{10C6F78D-ED14-46F9-AB1B-1EB2B82CA59E}" srcOrd="6" destOrd="0" presId="urn:microsoft.com/office/officeart/2005/8/layout/hierarchy3"/>
    <dgm:cxn modelId="{65D796ED-BEB5-4CC3-A405-40C6E3C67F57}" type="presParOf" srcId="{D933C1F6-62D2-4C0C-B209-0660B3EEEAB5}" destId="{E5D0972B-954D-451D-9C96-6176D3723AE2}" srcOrd="7" destOrd="0" presId="urn:microsoft.com/office/officeart/2005/8/layout/hierarchy3"/>
    <dgm:cxn modelId="{EBDE606F-1910-4698-A62C-9279E9D7E4B2}" type="presParOf" srcId="{D933C1F6-62D2-4C0C-B209-0660B3EEEAB5}" destId="{D3300847-A2E2-4311-84BB-06C400513771}" srcOrd="8" destOrd="0" presId="urn:microsoft.com/office/officeart/2005/8/layout/hierarchy3"/>
    <dgm:cxn modelId="{3129F222-BF12-4357-A387-27E7BCDF87D2}" type="presParOf" srcId="{D933C1F6-62D2-4C0C-B209-0660B3EEEAB5}" destId="{A92F0FAB-3260-4204-ABFE-FF4591B20293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F9D32E-51BD-4A71-A191-A5D2F7F7308E}" type="doc">
      <dgm:prSet loTypeId="urn:microsoft.com/office/officeart/2005/8/layout/vList2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DEDF176-B95C-4DB4-B60E-F724D91871CF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Доходы бюджета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– поступающие в бюджет денежные средства;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EF50C0B-02AC-494F-B5E0-63B0ADDAF737}" type="parTrans" cxnId="{26094F73-EE32-4FFE-8CFC-74369A41737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EC9B5A9-DC0C-411D-A262-34734E7C86AD}" type="sibTrans" cxnId="{26094F73-EE32-4FFE-8CFC-74369A41737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75939BB-94CD-4519-BE12-D4737E11DF11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Расходы бюджета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– выплачиваемые из бюджета денежные средства;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F5FE2BC-708E-48E6-8A2B-C0ACFBB8CB9A}" type="parTrans" cxnId="{D866ADF8-57EE-4AB0-A879-2F46E97960F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C43E76D-7D9D-4729-A9C5-B525BA258465}" type="sibTrans" cxnId="{D866ADF8-57EE-4AB0-A879-2F46E97960F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685BABA-B80C-450E-8611-D47EDEA9A333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Дефицит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b="0" dirty="0" smtClean="0">
              <a:effectLst/>
              <a:latin typeface="Times New Roman" pitchFamily="18" charset="0"/>
              <a:cs typeface="Times New Roman" pitchFamily="18" charset="0"/>
            </a:rPr>
            <a:t>превышение расходов бюджета над его доходами;</a:t>
          </a:r>
        </a:p>
        <a:p>
          <a:pPr rtl="0"/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Профицит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b="0" dirty="0" smtClean="0">
              <a:effectLst/>
              <a:latin typeface="Times New Roman" pitchFamily="18" charset="0"/>
              <a:cs typeface="Times New Roman" pitchFamily="18" charset="0"/>
            </a:rPr>
            <a:t>превышение доходов бюджета над его расходами.</a:t>
          </a:r>
          <a:endParaRPr lang="ru-RU" b="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C085DF3E-0F2F-4F3D-B248-3B3F52B57A9C}" type="parTrans" cxnId="{D722555A-DD50-4196-AC3A-D01B49D0C01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1FCB828-9BF8-4FD6-AC6C-3D6974AB0CE4}" type="sibTrans" cxnId="{D722555A-DD50-4196-AC3A-D01B49D0C01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9E662C1-4058-4316-9E35-F78964C35CDB}" type="pres">
      <dgm:prSet presAssocID="{7EF9D32E-51BD-4A71-A191-A5D2F7F730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98242A-6F2C-4DAF-B66D-EB710D092798}" type="pres">
      <dgm:prSet presAssocID="{0DEDF176-B95C-4DB4-B60E-F724D91871CF}" presName="parentText" presStyleLbl="node1" presStyleIdx="0" presStyleCnt="3" custScaleY="633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46E3C0-E2DE-4431-81C5-AB2CD9EC2AD2}" type="pres">
      <dgm:prSet presAssocID="{EEC9B5A9-DC0C-411D-A262-34734E7C86AD}" presName="spacer" presStyleCnt="0"/>
      <dgm:spPr/>
    </dgm:pt>
    <dgm:pt modelId="{915E981E-65CA-4CFC-A381-AEA7C19813AC}" type="pres">
      <dgm:prSet presAssocID="{275939BB-94CD-4519-BE12-D4737E11DF11}" presName="parentText" presStyleLbl="node1" presStyleIdx="1" presStyleCnt="3" custScaleY="412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0C9FA-F23C-43F6-A19F-A2AB735C292C}" type="pres">
      <dgm:prSet presAssocID="{0C43E76D-7D9D-4729-A9C5-B525BA258465}" presName="spacer" presStyleCnt="0"/>
      <dgm:spPr/>
    </dgm:pt>
    <dgm:pt modelId="{63D03C90-E81D-416F-8820-6FE74FBAE12B}" type="pres">
      <dgm:prSet presAssocID="{4685BABA-B80C-450E-8611-D47EDEA9A333}" presName="parentText" presStyleLbl="node1" presStyleIdx="2" presStyleCnt="3" custScaleY="786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22555A-DD50-4196-AC3A-D01B49D0C017}" srcId="{7EF9D32E-51BD-4A71-A191-A5D2F7F7308E}" destId="{4685BABA-B80C-450E-8611-D47EDEA9A333}" srcOrd="2" destOrd="0" parTransId="{C085DF3E-0F2F-4F3D-B248-3B3F52B57A9C}" sibTransId="{21FCB828-9BF8-4FD6-AC6C-3D6974AB0CE4}"/>
    <dgm:cxn modelId="{41D35D28-F539-4E9A-9C5D-4A801DC0B1F9}" type="presOf" srcId="{7EF9D32E-51BD-4A71-A191-A5D2F7F7308E}" destId="{89E662C1-4058-4316-9E35-F78964C35CDB}" srcOrd="0" destOrd="0" presId="urn:microsoft.com/office/officeart/2005/8/layout/vList2"/>
    <dgm:cxn modelId="{26094F73-EE32-4FFE-8CFC-74369A41737C}" srcId="{7EF9D32E-51BD-4A71-A191-A5D2F7F7308E}" destId="{0DEDF176-B95C-4DB4-B60E-F724D91871CF}" srcOrd="0" destOrd="0" parTransId="{7EF50C0B-02AC-494F-B5E0-63B0ADDAF737}" sibTransId="{EEC9B5A9-DC0C-411D-A262-34734E7C86AD}"/>
    <dgm:cxn modelId="{3CF4D6A7-775F-466B-ACE5-0A347DA7E2FA}" type="presOf" srcId="{0DEDF176-B95C-4DB4-B60E-F724D91871CF}" destId="{BB98242A-6F2C-4DAF-B66D-EB710D092798}" srcOrd="0" destOrd="0" presId="urn:microsoft.com/office/officeart/2005/8/layout/vList2"/>
    <dgm:cxn modelId="{D866ADF8-57EE-4AB0-A879-2F46E97960FE}" srcId="{7EF9D32E-51BD-4A71-A191-A5D2F7F7308E}" destId="{275939BB-94CD-4519-BE12-D4737E11DF11}" srcOrd="1" destOrd="0" parTransId="{BF5FE2BC-708E-48E6-8A2B-C0ACFBB8CB9A}" sibTransId="{0C43E76D-7D9D-4729-A9C5-B525BA258465}"/>
    <dgm:cxn modelId="{BEB01B4D-2798-4A32-BBBE-B6A6B4DB4983}" type="presOf" srcId="{4685BABA-B80C-450E-8611-D47EDEA9A333}" destId="{63D03C90-E81D-416F-8820-6FE74FBAE12B}" srcOrd="0" destOrd="0" presId="urn:microsoft.com/office/officeart/2005/8/layout/vList2"/>
    <dgm:cxn modelId="{B7016FAF-69DF-4007-9890-2246E2E732D5}" type="presOf" srcId="{275939BB-94CD-4519-BE12-D4737E11DF11}" destId="{915E981E-65CA-4CFC-A381-AEA7C19813AC}" srcOrd="0" destOrd="0" presId="urn:microsoft.com/office/officeart/2005/8/layout/vList2"/>
    <dgm:cxn modelId="{EDAC7AC2-3281-49E1-982F-5BF54F392BFB}" type="presParOf" srcId="{89E662C1-4058-4316-9E35-F78964C35CDB}" destId="{BB98242A-6F2C-4DAF-B66D-EB710D092798}" srcOrd="0" destOrd="0" presId="urn:microsoft.com/office/officeart/2005/8/layout/vList2"/>
    <dgm:cxn modelId="{F63CE731-C25C-40F2-A08F-148519C06168}" type="presParOf" srcId="{89E662C1-4058-4316-9E35-F78964C35CDB}" destId="{EF46E3C0-E2DE-4431-81C5-AB2CD9EC2AD2}" srcOrd="1" destOrd="0" presId="urn:microsoft.com/office/officeart/2005/8/layout/vList2"/>
    <dgm:cxn modelId="{1C2DBDB5-D8E7-45F9-AC99-8DFAC418B46A}" type="presParOf" srcId="{89E662C1-4058-4316-9E35-F78964C35CDB}" destId="{915E981E-65CA-4CFC-A381-AEA7C19813AC}" srcOrd="2" destOrd="0" presId="urn:microsoft.com/office/officeart/2005/8/layout/vList2"/>
    <dgm:cxn modelId="{1805A457-F0CC-4079-9B8C-222AE9A81710}" type="presParOf" srcId="{89E662C1-4058-4316-9E35-F78964C35CDB}" destId="{A690C9FA-F23C-43F6-A19F-A2AB735C292C}" srcOrd="3" destOrd="0" presId="urn:microsoft.com/office/officeart/2005/8/layout/vList2"/>
    <dgm:cxn modelId="{B8E61EC7-2756-4627-B699-9539E50CC212}" type="presParOf" srcId="{89E662C1-4058-4316-9E35-F78964C35CDB}" destId="{63D03C90-E81D-416F-8820-6FE74FBAE12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B51C9B-AC35-45DE-9BC8-934074C7582C}" type="doc">
      <dgm:prSet loTypeId="urn:microsoft.com/office/officeart/2005/8/layout/hierarchy3" loCatId="hierarchy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856AF75-0E43-4460-86E7-8A56290DEDF8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ctr"/>
          <a:r>
            <a:rPr lang="x-none" sz="1600" b="1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Резервные средства </a:t>
          </a:r>
          <a:r>
            <a:rPr lang="ru-RU" sz="1600" b="1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 на 2022 год </a:t>
          </a:r>
          <a:r>
            <a:rPr lang="x-none" sz="1600" b="1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запланированы в следующих размерах: </a:t>
          </a:r>
          <a:endParaRPr lang="ru-RU" sz="1600" b="1" dirty="0">
            <a:solidFill>
              <a:srgbClr val="00206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1BD270B2-9B0B-4E63-AC42-863911E3EE10}" type="parTrans" cxnId="{2B925E87-C4F8-4C8B-863E-ADB5F6A209C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3365A2B-421E-4DBF-A83F-87BFB9A18C04}" type="sibTrans" cxnId="{2B925E87-C4F8-4C8B-863E-ADB5F6A209C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3600E61-A69F-4FA3-BB77-0CA72E6FDA24}">
      <dgm:prSet phldrT="[Текст]" custT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l"/>
          <a:r>
            <a:rPr lang="ru-RU" sz="1400" dirty="0" smtClean="0"/>
            <a:t>резервный фонд Администрации МО МР «Усть-Цилемский»  в размере 500,0 тыс. рублей ежегодно</a:t>
          </a:r>
          <a:endParaRPr lang="ru-RU" sz="1400" b="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9F115C0F-93DA-4B29-A05D-9BEF7F73CD1E}" type="parTrans" cxnId="{8DEA1CC4-BEDB-4190-963F-1EDB78A266AB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8CC93FA-4224-4589-8054-D3344DB270A4}" type="sibTrans" cxnId="{8DEA1CC4-BEDB-4190-963F-1EDB78A266A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34729C9-8989-4229-83D7-A5963FDBA4B0}">
      <dgm:prSet phldrT="[Текст]" custT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l"/>
          <a:r>
            <a:rPr lang="ru-RU" sz="1400" dirty="0" smtClean="0"/>
            <a:t>-резерв на софинансирование мероприятий для участия в федеральных и республиканских проектах на 2022-2024 года в сумме 1 486,3 тыс.руб.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804755C-9E67-4ED6-BD28-C7F4E25FA051}" type="parTrans" cxnId="{877239A9-9812-4D4E-A7A7-7E581837F5D2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013A0CD-2E2C-4757-B7E1-63E305CF1A64}" type="sibTrans" cxnId="{877239A9-9812-4D4E-A7A7-7E581837F5D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1AEC1CA-DBFB-4462-B770-68B7776D1320}">
      <dgm:prSet/>
      <dgm:spPr/>
      <dgm:t>
        <a:bodyPr/>
        <a:lstStyle/>
        <a:p>
          <a:r>
            <a:rPr lang="ru-RU" dirty="0" smtClean="0"/>
            <a:t>- резерв средств  для увеличения расходов на оплату труда в сумме 4000,0 тыс. руб.</a:t>
          </a:r>
          <a:endParaRPr lang="ru-RU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A61C3C9-31BB-4062-B8FF-46E07455C75E}" type="parTrans" cxnId="{1E7DB815-2150-46CD-B274-B532C136F31F}">
      <dgm:prSet/>
      <dgm:spPr/>
      <dgm:t>
        <a:bodyPr/>
        <a:lstStyle/>
        <a:p>
          <a:endParaRPr lang="ru-RU"/>
        </a:p>
      </dgm:t>
    </dgm:pt>
    <dgm:pt modelId="{7F6470A3-1A4D-4C9F-84E8-4DD1509AB6AA}" type="sibTrans" cxnId="{1E7DB815-2150-46CD-B274-B532C136F31F}">
      <dgm:prSet/>
      <dgm:spPr/>
      <dgm:t>
        <a:bodyPr/>
        <a:lstStyle/>
        <a:p>
          <a:endParaRPr lang="ru-RU"/>
        </a:p>
      </dgm:t>
    </dgm:pt>
    <dgm:pt modelId="{EE7EBFF0-9E09-4CC0-A2E8-9BB7BC900ABF}">
      <dgm:prSet/>
      <dgm:spPr/>
      <dgm:t>
        <a:bodyPr/>
        <a:lstStyle/>
        <a:p>
          <a:r>
            <a:rPr lang="ru-RU" dirty="0" smtClean="0"/>
            <a:t>-резерв средств  на исполнение судебных актов по обращению взыскания на средства бюджета в сумме 100,00 тыс. руб.</a:t>
          </a:r>
          <a:endParaRPr lang="ru-RU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016F2A0-DB66-4BFC-9378-A09C40573DFE}" type="parTrans" cxnId="{B70F2103-E9F2-4F7D-8946-1E1F1489D500}">
      <dgm:prSet/>
      <dgm:spPr/>
      <dgm:t>
        <a:bodyPr/>
        <a:lstStyle/>
        <a:p>
          <a:endParaRPr lang="ru-RU"/>
        </a:p>
      </dgm:t>
    </dgm:pt>
    <dgm:pt modelId="{FCD46653-1E8C-44E7-92CF-3421C094CF0C}" type="sibTrans" cxnId="{B70F2103-E9F2-4F7D-8946-1E1F1489D500}">
      <dgm:prSet/>
      <dgm:spPr/>
      <dgm:t>
        <a:bodyPr/>
        <a:lstStyle/>
        <a:p>
          <a:endParaRPr lang="ru-RU"/>
        </a:p>
      </dgm:t>
    </dgm:pt>
    <dgm:pt modelId="{AEA0ED4B-D998-4E3F-8DA1-309F32915D82}" type="pres">
      <dgm:prSet presAssocID="{9EB51C9B-AC35-45DE-9BC8-934074C7582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0109D76-344A-408C-9AA7-A93A750AC5E6}" type="pres">
      <dgm:prSet presAssocID="{1856AF75-0E43-4460-86E7-8A56290DEDF8}" presName="root" presStyleCnt="0"/>
      <dgm:spPr/>
      <dgm:t>
        <a:bodyPr/>
        <a:lstStyle/>
        <a:p>
          <a:endParaRPr lang="ru-RU"/>
        </a:p>
      </dgm:t>
    </dgm:pt>
    <dgm:pt modelId="{0BBCD6C4-D240-4B59-A9FC-50C3B0C8EE4E}" type="pres">
      <dgm:prSet presAssocID="{1856AF75-0E43-4460-86E7-8A56290DEDF8}" presName="rootComposite" presStyleCnt="0"/>
      <dgm:spPr/>
      <dgm:t>
        <a:bodyPr/>
        <a:lstStyle/>
        <a:p>
          <a:endParaRPr lang="ru-RU"/>
        </a:p>
      </dgm:t>
    </dgm:pt>
    <dgm:pt modelId="{D0AC562A-77B5-49EE-AEE8-B8E32EC30009}" type="pres">
      <dgm:prSet presAssocID="{1856AF75-0E43-4460-86E7-8A56290DEDF8}" presName="rootText" presStyleLbl="node1" presStyleIdx="0" presStyleCnt="1" custAng="0" custScaleX="831769" custScaleY="201397" custLinFactNeighborX="-298" custLinFactNeighborY="-44490"/>
      <dgm:spPr/>
      <dgm:t>
        <a:bodyPr/>
        <a:lstStyle/>
        <a:p>
          <a:endParaRPr lang="ru-RU"/>
        </a:p>
      </dgm:t>
    </dgm:pt>
    <dgm:pt modelId="{AF867857-3E6E-4895-8828-75AB2B070F33}" type="pres">
      <dgm:prSet presAssocID="{1856AF75-0E43-4460-86E7-8A56290DEDF8}" presName="rootConnector" presStyleLbl="node1" presStyleIdx="0" presStyleCnt="1"/>
      <dgm:spPr/>
      <dgm:t>
        <a:bodyPr/>
        <a:lstStyle/>
        <a:p>
          <a:endParaRPr lang="ru-RU"/>
        </a:p>
      </dgm:t>
    </dgm:pt>
    <dgm:pt modelId="{D933C1F6-62D2-4C0C-B209-0660B3EEEAB5}" type="pres">
      <dgm:prSet presAssocID="{1856AF75-0E43-4460-86E7-8A56290DEDF8}" presName="childShape" presStyleCnt="0"/>
      <dgm:spPr/>
      <dgm:t>
        <a:bodyPr/>
        <a:lstStyle/>
        <a:p>
          <a:endParaRPr lang="ru-RU"/>
        </a:p>
      </dgm:t>
    </dgm:pt>
    <dgm:pt modelId="{97AF4489-5CC5-4F6C-81DA-7F1A3DCBF3C1}" type="pres">
      <dgm:prSet presAssocID="{9F115C0F-93DA-4B29-A05D-9BEF7F73CD1E}" presName="Name13" presStyleLbl="parChTrans1D2" presStyleIdx="0" presStyleCnt="4"/>
      <dgm:spPr/>
      <dgm:t>
        <a:bodyPr/>
        <a:lstStyle/>
        <a:p>
          <a:endParaRPr lang="ru-RU"/>
        </a:p>
      </dgm:t>
    </dgm:pt>
    <dgm:pt modelId="{C9F7C131-3216-44A4-AD26-362D40AB90F4}" type="pres">
      <dgm:prSet presAssocID="{93600E61-A69F-4FA3-BB77-0CA72E6FDA24}" presName="childText" presStyleLbl="bgAcc1" presStyleIdx="0" presStyleCnt="4" custAng="10800000" custFlipVert="1" custScaleX="1001715" custScaleY="113258" custLinFactNeighborX="-52179" custLinFactNeighborY="-30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06ACE-AB88-43DD-9F20-9C95B9D44108}" type="pres">
      <dgm:prSet presAssocID="{E804755C-9E67-4ED6-BD28-C7F4E25FA051}" presName="Name13" presStyleLbl="parChTrans1D2" presStyleIdx="1" presStyleCnt="4"/>
      <dgm:spPr/>
      <dgm:t>
        <a:bodyPr/>
        <a:lstStyle/>
        <a:p>
          <a:endParaRPr lang="ru-RU"/>
        </a:p>
      </dgm:t>
    </dgm:pt>
    <dgm:pt modelId="{E4A433AE-EADE-45C9-B1F5-50CDB37C87AD}" type="pres">
      <dgm:prSet presAssocID="{834729C9-8989-4229-83D7-A5963FDBA4B0}" presName="childText" presStyleLbl="bgAcc1" presStyleIdx="1" presStyleCnt="4" custScaleX="996796" custScaleY="159219" custLinFactNeighborX="-47478" custLinFactNeighborY="-35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0A624-487E-45EC-9CA5-60BA4E2CD798}" type="pres">
      <dgm:prSet presAssocID="{5A61C3C9-31BB-4062-B8FF-46E07455C75E}" presName="Name13" presStyleLbl="parChTrans1D2" presStyleIdx="2" presStyleCnt="4"/>
      <dgm:spPr/>
      <dgm:t>
        <a:bodyPr/>
        <a:lstStyle/>
        <a:p>
          <a:endParaRPr lang="ru-RU"/>
        </a:p>
      </dgm:t>
    </dgm:pt>
    <dgm:pt modelId="{57C9C4AE-A4F6-4378-AAA7-A30AF8C1AEE3}" type="pres">
      <dgm:prSet presAssocID="{C1AEC1CA-DBFB-4462-B770-68B7776D1320}" presName="childText" presStyleLbl="bgAcc1" presStyleIdx="2" presStyleCnt="4" custScaleX="978256" custScaleY="59207" custLinFactNeighborX="-42509" custLinFactNeighborY="-25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065DD-6B4D-46E8-93FC-6C9AD063BEC5}" type="pres">
      <dgm:prSet presAssocID="{8016F2A0-DB66-4BFC-9378-A09C40573DFE}" presName="Name13" presStyleLbl="parChTrans1D2" presStyleIdx="3" presStyleCnt="4"/>
      <dgm:spPr/>
      <dgm:t>
        <a:bodyPr/>
        <a:lstStyle/>
        <a:p>
          <a:endParaRPr lang="ru-RU"/>
        </a:p>
      </dgm:t>
    </dgm:pt>
    <dgm:pt modelId="{6DF53A0E-19B1-4830-93C7-C45E43E0A947}" type="pres">
      <dgm:prSet presAssocID="{EE7EBFF0-9E09-4CC0-A2E8-9BB7BC900ABF}" presName="childText" presStyleLbl="bgAcc1" presStyleIdx="3" presStyleCnt="4" custScaleX="1250128" custLinFactNeighborX="-51278" custLinFactNeighborY="-5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ADA009-8E68-4231-9A3E-A98FA3E01765}" type="presOf" srcId="{9EB51C9B-AC35-45DE-9BC8-934074C7582C}" destId="{AEA0ED4B-D998-4E3F-8DA1-309F32915D82}" srcOrd="0" destOrd="0" presId="urn:microsoft.com/office/officeart/2005/8/layout/hierarchy3"/>
    <dgm:cxn modelId="{FBC08A65-5051-4958-AFA6-086B2FF3D596}" type="presOf" srcId="{E804755C-9E67-4ED6-BD28-C7F4E25FA051}" destId="{46D06ACE-AB88-43DD-9F20-9C95B9D44108}" srcOrd="0" destOrd="0" presId="urn:microsoft.com/office/officeart/2005/8/layout/hierarchy3"/>
    <dgm:cxn modelId="{FC223206-83D2-407A-A3B5-AEFD6632D571}" type="presOf" srcId="{C1AEC1CA-DBFB-4462-B770-68B7776D1320}" destId="{57C9C4AE-A4F6-4378-AAA7-A30AF8C1AEE3}" srcOrd="0" destOrd="0" presId="urn:microsoft.com/office/officeart/2005/8/layout/hierarchy3"/>
    <dgm:cxn modelId="{FFF2A2F5-8841-4EA9-8210-EFDBA183FA43}" type="presOf" srcId="{834729C9-8989-4229-83D7-A5963FDBA4B0}" destId="{E4A433AE-EADE-45C9-B1F5-50CDB37C87AD}" srcOrd="0" destOrd="0" presId="urn:microsoft.com/office/officeart/2005/8/layout/hierarchy3"/>
    <dgm:cxn modelId="{2B925E87-C4F8-4C8B-863E-ADB5F6A209CE}" srcId="{9EB51C9B-AC35-45DE-9BC8-934074C7582C}" destId="{1856AF75-0E43-4460-86E7-8A56290DEDF8}" srcOrd="0" destOrd="0" parTransId="{1BD270B2-9B0B-4E63-AC42-863911E3EE10}" sibTransId="{A3365A2B-421E-4DBF-A83F-87BFB9A18C04}"/>
    <dgm:cxn modelId="{17B9288E-4DCF-4C73-AE66-8CF7CD8AC4B9}" type="presOf" srcId="{EE7EBFF0-9E09-4CC0-A2E8-9BB7BC900ABF}" destId="{6DF53A0E-19B1-4830-93C7-C45E43E0A947}" srcOrd="0" destOrd="0" presId="urn:microsoft.com/office/officeart/2005/8/layout/hierarchy3"/>
    <dgm:cxn modelId="{04FFA68A-DD4D-49DE-996F-96BFD36B883C}" type="presOf" srcId="{5A61C3C9-31BB-4062-B8FF-46E07455C75E}" destId="{6960A624-487E-45EC-9CA5-60BA4E2CD798}" srcOrd="0" destOrd="0" presId="urn:microsoft.com/office/officeart/2005/8/layout/hierarchy3"/>
    <dgm:cxn modelId="{E0C439EF-597A-4675-A5C8-83E0D3A6CF9D}" type="presOf" srcId="{8016F2A0-DB66-4BFC-9378-A09C40573DFE}" destId="{79D065DD-6B4D-46E8-93FC-6C9AD063BEC5}" srcOrd="0" destOrd="0" presId="urn:microsoft.com/office/officeart/2005/8/layout/hierarchy3"/>
    <dgm:cxn modelId="{9C72B110-8EA6-480D-B78B-850E4DF7E42A}" type="presOf" srcId="{1856AF75-0E43-4460-86E7-8A56290DEDF8}" destId="{D0AC562A-77B5-49EE-AEE8-B8E32EC30009}" srcOrd="0" destOrd="0" presId="urn:microsoft.com/office/officeart/2005/8/layout/hierarchy3"/>
    <dgm:cxn modelId="{877239A9-9812-4D4E-A7A7-7E581837F5D2}" srcId="{1856AF75-0E43-4460-86E7-8A56290DEDF8}" destId="{834729C9-8989-4229-83D7-A5963FDBA4B0}" srcOrd="1" destOrd="0" parTransId="{E804755C-9E67-4ED6-BD28-C7F4E25FA051}" sibTransId="{9013A0CD-2E2C-4757-B7E1-63E305CF1A64}"/>
    <dgm:cxn modelId="{43C23B28-F105-49D8-92CD-8695B62E94CF}" type="presOf" srcId="{1856AF75-0E43-4460-86E7-8A56290DEDF8}" destId="{AF867857-3E6E-4895-8828-75AB2B070F33}" srcOrd="1" destOrd="0" presId="urn:microsoft.com/office/officeart/2005/8/layout/hierarchy3"/>
    <dgm:cxn modelId="{8DEA1CC4-BEDB-4190-963F-1EDB78A266AB}" srcId="{1856AF75-0E43-4460-86E7-8A56290DEDF8}" destId="{93600E61-A69F-4FA3-BB77-0CA72E6FDA24}" srcOrd="0" destOrd="0" parTransId="{9F115C0F-93DA-4B29-A05D-9BEF7F73CD1E}" sibTransId="{A8CC93FA-4224-4589-8054-D3344DB270A4}"/>
    <dgm:cxn modelId="{960C8F36-6784-493D-8DFD-BE83D0F7C17B}" type="presOf" srcId="{93600E61-A69F-4FA3-BB77-0CA72E6FDA24}" destId="{C9F7C131-3216-44A4-AD26-362D40AB90F4}" srcOrd="0" destOrd="0" presId="urn:microsoft.com/office/officeart/2005/8/layout/hierarchy3"/>
    <dgm:cxn modelId="{FB44BA26-9E4A-4F95-B40D-5B97530E8B1C}" type="presOf" srcId="{9F115C0F-93DA-4B29-A05D-9BEF7F73CD1E}" destId="{97AF4489-5CC5-4F6C-81DA-7F1A3DCBF3C1}" srcOrd="0" destOrd="0" presId="urn:microsoft.com/office/officeart/2005/8/layout/hierarchy3"/>
    <dgm:cxn modelId="{B70F2103-E9F2-4F7D-8946-1E1F1489D500}" srcId="{1856AF75-0E43-4460-86E7-8A56290DEDF8}" destId="{EE7EBFF0-9E09-4CC0-A2E8-9BB7BC900ABF}" srcOrd="3" destOrd="0" parTransId="{8016F2A0-DB66-4BFC-9378-A09C40573DFE}" sibTransId="{FCD46653-1E8C-44E7-92CF-3421C094CF0C}"/>
    <dgm:cxn modelId="{1E7DB815-2150-46CD-B274-B532C136F31F}" srcId="{1856AF75-0E43-4460-86E7-8A56290DEDF8}" destId="{C1AEC1CA-DBFB-4462-B770-68B7776D1320}" srcOrd="2" destOrd="0" parTransId="{5A61C3C9-31BB-4062-B8FF-46E07455C75E}" sibTransId="{7F6470A3-1A4D-4C9F-84E8-4DD1509AB6AA}"/>
    <dgm:cxn modelId="{6D74E9AF-DD34-46D0-86F9-DD37F64F15BF}" type="presParOf" srcId="{AEA0ED4B-D998-4E3F-8DA1-309F32915D82}" destId="{40109D76-344A-408C-9AA7-A93A750AC5E6}" srcOrd="0" destOrd="0" presId="urn:microsoft.com/office/officeart/2005/8/layout/hierarchy3"/>
    <dgm:cxn modelId="{77128CA7-7633-4113-939B-9B1AB15B3DE3}" type="presParOf" srcId="{40109D76-344A-408C-9AA7-A93A750AC5E6}" destId="{0BBCD6C4-D240-4B59-A9FC-50C3B0C8EE4E}" srcOrd="0" destOrd="0" presId="urn:microsoft.com/office/officeart/2005/8/layout/hierarchy3"/>
    <dgm:cxn modelId="{A182AADF-6ADC-417D-8D15-DBDEE5E367A9}" type="presParOf" srcId="{0BBCD6C4-D240-4B59-A9FC-50C3B0C8EE4E}" destId="{D0AC562A-77B5-49EE-AEE8-B8E32EC30009}" srcOrd="0" destOrd="0" presId="urn:microsoft.com/office/officeart/2005/8/layout/hierarchy3"/>
    <dgm:cxn modelId="{D328AD6F-04A4-4FAA-919D-77F592E53294}" type="presParOf" srcId="{0BBCD6C4-D240-4B59-A9FC-50C3B0C8EE4E}" destId="{AF867857-3E6E-4895-8828-75AB2B070F33}" srcOrd="1" destOrd="0" presId="urn:microsoft.com/office/officeart/2005/8/layout/hierarchy3"/>
    <dgm:cxn modelId="{C2F9DC6B-C19F-4294-8A72-07CBB51A1E1D}" type="presParOf" srcId="{40109D76-344A-408C-9AA7-A93A750AC5E6}" destId="{D933C1F6-62D2-4C0C-B209-0660B3EEEAB5}" srcOrd="1" destOrd="0" presId="urn:microsoft.com/office/officeart/2005/8/layout/hierarchy3"/>
    <dgm:cxn modelId="{16F894D6-5E37-4DED-9524-56A674F1A468}" type="presParOf" srcId="{D933C1F6-62D2-4C0C-B209-0660B3EEEAB5}" destId="{97AF4489-5CC5-4F6C-81DA-7F1A3DCBF3C1}" srcOrd="0" destOrd="0" presId="urn:microsoft.com/office/officeart/2005/8/layout/hierarchy3"/>
    <dgm:cxn modelId="{11A4AC4A-E17E-4510-9655-57F8248F48F2}" type="presParOf" srcId="{D933C1F6-62D2-4C0C-B209-0660B3EEEAB5}" destId="{C9F7C131-3216-44A4-AD26-362D40AB90F4}" srcOrd="1" destOrd="0" presId="urn:microsoft.com/office/officeart/2005/8/layout/hierarchy3"/>
    <dgm:cxn modelId="{C5AE567C-05C2-4543-9EAA-AF0C2D4F02BA}" type="presParOf" srcId="{D933C1F6-62D2-4C0C-B209-0660B3EEEAB5}" destId="{46D06ACE-AB88-43DD-9F20-9C95B9D44108}" srcOrd="2" destOrd="0" presId="urn:microsoft.com/office/officeart/2005/8/layout/hierarchy3"/>
    <dgm:cxn modelId="{BE980DC8-5B92-413E-851D-1AE800B52983}" type="presParOf" srcId="{D933C1F6-62D2-4C0C-B209-0660B3EEEAB5}" destId="{E4A433AE-EADE-45C9-B1F5-50CDB37C87AD}" srcOrd="3" destOrd="0" presId="urn:microsoft.com/office/officeart/2005/8/layout/hierarchy3"/>
    <dgm:cxn modelId="{950FA962-A691-427A-94DD-E7854251FA44}" type="presParOf" srcId="{D933C1F6-62D2-4C0C-B209-0660B3EEEAB5}" destId="{6960A624-487E-45EC-9CA5-60BA4E2CD798}" srcOrd="4" destOrd="0" presId="urn:microsoft.com/office/officeart/2005/8/layout/hierarchy3"/>
    <dgm:cxn modelId="{F8085847-53E3-48E4-8EEB-35A74D72C47F}" type="presParOf" srcId="{D933C1F6-62D2-4C0C-B209-0660B3EEEAB5}" destId="{57C9C4AE-A4F6-4378-AAA7-A30AF8C1AEE3}" srcOrd="5" destOrd="0" presId="urn:microsoft.com/office/officeart/2005/8/layout/hierarchy3"/>
    <dgm:cxn modelId="{31F7E8A6-8DC2-477C-83B7-28FDE39004BF}" type="presParOf" srcId="{D933C1F6-62D2-4C0C-B209-0660B3EEEAB5}" destId="{79D065DD-6B4D-46E8-93FC-6C9AD063BEC5}" srcOrd="6" destOrd="0" presId="urn:microsoft.com/office/officeart/2005/8/layout/hierarchy3"/>
    <dgm:cxn modelId="{1A560F9D-8BDB-4958-870E-39E614075D32}" type="presParOf" srcId="{D933C1F6-62D2-4C0C-B209-0660B3EEEAB5}" destId="{6DF53A0E-19B1-4830-93C7-C45E43E0A947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D51F6E-A5D7-4DCC-9B65-694240C5A2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A21D4D-CFC9-42F6-A27F-2CBECC4B376F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В случае возникновения дефицита предусматриваются источники на его покрытие: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8B5FDFF7-93AC-47C0-A725-536A84122A76}" type="parTrans" cxnId="{ACA2D86D-AC9C-4D23-8CE5-05837928523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E83B057-2D6F-4AF5-9E88-8A8996F502E0}" type="sibTrans" cxnId="{ACA2D86D-AC9C-4D23-8CE5-05837928523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CCFE5FD-12C8-4382-B7E9-D2640F9074D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Кредиты кредитных организаций в валюте Российской Федерации;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EC8BD0E-B015-456A-BEB3-2C76652085C7}" type="parTrans" cxnId="{F72D4C49-2A46-45E5-865A-F92981270F1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860887E-7DA2-4AB6-A752-985B54951D16}" type="sibTrans" cxnId="{F72D4C49-2A46-45E5-865A-F92981270F1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4939962-6387-4F78-80FC-DBB43569F9E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Бюджетные кредиты от других бюджетов бюджетной системы Российской Федерации;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BBD85C4-37C1-4EDE-8A77-99682C14585F}" type="parTrans" cxnId="{48A5EC5E-A429-4B21-BFB3-63E278EFD81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5AFA324-CBF2-4098-A318-D0782BEF5C07}" type="sibTrans" cxnId="{48A5EC5E-A429-4B21-BFB3-63E278EFD81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AACAF97-C4D9-4DBA-88EC-CBF2E18525A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Изменение остатков средств на счетах по учёту средств бюджета;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3CE4FE2-E44B-4EEF-AD80-4AABBB0E40E4}" type="parTrans" cxnId="{C24319E4-AB4C-475B-A643-828F2CABF16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935C438-FFEC-4D16-8506-87453C6F6DDF}" type="sibTrans" cxnId="{C24319E4-AB4C-475B-A643-828F2CABF16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705CBA4-2B27-4F2A-84D8-3B0A810C6DE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Иные источники внутреннего финансирования дефицитов бюджетов.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B6336CB-9A2F-452B-8599-AC0F99988764}" type="parTrans" cxnId="{86E206E9-D7F5-47B5-A32F-B4045AE8F4D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5F9BE04-B7BA-44B2-95F8-C65E771E131C}" type="sibTrans" cxnId="{86E206E9-D7F5-47B5-A32F-B4045AE8F4D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9D9D800-111C-4CB8-9644-8FA9DF097AF3}" type="pres">
      <dgm:prSet presAssocID="{83D51F6E-A5D7-4DCC-9B65-694240C5A2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6C0543-3F62-4454-8445-D45E199978EE}" type="pres">
      <dgm:prSet presAssocID="{2AA21D4D-CFC9-42F6-A27F-2CBECC4B376F}" presName="parentText" presStyleLbl="node1" presStyleIdx="0" presStyleCnt="1" custLinFactNeighborX="17241" custLinFactNeighborY="-434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80860-512D-47D8-8459-C92557A5B882}" type="pres">
      <dgm:prSet presAssocID="{2AA21D4D-CFC9-42F6-A27F-2CBECC4B376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BC750C-88AE-4D1F-8101-EA3B30560E8D}" type="presOf" srcId="{83D51F6E-A5D7-4DCC-9B65-694240C5A298}" destId="{09D9D800-111C-4CB8-9644-8FA9DF097AF3}" srcOrd="0" destOrd="0" presId="urn:microsoft.com/office/officeart/2005/8/layout/vList2"/>
    <dgm:cxn modelId="{C24319E4-AB4C-475B-A643-828F2CABF16E}" srcId="{2AA21D4D-CFC9-42F6-A27F-2CBECC4B376F}" destId="{EAACAF97-C4D9-4DBA-88EC-CBF2E18525A0}" srcOrd="2" destOrd="0" parTransId="{C3CE4FE2-E44B-4EEF-AD80-4AABBB0E40E4}" sibTransId="{D935C438-FFEC-4D16-8506-87453C6F6DDF}"/>
    <dgm:cxn modelId="{86E206E9-D7F5-47B5-A32F-B4045AE8F4D1}" srcId="{2AA21D4D-CFC9-42F6-A27F-2CBECC4B376F}" destId="{9705CBA4-2B27-4F2A-84D8-3B0A810C6DE9}" srcOrd="3" destOrd="0" parTransId="{FB6336CB-9A2F-452B-8599-AC0F99988764}" sibTransId="{85F9BE04-B7BA-44B2-95F8-C65E771E131C}"/>
    <dgm:cxn modelId="{D1DE9C6B-AFE4-4FF0-BC20-B36AFE3BF088}" type="presOf" srcId="{9CCFE5FD-12C8-4382-B7E9-D2640F9074D1}" destId="{CDA80860-512D-47D8-8459-C92557A5B882}" srcOrd="0" destOrd="0" presId="urn:microsoft.com/office/officeart/2005/8/layout/vList2"/>
    <dgm:cxn modelId="{81E12FF6-575B-444A-9333-0AE9D5B3C552}" type="presOf" srcId="{B4939962-6387-4F78-80FC-DBB43569F9E1}" destId="{CDA80860-512D-47D8-8459-C92557A5B882}" srcOrd="0" destOrd="1" presId="urn:microsoft.com/office/officeart/2005/8/layout/vList2"/>
    <dgm:cxn modelId="{48A5EC5E-A429-4B21-BFB3-63E278EFD812}" srcId="{2AA21D4D-CFC9-42F6-A27F-2CBECC4B376F}" destId="{B4939962-6387-4F78-80FC-DBB43569F9E1}" srcOrd="1" destOrd="0" parTransId="{5BBD85C4-37C1-4EDE-8A77-99682C14585F}" sibTransId="{25AFA324-CBF2-4098-A318-D0782BEF5C07}"/>
    <dgm:cxn modelId="{F72D4C49-2A46-45E5-865A-F92981270F1A}" srcId="{2AA21D4D-CFC9-42F6-A27F-2CBECC4B376F}" destId="{9CCFE5FD-12C8-4382-B7E9-D2640F9074D1}" srcOrd="0" destOrd="0" parTransId="{6EC8BD0E-B015-456A-BEB3-2C76652085C7}" sibTransId="{F860887E-7DA2-4AB6-A752-985B54951D16}"/>
    <dgm:cxn modelId="{F0148CB0-978B-4974-9868-C2C1BBB4712C}" type="presOf" srcId="{9705CBA4-2B27-4F2A-84D8-3B0A810C6DE9}" destId="{CDA80860-512D-47D8-8459-C92557A5B882}" srcOrd="0" destOrd="3" presId="urn:microsoft.com/office/officeart/2005/8/layout/vList2"/>
    <dgm:cxn modelId="{ACA2D86D-AC9C-4D23-8CE5-05837928523A}" srcId="{83D51F6E-A5D7-4DCC-9B65-694240C5A298}" destId="{2AA21D4D-CFC9-42F6-A27F-2CBECC4B376F}" srcOrd="0" destOrd="0" parTransId="{8B5FDFF7-93AC-47C0-A725-536A84122A76}" sibTransId="{1E83B057-2D6F-4AF5-9E88-8A8996F502E0}"/>
    <dgm:cxn modelId="{29D7498D-1F23-4C05-83F0-8E44D962D37C}" type="presOf" srcId="{2AA21D4D-CFC9-42F6-A27F-2CBECC4B376F}" destId="{966C0543-3F62-4454-8445-D45E199978EE}" srcOrd="0" destOrd="0" presId="urn:microsoft.com/office/officeart/2005/8/layout/vList2"/>
    <dgm:cxn modelId="{83E5EDCC-F270-48B9-BA09-69286921B11C}" type="presOf" srcId="{EAACAF97-C4D9-4DBA-88EC-CBF2E18525A0}" destId="{CDA80860-512D-47D8-8459-C92557A5B882}" srcOrd="0" destOrd="2" presId="urn:microsoft.com/office/officeart/2005/8/layout/vList2"/>
    <dgm:cxn modelId="{2ED2055E-264A-4CBB-B3B2-84994A759306}" type="presParOf" srcId="{09D9D800-111C-4CB8-9644-8FA9DF097AF3}" destId="{966C0543-3F62-4454-8445-D45E199978EE}" srcOrd="0" destOrd="0" presId="urn:microsoft.com/office/officeart/2005/8/layout/vList2"/>
    <dgm:cxn modelId="{CA493000-6EA6-44EB-8B7F-ACEB61EC9D1B}" type="presParOf" srcId="{09D9D800-111C-4CB8-9644-8FA9DF097AF3}" destId="{CDA80860-512D-47D8-8459-C92557A5B882}" srcOrd="1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CD7101-2046-471C-A16E-DE90E47C939E}" type="doc">
      <dgm:prSet loTypeId="urn:microsoft.com/office/officeart/2005/8/layout/vList3#3" loCatId="list" qsTypeId="urn:microsoft.com/office/officeart/2005/8/quickstyle/3d3" qsCatId="3D" csTypeId="urn:microsoft.com/office/officeart/2005/8/colors/accent1_2" csCatId="accent1" phldr="1"/>
      <dgm:spPr/>
    </dgm:pt>
    <dgm:pt modelId="{C0DF952F-0A91-4A42-866E-3F0AF01F469E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divot"/>
          <a:bevelB w="165100" h="254000"/>
        </a:sp3d>
      </dgm:spPr>
      <dgm:t>
        <a:bodyPr/>
        <a:lstStyle/>
        <a:p>
          <a:r>
            <a:rPr lang="ru-RU" dirty="0" smtClean="0"/>
            <a:t>Письмом контрольно-счетной палаты МО МР «Усть-Цилемский» от </a:t>
          </a:r>
          <a:r>
            <a:rPr lang="en-US" dirty="0" smtClean="0"/>
            <a:t>25</a:t>
          </a:r>
          <a:r>
            <a:rPr lang="ru-RU" dirty="0" smtClean="0"/>
            <a:t>.1</a:t>
          </a:r>
          <a:r>
            <a:rPr lang="en-US" dirty="0" smtClean="0"/>
            <a:t>1</a:t>
          </a:r>
          <a:r>
            <a:rPr lang="ru-RU" dirty="0" smtClean="0"/>
            <a:t>.202</a:t>
          </a:r>
          <a:r>
            <a:rPr lang="en-US" dirty="0" smtClean="0"/>
            <a:t>1</a:t>
          </a:r>
          <a:r>
            <a:rPr lang="ru-RU" dirty="0" smtClean="0"/>
            <a:t>г. № 02-09/44 получено положительное заключение на проект решения о бюджете.</a:t>
          </a:r>
        </a:p>
        <a:p>
          <a:r>
            <a:rPr lang="ru-RU" dirty="0" smtClean="0"/>
            <a:t>Проект решения Совета МР «Усть-Цилемский» «О бюджете муниципального района «Усть-Цилемский» на 202</a:t>
          </a:r>
          <a:r>
            <a:rPr lang="en-US" dirty="0" smtClean="0"/>
            <a:t>1</a:t>
          </a:r>
          <a:r>
            <a:rPr lang="ru-RU" dirty="0" smtClean="0"/>
            <a:t> год и плановый период 202</a:t>
          </a:r>
          <a:r>
            <a:rPr lang="en-US" dirty="0" smtClean="0"/>
            <a:t>2</a:t>
          </a:r>
          <a:r>
            <a:rPr lang="ru-RU" dirty="0" smtClean="0"/>
            <a:t> и 202</a:t>
          </a:r>
          <a:r>
            <a:rPr lang="en-US" dirty="0" smtClean="0"/>
            <a:t>3</a:t>
          </a:r>
          <a:r>
            <a:rPr lang="ru-RU" dirty="0" smtClean="0"/>
            <a:t> годов» рекомендован к рассмотрению на очередной сессии Совета МР «</a:t>
          </a:r>
          <a:r>
            <a:rPr lang="ru-RU" smtClean="0"/>
            <a:t>Усть-Цилемский».</a:t>
          </a:r>
          <a:endParaRPr lang="en-US" dirty="0" smtClean="0"/>
        </a:p>
      </dgm:t>
    </dgm:pt>
    <dgm:pt modelId="{C3FF1787-0BDA-4136-B536-26082ED56D5E}" type="parTrans" cxnId="{159A24AD-6F9F-4243-B60F-E218A19E45E0}">
      <dgm:prSet/>
      <dgm:spPr/>
      <dgm:t>
        <a:bodyPr/>
        <a:lstStyle/>
        <a:p>
          <a:endParaRPr lang="ru-RU"/>
        </a:p>
      </dgm:t>
    </dgm:pt>
    <dgm:pt modelId="{11B3B506-101A-45CD-8181-2F9C829B44BA}" type="sibTrans" cxnId="{159A24AD-6F9F-4243-B60F-E218A19E45E0}">
      <dgm:prSet/>
      <dgm:spPr/>
      <dgm:t>
        <a:bodyPr/>
        <a:lstStyle/>
        <a:p>
          <a:endParaRPr lang="ru-RU"/>
        </a:p>
      </dgm:t>
    </dgm:pt>
    <dgm:pt modelId="{8F43E112-3AD6-45CB-BC30-C74D72E9130A}" type="pres">
      <dgm:prSet presAssocID="{E8CD7101-2046-471C-A16E-DE90E47C939E}" presName="linearFlow" presStyleCnt="0">
        <dgm:presLayoutVars>
          <dgm:dir/>
          <dgm:resizeHandles val="exact"/>
        </dgm:presLayoutVars>
      </dgm:prSet>
      <dgm:spPr/>
    </dgm:pt>
    <dgm:pt modelId="{DD75839F-3712-4B72-9E15-68F712ED0467}" type="pres">
      <dgm:prSet presAssocID="{C0DF952F-0A91-4A42-866E-3F0AF01F469E}" presName="composite" presStyleCnt="0"/>
      <dgm:spPr/>
    </dgm:pt>
    <dgm:pt modelId="{1BFBC4E8-863F-4CE8-A91D-ABAE7F9F9B05}" type="pres">
      <dgm:prSet presAssocID="{C0DF952F-0A91-4A42-866E-3F0AF01F469E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48BD9A9-0F39-4599-BCD4-BE7A08285AC1}" type="pres">
      <dgm:prSet presAssocID="{C0DF952F-0A91-4A42-866E-3F0AF01F469E}" presName="txShp" presStyleLbl="node1" presStyleIdx="0" presStyleCnt="1" custScaleX="116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1970B9-4DA9-41BB-B1DA-FB33D2B32019}" type="presOf" srcId="{C0DF952F-0A91-4A42-866E-3F0AF01F469E}" destId="{B48BD9A9-0F39-4599-BCD4-BE7A08285AC1}" srcOrd="0" destOrd="0" presId="urn:microsoft.com/office/officeart/2005/8/layout/vList3#3"/>
    <dgm:cxn modelId="{159A24AD-6F9F-4243-B60F-E218A19E45E0}" srcId="{E8CD7101-2046-471C-A16E-DE90E47C939E}" destId="{C0DF952F-0A91-4A42-866E-3F0AF01F469E}" srcOrd="0" destOrd="0" parTransId="{C3FF1787-0BDA-4136-B536-26082ED56D5E}" sibTransId="{11B3B506-101A-45CD-8181-2F9C829B44BA}"/>
    <dgm:cxn modelId="{FB2FEAC0-0B5C-47BD-8985-4426A84F180B}" type="presOf" srcId="{E8CD7101-2046-471C-A16E-DE90E47C939E}" destId="{8F43E112-3AD6-45CB-BC30-C74D72E9130A}" srcOrd="0" destOrd="0" presId="urn:microsoft.com/office/officeart/2005/8/layout/vList3#3"/>
    <dgm:cxn modelId="{26543AC5-1F00-46F3-9BC0-430A4E78C98A}" type="presParOf" srcId="{8F43E112-3AD6-45CB-BC30-C74D72E9130A}" destId="{DD75839F-3712-4B72-9E15-68F712ED0467}" srcOrd="0" destOrd="0" presId="urn:microsoft.com/office/officeart/2005/8/layout/vList3#3"/>
    <dgm:cxn modelId="{6BB394F5-6190-438A-A01C-44D6055375F0}" type="presParOf" srcId="{DD75839F-3712-4B72-9E15-68F712ED0467}" destId="{1BFBC4E8-863F-4CE8-A91D-ABAE7F9F9B05}" srcOrd="0" destOrd="0" presId="urn:microsoft.com/office/officeart/2005/8/layout/vList3#3"/>
    <dgm:cxn modelId="{20BD4EE8-FFFF-4A79-897E-A1DF62915E27}" type="presParOf" srcId="{DD75839F-3712-4B72-9E15-68F712ED0467}" destId="{B48BD9A9-0F39-4599-BCD4-BE7A08285AC1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B0D36-9461-41FD-968B-9E0AF3F0A2C6}">
      <dsp:nvSpPr>
        <dsp:cNvPr id="0" name=""/>
        <dsp:cNvSpPr/>
      </dsp:nvSpPr>
      <dsp:spPr>
        <a:xfrm>
          <a:off x="0" y="189136"/>
          <a:ext cx="8920165" cy="18702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latin typeface="Times New Roman" pitchFamily="18" charset="0"/>
              <a:cs typeface="Times New Roman" pitchFamily="18" charset="0"/>
            </a:rPr>
            <a:t>Цель бюджетной и налоговой политики</a:t>
          </a:r>
          <a:endParaRPr lang="ru-RU" sz="2000" b="1" kern="1200" baseline="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Сохранение, укрепление устойчивости и сбалансированности   бюджетной системы муниципального района «Усть-Цилемский»</a:t>
          </a:r>
          <a:endParaRPr lang="ru-RU" sz="180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2360845" y="189136"/>
        <a:ext cx="6559319" cy="1870256"/>
      </dsp:txXfrm>
    </dsp:sp>
    <dsp:sp modelId="{04599EB2-D201-455A-BE20-22650FDB80E9}">
      <dsp:nvSpPr>
        <dsp:cNvPr id="0" name=""/>
        <dsp:cNvSpPr/>
      </dsp:nvSpPr>
      <dsp:spPr>
        <a:xfrm>
          <a:off x="361247" y="335843"/>
          <a:ext cx="1478071" cy="15931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393428-F8DD-4B1F-A463-6541F8DF040E}">
      <dsp:nvSpPr>
        <dsp:cNvPr id="0" name=""/>
        <dsp:cNvSpPr/>
      </dsp:nvSpPr>
      <dsp:spPr>
        <a:xfrm>
          <a:off x="0" y="2286426"/>
          <a:ext cx="8920165" cy="27351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latin typeface="Times New Roman" pitchFamily="18" charset="0"/>
              <a:cs typeface="Times New Roman" pitchFamily="18" charset="0"/>
            </a:rPr>
            <a:t>Задачи бюджетной политики</a:t>
          </a:r>
          <a:endParaRPr lang="ru-RU" sz="2000" b="1" kern="1200" baseline="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Обеспечение роста налоговых и неналоговых доходов бюджета муниципального района «Усть-Цилемский»</a:t>
          </a:r>
          <a:endParaRPr lang="ru-RU" sz="1600" kern="1200" baseline="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Сдерживание роста расходов бюджета, не обеспеченного увеличением доходов и (или) оптимизацией расходов;</a:t>
          </a:r>
          <a:endParaRPr lang="ru-RU" sz="1600" kern="1200" baseline="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Сокращение муниципального долга муниципального района «Усть-Цилемский»</a:t>
          </a:r>
          <a:endParaRPr lang="ru-RU" sz="1600" kern="1200" baseline="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baseline="0" dirty="0" smtClean="0">
              <a:latin typeface="Times New Roman" pitchFamily="18" charset="0"/>
              <a:cs typeface="Times New Roman" pitchFamily="18" charset="0"/>
            </a:rPr>
            <a:t>Недопущение кредиторской задолженности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муниципального района «Усть-Цилемский»</a:t>
          </a:r>
          <a:endParaRPr lang="ru-RU" sz="1600" kern="1200" baseline="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5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60845" y="2286426"/>
        <a:ext cx="6559319" cy="2735186"/>
      </dsp:txXfrm>
    </dsp:sp>
    <dsp:sp modelId="{AAEF1218-4105-4440-8FC0-733197D6DB54}">
      <dsp:nvSpPr>
        <dsp:cNvPr id="0" name=""/>
        <dsp:cNvSpPr/>
      </dsp:nvSpPr>
      <dsp:spPr>
        <a:xfrm>
          <a:off x="455747" y="2879903"/>
          <a:ext cx="1424086" cy="16242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ECE61-351A-4339-8C82-AC691A193D52}">
      <dsp:nvSpPr>
        <dsp:cNvPr id="0" name=""/>
        <dsp:cNvSpPr/>
      </dsp:nvSpPr>
      <dsp:spPr>
        <a:xfrm>
          <a:off x="1355" y="110833"/>
          <a:ext cx="3227132" cy="12973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Бюджет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– (от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старонормандского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300" kern="1200" dirty="0" err="1" smtClean="0">
              <a:latin typeface="Times New Roman" pitchFamily="18" charset="0"/>
              <a:cs typeface="Times New Roman" pitchFamily="18" charset="0"/>
            </a:rPr>
            <a:t>bougette</a:t>
          </a:r>
          <a:r>
            <a:rPr lang="en-US" sz="1300" kern="1200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55" y="110833"/>
        <a:ext cx="3227132" cy="12973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C562A-77B5-49EE-AEE8-B8E32EC30009}">
      <dsp:nvSpPr>
        <dsp:cNvPr id="0" name=""/>
        <dsp:cNvSpPr/>
      </dsp:nvSpPr>
      <dsp:spPr>
        <a:xfrm>
          <a:off x="1" y="1106824"/>
          <a:ext cx="8895892" cy="261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Планирование 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бюджет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а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 муниципального  района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 «Усть-Цилемский» 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очередной финансовый 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год и на плановый период 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формируется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  на основе: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646" y="1114469"/>
        <a:ext cx="8880602" cy="245741"/>
      </dsp:txXfrm>
    </dsp:sp>
    <dsp:sp modelId="{97AF4489-5CC5-4F6C-81DA-7F1A3DCBF3C1}">
      <dsp:nvSpPr>
        <dsp:cNvPr id="0" name=""/>
        <dsp:cNvSpPr/>
      </dsp:nvSpPr>
      <dsp:spPr>
        <a:xfrm>
          <a:off x="889590" y="1367855"/>
          <a:ext cx="889589" cy="316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095"/>
              </a:lnTo>
              <a:lnTo>
                <a:pt x="889589" y="3160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F7C131-3216-44A4-AD26-362D40AB90F4}">
      <dsp:nvSpPr>
        <dsp:cNvPr id="0" name=""/>
        <dsp:cNvSpPr/>
      </dsp:nvSpPr>
      <dsp:spPr>
        <a:xfrm rot="10800000" flipV="1">
          <a:off x="1779179" y="1535631"/>
          <a:ext cx="7080678" cy="296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стратегии социально-экономического развития муниципального образования муниципального района «Усть-Цилемский» на период до 20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35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 года;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 rot="-10800000">
        <a:off x="1787867" y="1544319"/>
        <a:ext cx="7063302" cy="279264"/>
      </dsp:txXfrm>
    </dsp:sp>
    <dsp:sp modelId="{46D06ACE-AB88-43DD-9F20-9C95B9D44108}">
      <dsp:nvSpPr>
        <dsp:cNvPr id="0" name=""/>
        <dsp:cNvSpPr/>
      </dsp:nvSpPr>
      <dsp:spPr>
        <a:xfrm>
          <a:off x="889590" y="1367855"/>
          <a:ext cx="889589" cy="779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9863"/>
              </a:lnTo>
              <a:lnTo>
                <a:pt x="889589" y="7798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A433AE-EADE-45C9-B1F5-50CDB37C87AD}">
      <dsp:nvSpPr>
        <dsp:cNvPr id="0" name=""/>
        <dsp:cNvSpPr/>
      </dsp:nvSpPr>
      <dsp:spPr>
        <a:xfrm>
          <a:off x="1779179" y="2000046"/>
          <a:ext cx="7086230" cy="2953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прогноза социально-экономического развития 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муниципального образования муниципального района «Усть-Цилемский» на 2022 год и на период до 2024 года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87829" y="2008696"/>
        <a:ext cx="7068930" cy="278045"/>
      </dsp:txXfrm>
    </dsp:sp>
    <dsp:sp modelId="{9678CCDF-B767-46CF-973C-CC126CCC2C84}">
      <dsp:nvSpPr>
        <dsp:cNvPr id="0" name=""/>
        <dsp:cNvSpPr/>
      </dsp:nvSpPr>
      <dsp:spPr>
        <a:xfrm>
          <a:off x="889590" y="1367855"/>
          <a:ext cx="889589" cy="1237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7269"/>
              </a:lnTo>
              <a:lnTo>
                <a:pt x="889589" y="12372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B5FE57-67BF-4AAF-BC19-5239CD433CAB}">
      <dsp:nvSpPr>
        <dsp:cNvPr id="0" name=""/>
        <dsp:cNvSpPr/>
      </dsp:nvSpPr>
      <dsp:spPr>
        <a:xfrm>
          <a:off x="1779179" y="2463167"/>
          <a:ext cx="7073097" cy="2839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основных направлений бюджетной и налоговой политики 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муниципального района «Усть-Цилемский»на 2022-2024гг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87495" y="2471483"/>
        <a:ext cx="7056465" cy="267284"/>
      </dsp:txXfrm>
    </dsp:sp>
    <dsp:sp modelId="{10C6F78D-ED14-46F9-AB1B-1EB2B82CA59E}">
      <dsp:nvSpPr>
        <dsp:cNvPr id="0" name=""/>
        <dsp:cNvSpPr/>
      </dsp:nvSpPr>
      <dsp:spPr>
        <a:xfrm>
          <a:off x="889590" y="1367855"/>
          <a:ext cx="889589" cy="1702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2973"/>
              </a:lnTo>
              <a:lnTo>
                <a:pt x="889589" y="17029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D0972B-954D-451D-9C96-6176D3723AE2}">
      <dsp:nvSpPr>
        <dsp:cNvPr id="0" name=""/>
        <dsp:cNvSpPr/>
      </dsp:nvSpPr>
      <dsp:spPr>
        <a:xfrm>
          <a:off x="1779179" y="2914858"/>
          <a:ext cx="7077972" cy="311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программы оздоровления 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муниципальных 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 финансов (оптимизации расходов) 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муниципального района «Усть-Цилемский» на период 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2017 - 20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24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 годов;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88315" y="2923994"/>
        <a:ext cx="7059700" cy="293669"/>
      </dsp:txXfrm>
    </dsp:sp>
    <dsp:sp modelId="{D3300847-A2E2-4311-84BB-06C400513771}">
      <dsp:nvSpPr>
        <dsp:cNvPr id="0" name=""/>
        <dsp:cNvSpPr/>
      </dsp:nvSpPr>
      <dsp:spPr>
        <a:xfrm>
          <a:off x="889590" y="1367855"/>
          <a:ext cx="889589" cy="2194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4350"/>
              </a:lnTo>
              <a:lnTo>
                <a:pt x="889589" y="21943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2F0FAB-3260-4204-ABFE-FF4591B20293}">
      <dsp:nvSpPr>
        <dsp:cNvPr id="0" name=""/>
        <dsp:cNvSpPr/>
      </dsp:nvSpPr>
      <dsp:spPr>
        <a:xfrm>
          <a:off x="1779179" y="3394575"/>
          <a:ext cx="7092200" cy="335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муниципальных  программ муниципального района «Усть-Цилемский».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88998" y="3404394"/>
        <a:ext cx="7072562" cy="3156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8242A-6F2C-4DAF-B66D-EB710D092798}">
      <dsp:nvSpPr>
        <dsp:cNvPr id="0" name=""/>
        <dsp:cNvSpPr/>
      </dsp:nvSpPr>
      <dsp:spPr>
        <a:xfrm>
          <a:off x="0" y="143890"/>
          <a:ext cx="5090469" cy="3898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Доходы бюджета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– поступающие в бюджет денежные средства;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032" y="162922"/>
        <a:ext cx="5052405" cy="351818"/>
      </dsp:txXfrm>
    </dsp:sp>
    <dsp:sp modelId="{915E981E-65CA-4CFC-A381-AEA7C19813AC}">
      <dsp:nvSpPr>
        <dsp:cNvPr id="0" name=""/>
        <dsp:cNvSpPr/>
      </dsp:nvSpPr>
      <dsp:spPr>
        <a:xfrm>
          <a:off x="0" y="574093"/>
          <a:ext cx="5090469" cy="2536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Расходы бюджета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– выплачиваемые из бюджета денежные средства;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383" y="586476"/>
        <a:ext cx="5065703" cy="228906"/>
      </dsp:txXfrm>
    </dsp:sp>
    <dsp:sp modelId="{63D03C90-E81D-416F-8820-6FE74FBAE12B}">
      <dsp:nvSpPr>
        <dsp:cNvPr id="0" name=""/>
        <dsp:cNvSpPr/>
      </dsp:nvSpPr>
      <dsp:spPr>
        <a:xfrm>
          <a:off x="0" y="868085"/>
          <a:ext cx="5090469" cy="4843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Дефицит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1100" b="0" kern="1200" dirty="0" smtClean="0">
              <a:effectLst/>
              <a:latin typeface="Times New Roman" pitchFamily="18" charset="0"/>
              <a:cs typeface="Times New Roman" pitchFamily="18" charset="0"/>
            </a:rPr>
            <a:t>превышение расходов бюджета над его доходами;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>
              <a:latin typeface="Times New Roman" pitchFamily="18" charset="0"/>
              <a:cs typeface="Times New Roman" pitchFamily="18" charset="0"/>
            </a:rPr>
            <a:t>Профицит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1100" b="0" kern="1200" dirty="0" smtClean="0">
              <a:effectLst/>
              <a:latin typeface="Times New Roman" pitchFamily="18" charset="0"/>
              <a:cs typeface="Times New Roman" pitchFamily="18" charset="0"/>
            </a:rPr>
            <a:t>превышение доходов бюджета над его расходами.</a:t>
          </a:r>
          <a:endParaRPr lang="ru-RU" sz="1100" b="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3645" y="891730"/>
        <a:ext cx="5043179" cy="4370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0.71635</cdr:x>
      <cdr:y>0.12036</cdr:y>
    </cdr:from>
    <cdr:to>
      <cdr:x>0.80914</cdr:x>
      <cdr:y>0.21826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809438" y="302702"/>
          <a:ext cx="75247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0.33974</cdr:x>
      <cdr:y>0.82932</cdr:y>
    </cdr:from>
    <cdr:to>
      <cdr:x>0.48887</cdr:x>
      <cdr:y>0.99052</cdr:y>
    </cdr:to>
    <cdr:sp macro="" textlink="">
      <cdr:nvSpPr>
        <cdr:cNvPr id="4" name="Стрелка вверх 3"/>
        <cdr:cNvSpPr/>
      </cdr:nvSpPr>
      <cdr:spPr>
        <a:xfrm xmlns:a="http://schemas.openxmlformats.org/drawingml/2006/main">
          <a:off x="2929286" y="2499114"/>
          <a:ext cx="1285875" cy="485774"/>
        </a:xfrm>
        <a:prstGeom xmlns:a="http://schemas.openxmlformats.org/drawingml/2006/main" prst="upArrow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4BACC6">
              <a:lumMod val="7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0.32851</cdr:x>
      <cdr:y>0.79851</cdr:y>
    </cdr:from>
    <cdr:to>
      <cdr:x>0.49589</cdr:x>
      <cdr:y>0.95972</cdr:y>
    </cdr:to>
    <cdr:sp macro="" textlink="">
      <cdr:nvSpPr>
        <cdr:cNvPr id="4" name="Стрелка вверх 3"/>
        <cdr:cNvSpPr/>
      </cdr:nvSpPr>
      <cdr:spPr>
        <a:xfrm xmlns:a="http://schemas.openxmlformats.org/drawingml/2006/main">
          <a:off x="2803842" y="2203161"/>
          <a:ext cx="1428643" cy="444789"/>
        </a:xfrm>
        <a:prstGeom xmlns:a="http://schemas.openxmlformats.org/drawingml/2006/main" prst="upArrow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4BACC6">
              <a:lumMod val="7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0.78485</cdr:x>
      <cdr:y>0.13978</cdr:y>
    </cdr:from>
    <cdr:to>
      <cdr:x>0.97943</cdr:x>
      <cdr:y>0.81989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00621" y="330200"/>
          <a:ext cx="1562100" cy="1606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0.39595</cdr:x>
      <cdr:y>0.14575</cdr:y>
    </cdr:from>
    <cdr:to>
      <cdr:x>0.62101</cdr:x>
      <cdr:y>0.24293</cdr:y>
    </cdr:to>
    <cdr:sp macro="" textlink="">
      <cdr:nvSpPr>
        <cdr:cNvPr id="2" name="Стрелка вниз 1"/>
        <cdr:cNvSpPr/>
      </cdr:nvSpPr>
      <cdr:spPr>
        <a:xfrm xmlns:a="http://schemas.openxmlformats.org/drawingml/2006/main">
          <a:off x="1306526" y="702724"/>
          <a:ext cx="742635" cy="468558"/>
        </a:xfrm>
        <a:prstGeom xmlns:a="http://schemas.openxmlformats.org/drawingml/2006/main" prst="downArrow">
          <a:avLst/>
        </a:prstGeom>
        <a:effectLst xmlns:a="http://schemas.openxmlformats.org/drawingml/2006/main">
          <a:outerShdw blurRad="50800" dist="38100" dir="16200000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0.38465</cdr:x>
      <cdr:y>0.08199</cdr:y>
    </cdr:from>
    <cdr:to>
      <cdr:x>0.60971</cdr:x>
      <cdr:y>0.18167</cdr:y>
    </cdr:to>
    <cdr:sp macro="" textlink="">
      <cdr:nvSpPr>
        <cdr:cNvPr id="2" name="Стрелка вниз 1"/>
        <cdr:cNvSpPr/>
      </cdr:nvSpPr>
      <cdr:spPr>
        <a:xfrm xmlns:a="http://schemas.openxmlformats.org/drawingml/2006/main">
          <a:off x="1193800" y="323850"/>
          <a:ext cx="698495" cy="393705"/>
        </a:xfrm>
        <a:prstGeom xmlns:a="http://schemas.openxmlformats.org/drawingml/2006/main" prst="downArrow">
          <a:avLst/>
        </a:prstGeom>
        <a:gradFill xmlns:a="http://schemas.openxmlformats.org/drawingml/2006/main" rotWithShape="1">
          <a:gsLst>
            <a:gs pos="0">
              <a:srgbClr val="4F81BD">
                <a:shade val="51000"/>
                <a:satMod val="130000"/>
              </a:srgbClr>
            </a:gs>
            <a:gs pos="80000">
              <a:srgbClr val="4F81BD">
                <a:shade val="93000"/>
                <a:satMod val="130000"/>
              </a:srgbClr>
            </a:gs>
            <a:gs pos="100000">
              <a:srgbClr val="4F81BD">
                <a:shade val="94000"/>
                <a:satMod val="135000"/>
              </a:srgbClr>
            </a:gs>
          </a:gsLst>
          <a:lin ang="16200000" scaled="0"/>
        </a:gradFill>
        <a:ln xmlns:a="http://schemas.openxmlformats.org/drawingml/2006/main">
          <a:noFill/>
        </a:ln>
        <a:effectLst xmlns:a="http://schemas.openxmlformats.org/drawingml/2006/main">
          <a:outerShdw blurRad="50800" dist="38100" dir="16200000" rotWithShape="0">
            <a:prstClr val="black">
              <a:alpha val="40000"/>
            </a:prst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33890" cy="4956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3678" y="2"/>
            <a:ext cx="2933890" cy="4956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7F2F9-D665-4C14-8CAC-2F3B63122C91}" type="datetimeFigureOut">
              <a:rPr lang="ru-RU" smtClean="0"/>
              <a:pPr/>
              <a:t>09.12.2021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742950"/>
            <a:ext cx="589915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523" y="4706028"/>
            <a:ext cx="5414054" cy="4457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671"/>
            <a:ext cx="2933890" cy="4956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3678" y="9408671"/>
            <a:ext cx="2933890" cy="4956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C0B83-F482-480A-9720-73D274FB71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265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6900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3801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0701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27603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34504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41404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48305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55205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9142" y="1901608"/>
            <a:ext cx="8263573" cy="131213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8281" y="3468793"/>
            <a:ext cx="6805295" cy="15643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3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0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7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4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8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55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8341" y="245141"/>
            <a:ext cx="2187416" cy="52230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6092" y="245141"/>
            <a:ext cx="6400218" cy="522302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960" y="3933571"/>
            <a:ext cx="8263573" cy="121577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7960" y="2594512"/>
            <a:ext cx="8263573" cy="133905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69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380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07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27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45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14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48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55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6096" y="1428332"/>
            <a:ext cx="4293817" cy="403984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1943" y="1428332"/>
            <a:ext cx="4293817" cy="403984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96" y="1370232"/>
            <a:ext cx="4295505" cy="57104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900" indent="0">
              <a:buNone/>
              <a:defRPr sz="2200" b="1"/>
            </a:lvl2pPr>
            <a:lvl3pPr marL="1013801" indent="0">
              <a:buNone/>
              <a:defRPr sz="2000" b="1"/>
            </a:lvl3pPr>
            <a:lvl4pPr marL="1520701" indent="0">
              <a:buNone/>
              <a:defRPr sz="1800" b="1"/>
            </a:lvl4pPr>
            <a:lvl5pPr marL="2027603" indent="0">
              <a:buNone/>
              <a:defRPr sz="1800" b="1"/>
            </a:lvl5pPr>
            <a:lvl6pPr marL="2534504" indent="0">
              <a:buNone/>
              <a:defRPr sz="1800" b="1"/>
            </a:lvl6pPr>
            <a:lvl7pPr marL="3041404" indent="0">
              <a:buNone/>
              <a:defRPr sz="1800" b="1"/>
            </a:lvl7pPr>
            <a:lvl8pPr marL="3548305" indent="0">
              <a:buNone/>
              <a:defRPr sz="1800" b="1"/>
            </a:lvl8pPr>
            <a:lvl9pPr marL="4055205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96" y="1941278"/>
            <a:ext cx="4295505" cy="352689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8577" y="1370232"/>
            <a:ext cx="4297193" cy="57104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900" indent="0">
              <a:buNone/>
              <a:defRPr sz="2200" b="1"/>
            </a:lvl2pPr>
            <a:lvl3pPr marL="1013801" indent="0">
              <a:buNone/>
              <a:defRPr sz="2000" b="1"/>
            </a:lvl3pPr>
            <a:lvl4pPr marL="1520701" indent="0">
              <a:buNone/>
              <a:defRPr sz="1800" b="1"/>
            </a:lvl4pPr>
            <a:lvl5pPr marL="2027603" indent="0">
              <a:buNone/>
              <a:defRPr sz="1800" b="1"/>
            </a:lvl5pPr>
            <a:lvl6pPr marL="2534504" indent="0">
              <a:buNone/>
              <a:defRPr sz="1800" b="1"/>
            </a:lvl6pPr>
            <a:lvl7pPr marL="3041404" indent="0">
              <a:buNone/>
              <a:defRPr sz="1800" b="1"/>
            </a:lvl7pPr>
            <a:lvl8pPr marL="3548305" indent="0">
              <a:buNone/>
              <a:defRPr sz="1800" b="1"/>
            </a:lvl8pPr>
            <a:lvl9pPr marL="4055205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38577" y="1941278"/>
            <a:ext cx="4297193" cy="352689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96" y="243722"/>
            <a:ext cx="3198422" cy="10372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0973" y="243728"/>
            <a:ext cx="5434784" cy="5224446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96" y="1280965"/>
            <a:ext cx="3198422" cy="4187208"/>
          </a:xfrm>
        </p:spPr>
        <p:txBody>
          <a:bodyPr/>
          <a:lstStyle>
            <a:lvl1pPr marL="0" indent="0">
              <a:buNone/>
              <a:defRPr sz="1600"/>
            </a:lvl1pPr>
            <a:lvl2pPr marL="506900" indent="0">
              <a:buNone/>
              <a:defRPr sz="1300"/>
            </a:lvl2pPr>
            <a:lvl3pPr marL="1013801" indent="0">
              <a:buNone/>
              <a:defRPr sz="1100"/>
            </a:lvl3pPr>
            <a:lvl4pPr marL="1520701" indent="0">
              <a:buNone/>
              <a:defRPr sz="1000"/>
            </a:lvl4pPr>
            <a:lvl5pPr marL="2027603" indent="0">
              <a:buNone/>
              <a:defRPr sz="1000"/>
            </a:lvl5pPr>
            <a:lvl6pPr marL="2534504" indent="0">
              <a:buNone/>
              <a:defRPr sz="1000"/>
            </a:lvl6pPr>
            <a:lvl7pPr marL="3041404" indent="0">
              <a:buNone/>
              <a:defRPr sz="1000"/>
            </a:lvl7pPr>
            <a:lvl8pPr marL="3548305" indent="0">
              <a:buNone/>
              <a:defRPr sz="1000"/>
            </a:lvl8pPr>
            <a:lvl9pPr marL="405520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551" y="4284981"/>
            <a:ext cx="5833110" cy="50586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551" y="546958"/>
            <a:ext cx="5833110" cy="3672840"/>
          </a:xfrm>
        </p:spPr>
        <p:txBody>
          <a:bodyPr/>
          <a:lstStyle>
            <a:lvl1pPr marL="0" indent="0">
              <a:buNone/>
              <a:defRPr sz="3500"/>
            </a:lvl1pPr>
            <a:lvl2pPr marL="506900" indent="0">
              <a:buNone/>
              <a:defRPr sz="3100"/>
            </a:lvl2pPr>
            <a:lvl3pPr marL="1013801" indent="0">
              <a:buNone/>
              <a:defRPr sz="2700"/>
            </a:lvl3pPr>
            <a:lvl4pPr marL="1520701" indent="0">
              <a:buNone/>
              <a:defRPr sz="2200"/>
            </a:lvl4pPr>
            <a:lvl5pPr marL="2027603" indent="0">
              <a:buNone/>
              <a:defRPr sz="2200"/>
            </a:lvl5pPr>
            <a:lvl6pPr marL="2534504" indent="0">
              <a:buNone/>
              <a:defRPr sz="2200"/>
            </a:lvl6pPr>
            <a:lvl7pPr marL="3041404" indent="0">
              <a:buNone/>
              <a:defRPr sz="2200"/>
            </a:lvl7pPr>
            <a:lvl8pPr marL="3548305" indent="0">
              <a:buNone/>
              <a:defRPr sz="2200"/>
            </a:lvl8pPr>
            <a:lvl9pPr marL="4055205" indent="0">
              <a:buNone/>
              <a:defRPr sz="22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551" y="4790851"/>
            <a:ext cx="5833110" cy="718414"/>
          </a:xfrm>
        </p:spPr>
        <p:txBody>
          <a:bodyPr/>
          <a:lstStyle>
            <a:lvl1pPr marL="0" indent="0">
              <a:buNone/>
              <a:defRPr sz="1600"/>
            </a:lvl1pPr>
            <a:lvl2pPr marL="506900" indent="0">
              <a:buNone/>
              <a:defRPr sz="1300"/>
            </a:lvl2pPr>
            <a:lvl3pPr marL="1013801" indent="0">
              <a:buNone/>
              <a:defRPr sz="1100"/>
            </a:lvl3pPr>
            <a:lvl4pPr marL="1520701" indent="0">
              <a:buNone/>
              <a:defRPr sz="1000"/>
            </a:lvl4pPr>
            <a:lvl5pPr marL="2027603" indent="0">
              <a:buNone/>
              <a:defRPr sz="1000"/>
            </a:lvl5pPr>
            <a:lvl6pPr marL="2534504" indent="0">
              <a:buNone/>
              <a:defRPr sz="1000"/>
            </a:lvl6pPr>
            <a:lvl7pPr marL="3041404" indent="0">
              <a:buNone/>
              <a:defRPr sz="1000"/>
            </a:lvl7pPr>
            <a:lvl8pPr marL="3548305" indent="0">
              <a:buNone/>
              <a:defRPr sz="1000"/>
            </a:lvl8pPr>
            <a:lvl9pPr marL="405520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96" y="245141"/>
            <a:ext cx="8749665" cy="1020233"/>
          </a:xfrm>
          <a:prstGeom prst="rect">
            <a:avLst/>
          </a:prstGeom>
        </p:spPr>
        <p:txBody>
          <a:bodyPr vert="horz" lIns="101381" tIns="50690" rIns="101381" bIns="506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96" y="1428332"/>
            <a:ext cx="8749665" cy="4039841"/>
          </a:xfrm>
          <a:prstGeom prst="rect">
            <a:avLst/>
          </a:prstGeom>
        </p:spPr>
        <p:txBody>
          <a:bodyPr vert="horz" lIns="101381" tIns="50690" rIns="101381" bIns="506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6092" y="5673634"/>
            <a:ext cx="2268432" cy="325908"/>
          </a:xfrm>
          <a:prstGeom prst="rect">
            <a:avLst/>
          </a:prstGeom>
        </p:spPr>
        <p:txBody>
          <a:bodyPr vert="horz" lIns="101381" tIns="50690" rIns="101381" bIns="5069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21632" y="5673634"/>
            <a:ext cx="3078586" cy="325908"/>
          </a:xfrm>
          <a:prstGeom prst="rect">
            <a:avLst/>
          </a:prstGeom>
        </p:spPr>
        <p:txBody>
          <a:bodyPr vert="horz" lIns="101381" tIns="50690" rIns="101381" bIns="5069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67326" y="5673634"/>
            <a:ext cx="2268432" cy="325908"/>
          </a:xfrm>
          <a:prstGeom prst="rect">
            <a:avLst/>
          </a:prstGeom>
        </p:spPr>
        <p:txBody>
          <a:bodyPr vert="horz" lIns="101381" tIns="50690" rIns="101381" bIns="5069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sldNum="0" hdr="0" ftr="0" dt="0"/>
  <p:txStyles>
    <p:titleStyle>
      <a:lvl1pPr algn="ctr" defTabSz="1013801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176" indent="-380176" algn="l" defTabSz="1013801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3714" indent="-316813" algn="l" defTabSz="1013801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7251" indent="-253451" algn="l" defTabSz="101380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4153" indent="-253451" algn="l" defTabSz="1013801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1053" indent="-253451" algn="l" defTabSz="1013801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7953" indent="-253451" algn="l" defTabSz="10138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4855" indent="-253451" algn="l" defTabSz="10138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1755" indent="-253451" algn="l" defTabSz="10138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08656" indent="-253451" algn="l" defTabSz="10138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900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3801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0701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7603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4504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1404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8305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5205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chart" Target="../charts/chart12.xml"/><Relationship Id="rId7" Type="http://schemas.openxmlformats.org/officeDocument/2006/relationships/chart" Target="../charts/chart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image" Target="../media/image4.png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434007981.8128ulica_avvakuma_1.jpg"/>
          <p:cNvPicPr>
            <a:picLocks noChangeAspect="1"/>
          </p:cNvPicPr>
          <p:nvPr/>
        </p:nvPicPr>
        <p:blipFill>
          <a:blip r:embed="rId2" cstate="print"/>
          <a:srcRect t="24445" r="-41" b="31234"/>
          <a:stretch>
            <a:fillRect/>
          </a:stretch>
        </p:blipFill>
        <p:spPr>
          <a:xfrm>
            <a:off x="1" y="0"/>
            <a:ext cx="9721850" cy="2645049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1" name="Рисунок 10" descr="Памятный_знак_в_честь_основания_села_Усть-Цильма.jpg"/>
          <p:cNvPicPr>
            <a:picLocks noChangeAspect="1"/>
          </p:cNvPicPr>
          <p:nvPr/>
        </p:nvPicPr>
        <p:blipFill>
          <a:blip r:embed="rId3" cstate="print"/>
          <a:srcRect l="10330" r="879"/>
          <a:stretch>
            <a:fillRect/>
          </a:stretch>
        </p:blipFill>
        <p:spPr>
          <a:xfrm>
            <a:off x="-94518" y="3948152"/>
            <a:ext cx="2727519" cy="229416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" name="Рисунок 9" descr="22mai2016_97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2505" y="3837891"/>
            <a:ext cx="3240617" cy="24195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2897" y="2203902"/>
            <a:ext cx="8263573" cy="131213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endParaRPr 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15960" y="3453679"/>
            <a:ext cx="9021067" cy="1564358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Решение Совета МО МР «Усть-Цилемский» от </a:t>
            </a:r>
            <a:r>
              <a:rPr lang="ru-RU" sz="2400" b="1" dirty="0" smtClean="0">
                <a:solidFill>
                  <a:srgbClr val="002060"/>
                </a:solidFill>
              </a:rPr>
              <a:t>01.12.2021г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</a:rPr>
              <a:t>№06-10/80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«О бюджете муниципального района   «</a:t>
            </a:r>
            <a:r>
              <a:rPr lang="ru-RU" sz="2400" b="1" dirty="0" smtClean="0">
                <a:solidFill>
                  <a:srgbClr val="002060"/>
                </a:solidFill>
              </a:rPr>
              <a:t>Усть-Цилемский</a:t>
            </a:r>
            <a:r>
              <a:rPr lang="ru-RU" sz="2400" b="1" smtClean="0">
                <a:solidFill>
                  <a:srgbClr val="002060"/>
                </a:solidFill>
              </a:rPr>
              <a:t>» </a:t>
            </a:r>
          </a:p>
          <a:p>
            <a:r>
              <a:rPr lang="ru-RU" sz="2400" b="1" smtClean="0">
                <a:solidFill>
                  <a:srgbClr val="002060"/>
                </a:solidFill>
              </a:rPr>
              <a:t>Республики </a:t>
            </a:r>
            <a:r>
              <a:rPr lang="ru-RU" sz="2400" b="1" dirty="0" smtClean="0">
                <a:solidFill>
                  <a:srgbClr val="002060"/>
                </a:solidFill>
              </a:rPr>
              <a:t>Коми </a:t>
            </a:r>
            <a:r>
              <a:rPr lang="ru-RU" sz="2400" b="1" dirty="0" smtClean="0">
                <a:solidFill>
                  <a:srgbClr val="002060"/>
                </a:solidFill>
              </a:rPr>
              <a:t>на </a:t>
            </a:r>
            <a:r>
              <a:rPr lang="ru-RU" sz="2400" b="1" dirty="0" smtClean="0">
                <a:solidFill>
                  <a:srgbClr val="002060"/>
                </a:solidFill>
              </a:rPr>
              <a:t>2022 </a:t>
            </a:r>
            <a:r>
              <a:rPr lang="ru-RU" sz="2400" b="1" dirty="0" smtClean="0">
                <a:solidFill>
                  <a:srgbClr val="002060"/>
                </a:solidFill>
              </a:rPr>
              <a:t>год и плановый период </a:t>
            </a:r>
            <a:r>
              <a:rPr lang="ru-RU" sz="2400" b="1" dirty="0" smtClean="0">
                <a:solidFill>
                  <a:srgbClr val="002060"/>
                </a:solidFill>
              </a:rPr>
              <a:t>2023 </a:t>
            </a:r>
            <a:r>
              <a:rPr lang="ru-RU" sz="2400" b="1" dirty="0" smtClean="0">
                <a:solidFill>
                  <a:srgbClr val="002060"/>
                </a:solidFill>
              </a:rPr>
              <a:t>и </a:t>
            </a:r>
            <a:r>
              <a:rPr lang="ru-RU" sz="2400" b="1" dirty="0" smtClean="0">
                <a:solidFill>
                  <a:srgbClr val="002060"/>
                </a:solidFill>
              </a:rPr>
              <a:t>2024 </a:t>
            </a:r>
            <a:r>
              <a:rPr lang="ru-RU" sz="2400" b="1" dirty="0" smtClean="0">
                <a:solidFill>
                  <a:srgbClr val="002060"/>
                </a:solidFill>
              </a:rPr>
              <a:t>годов </a:t>
            </a:r>
            <a:endParaRPr lang="ru-RU" sz="2400" dirty="0" smtClean="0">
              <a:solidFill>
                <a:srgbClr val="002060"/>
              </a:solidFill>
            </a:endParaRP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герб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"/>
            <a:ext cx="631920" cy="8842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8885" y="1"/>
            <a:ext cx="8641644" cy="379369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/>
            <a:r>
              <a:rPr lang="ru-RU" sz="1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муниципального района «Усть-Цилемский»</a:t>
            </a:r>
            <a:endParaRPr lang="ru-RU" sz="1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64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98245"/>
            <a:ext cx="8749665" cy="672598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и динамика доходов бюджета муниципального района 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«Усть-Цилемский»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199089"/>
              </p:ext>
            </p:extLst>
          </p:nvPr>
        </p:nvGraphicFramePr>
        <p:xfrm>
          <a:off x="555285" y="951498"/>
          <a:ext cx="9166565" cy="5124383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119335"/>
                <a:gridCol w="1127760"/>
                <a:gridCol w="1005840"/>
                <a:gridCol w="1006224"/>
                <a:gridCol w="950450"/>
                <a:gridCol w="865965"/>
                <a:gridCol w="1071181"/>
                <a:gridCol w="1019810"/>
              </a:tblGrid>
              <a:tr h="31532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Наименование дохода бюджета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2020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год 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(факт)                              </a:t>
                      </a:r>
                      <a:endParaRPr lang="ru-RU" sz="1400" dirty="0">
                        <a:solidFill>
                          <a:schemeClr val="tx1"/>
                        </a:solidFill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2021 год  (оценка)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2022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год (прогноз)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2023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год (прогноз)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2024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год (прогноз)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9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сумма 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Сравнение с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2021г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+/-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К роста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5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1</a:t>
                      </a:r>
                      <a:endParaRPr lang="ru-RU" sz="140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ylfaen"/>
                          <a:ea typeface="Times New Roman"/>
                          <a:cs typeface="Sylfaen"/>
                        </a:rPr>
                        <a:t>3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4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ylfaen"/>
                          <a:ea typeface="Times New Roman"/>
                          <a:cs typeface="Sylfaen"/>
                        </a:rPr>
                        <a:t>5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ylfaen"/>
                          <a:ea typeface="Times New Roman"/>
                          <a:cs typeface="Sylfaen"/>
                        </a:rPr>
                        <a:t>6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ylfaen"/>
                          <a:ea typeface="Times New Roman"/>
                          <a:cs typeface="Sylfaen"/>
                        </a:rPr>
                        <a:t>7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ylfaen"/>
                          <a:ea typeface="Times New Roman"/>
                          <a:cs typeface="Sylfaen"/>
                        </a:rPr>
                        <a:t>8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I. НАЛОГОВЫЕ И НЕНАЛОГОВЫЕ ДОХОДЫ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213 039,2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214 256,2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212 524,2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-1 732,0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99,2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219 510,4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226 448,0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7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1.1.Налоговые 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доходы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203 109,7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202 318,8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204 966,7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2 647,9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101,3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211 960,9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219 186,3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1.2. Неналоговые доходы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9 929,5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11 937,4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7 557,5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-4 379,9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63,3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7 549,5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7 261,7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Sylfaen"/>
                        </a:rPr>
                        <a:t>II.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Sylfaen"/>
                        </a:rPr>
                        <a:t>БЕЗВОЗМЕЗДНЫЕ ПОСТУПЛЕНИЯ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797 960,2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824 106,6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822 645,2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-23 937,8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99,8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842 330,3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800 494,2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51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2.1. Дотации</a:t>
                      </a:r>
                      <a:endParaRPr lang="ru-RU" sz="1400" i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215 586,7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222 360,7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203 727,1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-18 633,6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91,6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148 834,5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158 441,3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2.2. Субсидии</a:t>
                      </a:r>
                      <a:endParaRPr lang="ru-RU" sz="1400" i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186 533,1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200 222,0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191 208,5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-18 947,1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95,5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224 206,0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179 292,4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2.3. Субвенции</a:t>
                      </a:r>
                      <a:endParaRPr lang="ru-RU" sz="1400" i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369 403,6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376 996,1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404 170,7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14 631,8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107,2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404 087,4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404 084,1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1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2.4. Иные межбюджетные трансферты</a:t>
                      </a:r>
                      <a:endParaRPr lang="ru-RU" sz="1400" i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22 855,5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24 956,0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23 538,9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-1 417,1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94,3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24 538,9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25 088,1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2.5.Прочие</a:t>
                      </a:r>
                      <a:endParaRPr lang="ru-RU" sz="1400" i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1 905,7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508,0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-508,0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40 663,5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33 588,3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2.6.Возвраты</a:t>
                      </a:r>
                      <a:endParaRPr lang="ru-RU" sz="1400" i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1 675,6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-936,2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936,2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5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Sylfae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Sylfaen"/>
                        </a:rPr>
                        <a:t>ВСЕГО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Sylfaen"/>
                        </a:rPr>
                        <a:t>ДОХОДОВ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1 010 999,4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1 038 362,8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1 035 169,4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-25 669,8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99,7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1 061 840,7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1 026 942,2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749672" y="561977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98245"/>
            <a:ext cx="8749665" cy="67259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 параметров безвозмездных поступлений по проекту бюджета на  2022 год по сравнению с безвозмездными поступлениями по первоначальному решению о бюджете района на 2021-2023 годов и по состоянию на 12.11.2021 года 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921489"/>
              </p:ext>
            </p:extLst>
          </p:nvPr>
        </p:nvGraphicFramePr>
        <p:xfrm>
          <a:off x="1028700" y="1005841"/>
          <a:ext cx="8168639" cy="4766037"/>
        </p:xfrm>
        <a:graphic>
          <a:graphicData uri="http://schemas.openxmlformats.org/drawingml/2006/table">
            <a:tbl>
              <a:tblPr/>
              <a:tblGrid>
                <a:gridCol w="2472491"/>
                <a:gridCol w="1244509"/>
                <a:gridCol w="1054444"/>
                <a:gridCol w="1054444"/>
                <a:gridCol w="1170962"/>
                <a:gridCol w="1171789"/>
              </a:tblGrid>
              <a:tr h="5009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Наименование</a:t>
                      </a:r>
                      <a:endParaRPr lang="ru-RU" sz="9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4463" marR="64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01.01.2021</a:t>
                      </a:r>
                      <a:endParaRPr lang="ru-RU" sz="9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4463" marR="64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Sylfae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на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12.11.2021.</a:t>
                      </a:r>
                      <a:endParaRPr lang="ru-RU" sz="9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4463" marR="64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2022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год (проект)</a:t>
                      </a:r>
                      <a:endParaRPr lang="ru-RU" sz="9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4463" marR="64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отклонение к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01.01.2021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году</a:t>
                      </a:r>
                      <a:endParaRPr lang="ru-RU" sz="9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4463" marR="64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отклонение к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12.11.2021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году</a:t>
                      </a:r>
                      <a:endParaRPr lang="ru-RU" sz="9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4463" marR="64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1</a:t>
                      </a:r>
                      <a:endParaRPr lang="ru-RU" sz="9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4463" marR="64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</a:t>
                      </a:r>
                      <a:endParaRPr lang="ru-RU" sz="9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4463" marR="64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3</a:t>
                      </a:r>
                      <a:endParaRPr lang="ru-RU" sz="9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4463" marR="64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4</a:t>
                      </a:r>
                      <a:endParaRPr lang="ru-RU" sz="9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4463" marR="64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5</a:t>
                      </a:r>
                      <a:endParaRPr lang="ru-RU" sz="90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4463" marR="64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6</a:t>
                      </a:r>
                      <a:endParaRPr lang="ru-RU" sz="90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4463" marR="64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БЕЗВОЗМЕЗДНЫЕ </a:t>
                      </a:r>
                      <a:r>
                        <a:rPr lang="ru-RU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ПОСТУПЛЕНИЯ</a:t>
                      </a:r>
                      <a:endParaRPr lang="ru-RU" sz="9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4463" marR="64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766 415,2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824 534,8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822 645,2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56 230,0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-1 889,6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Дотации бюджетам субъектов Российской Федерации и муниципальных образований</a:t>
                      </a:r>
                      <a:endParaRPr lang="ru-RU" sz="9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4463" marR="64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195 734,7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222 360,7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203 727,1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7 992,4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-18 633,6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2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Дотации бюджетам муниципальных районов на выравнивание бюджетной обеспеченности</a:t>
                      </a:r>
                      <a:endParaRPr lang="ru-RU" sz="9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4463" marR="64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144 306,2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144 306,2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159 675,1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15 368,9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15 368,9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2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Дотации бюджетам муниципальных районов на поддержку мер по обеспечению сбалансированности бюджетов</a:t>
                      </a:r>
                      <a:endParaRPr lang="ru-RU" sz="9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4463" marR="64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51 428,5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51 428,5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44 052,0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-7 376,5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-7 376,5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326">
                <a:tc>
                  <a:txBody>
                    <a:bodyPr/>
                    <a:lstStyle/>
                    <a:p>
                      <a:pPr marL="0" marR="0" indent="0" algn="ctr" defTabSz="10138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Прочие дотации бюджетам муниципальных районов</a:t>
                      </a:r>
                      <a:endParaRPr lang="ru-RU" sz="900" dirty="0" smtClean="0">
                        <a:latin typeface="Sylfaen"/>
                        <a:ea typeface="Times New Roman"/>
                        <a:cs typeface="Sylfae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4463" marR="64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26 626,0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-26 626,0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9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4463" marR="64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175 944,1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200 222,0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191 208,5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15 264,4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-9 013,5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Субвенции бюджетам субъектов Российской Федерации и муниципальных образований</a:t>
                      </a:r>
                      <a:endParaRPr lang="ru-RU" sz="90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4463" marR="64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370 025,6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376 996,1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404 170,7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34 145,1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27 174,6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Иные межбюджетные трансферты</a:t>
                      </a:r>
                      <a:endParaRPr lang="ru-RU" sz="90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4463" marR="64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24 710,8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24 956,0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23 538,9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-1 171,9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-1 417,1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96" y="1"/>
            <a:ext cx="8749665" cy="49529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4746" y="677847"/>
            <a:ext cx="2212866" cy="520617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11140" y="554022"/>
            <a:ext cx="2212866" cy="520617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20565" y="554022"/>
            <a:ext cx="2212866" cy="520617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95300" y="1380136"/>
            <a:ext cx="2667001" cy="101565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797 960,2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тыс.руб. </a:t>
            </a:r>
            <a:r>
              <a:rPr lang="ru-RU" sz="1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межбюджетных поступлений </a:t>
            </a:r>
            <a:r>
              <a:rPr lang="ru-RU" sz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78,93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общем объеме доходов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71190" y="1370610"/>
            <a:ext cx="2858160" cy="101565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824 106,6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руб.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- всего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межбюджетных</a:t>
            </a:r>
            <a:r>
              <a:rPr lang="ru-RU" sz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поступлений или </a:t>
            </a:r>
          </a:p>
          <a:p>
            <a:pPr>
              <a:lnSpc>
                <a:spcPct val="12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79,37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общем объеме доходов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38875" y="617156"/>
            <a:ext cx="2543175" cy="613459"/>
          </a:xfrm>
          <a:prstGeom prst="downArrow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3" tIns="45716" rIns="91433" bIns="45716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3175" y="1399185"/>
            <a:ext cx="2686050" cy="101565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822 645,2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всего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межбюджетных</a:t>
            </a:r>
            <a:r>
              <a:rPr lang="ru-RU" sz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поступлений </a:t>
            </a:r>
            <a:r>
              <a:rPr lang="ru-RU" sz="120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79,47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общем объеме доходов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4016350847"/>
              </p:ext>
            </p:extLst>
          </p:nvPr>
        </p:nvGraphicFramePr>
        <p:xfrm>
          <a:off x="209551" y="2413240"/>
          <a:ext cx="2952750" cy="2234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2" name="Группа 71"/>
          <p:cNvGrpSpPr/>
          <p:nvPr/>
        </p:nvGrpSpPr>
        <p:grpSpPr>
          <a:xfrm>
            <a:off x="438321" y="4468710"/>
            <a:ext cx="2685879" cy="1511199"/>
            <a:chOff x="400221" y="4268684"/>
            <a:chExt cx="2239072" cy="1511198"/>
          </a:xfrm>
        </p:grpSpPr>
        <p:grpSp>
          <p:nvGrpSpPr>
            <p:cNvPr id="69" name="Группа 68"/>
            <p:cNvGrpSpPr/>
            <p:nvPr/>
          </p:nvGrpSpPr>
          <p:grpSpPr>
            <a:xfrm>
              <a:off x="400221" y="4268684"/>
              <a:ext cx="2239072" cy="535531"/>
              <a:chOff x="400221" y="4268684"/>
              <a:chExt cx="2239072" cy="535531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481877" y="4281902"/>
                <a:ext cx="1911929" cy="3856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Нашивка 21"/>
              <p:cNvSpPr/>
              <p:nvPr/>
            </p:nvSpPr>
            <p:spPr>
              <a:xfrm>
                <a:off x="400221" y="4281902"/>
                <a:ext cx="150727" cy="385643"/>
              </a:xfrm>
              <a:prstGeom prst="chevron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81876" y="4268684"/>
                <a:ext cx="955964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369403,6</a:t>
                </a:r>
                <a:endPara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ru-RU" sz="1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тыс. </a:t>
                </a:r>
                <a:r>
                  <a:rPr lang="ru-RU" sz="1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руб.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205346" y="4334614"/>
                <a:ext cx="1433947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Субвенции</a:t>
                </a:r>
              </a:p>
            </p:txBody>
          </p:sp>
        </p:grpSp>
        <p:grpSp>
          <p:nvGrpSpPr>
            <p:cNvPr id="70" name="Группа 69"/>
            <p:cNvGrpSpPr/>
            <p:nvPr/>
          </p:nvGrpSpPr>
          <p:grpSpPr>
            <a:xfrm>
              <a:off x="400221" y="4750862"/>
              <a:ext cx="2130722" cy="535531"/>
              <a:chOff x="400221" y="4750862"/>
              <a:chExt cx="2130722" cy="535531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481877" y="4764080"/>
                <a:ext cx="1911929" cy="3856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Нашивка 25"/>
              <p:cNvSpPr/>
              <p:nvPr/>
            </p:nvSpPr>
            <p:spPr>
              <a:xfrm>
                <a:off x="400221" y="4764080"/>
                <a:ext cx="134846" cy="385643"/>
              </a:xfrm>
              <a:prstGeom prst="chevron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81876" y="4750862"/>
                <a:ext cx="955964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215586,7</a:t>
                </a:r>
                <a:endPara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ru-RU" sz="1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тыс. </a:t>
                </a:r>
                <a:r>
                  <a:rPr lang="ru-RU" sz="1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руб.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096996" y="4816792"/>
                <a:ext cx="1433947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sz="1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Дотации</a:t>
                </a:r>
              </a:p>
            </p:txBody>
          </p:sp>
        </p:grpSp>
        <p:grpSp>
          <p:nvGrpSpPr>
            <p:cNvPr id="71" name="Группа 70"/>
            <p:cNvGrpSpPr/>
            <p:nvPr/>
          </p:nvGrpSpPr>
          <p:grpSpPr>
            <a:xfrm>
              <a:off x="400221" y="5244351"/>
              <a:ext cx="2130722" cy="535531"/>
              <a:chOff x="400221" y="5244351"/>
              <a:chExt cx="2130722" cy="535531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481877" y="5257569"/>
                <a:ext cx="1911929" cy="3856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Нашивка 29"/>
              <p:cNvSpPr/>
              <p:nvPr/>
            </p:nvSpPr>
            <p:spPr>
              <a:xfrm>
                <a:off x="400221" y="5257569"/>
                <a:ext cx="134846" cy="385643"/>
              </a:xfrm>
              <a:prstGeom prst="chevron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81876" y="5244351"/>
                <a:ext cx="955964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186533,1</a:t>
                </a:r>
                <a:endPara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ru-RU" sz="1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тыс. </a:t>
                </a:r>
                <a:r>
                  <a:rPr lang="ru-RU" sz="1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руб.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096996" y="5310280"/>
                <a:ext cx="1433947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sz="1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Субсидии</a:t>
                </a:r>
              </a:p>
            </p:txBody>
          </p:sp>
        </p:grpSp>
      </p:grpSp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1128500394"/>
              </p:ext>
            </p:extLst>
          </p:nvPr>
        </p:nvGraphicFramePr>
        <p:xfrm>
          <a:off x="2928017" y="2404226"/>
          <a:ext cx="3548985" cy="225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8" name="Группа 67"/>
          <p:cNvGrpSpPr/>
          <p:nvPr/>
        </p:nvGrpSpPr>
        <p:grpSpPr>
          <a:xfrm>
            <a:off x="3400426" y="4431121"/>
            <a:ext cx="2695575" cy="1511198"/>
            <a:chOff x="2706250" y="4288245"/>
            <a:chExt cx="2235669" cy="1511199"/>
          </a:xfrm>
        </p:grpSpPr>
        <p:grpSp>
          <p:nvGrpSpPr>
            <p:cNvPr id="65" name="Группа 64"/>
            <p:cNvGrpSpPr/>
            <p:nvPr/>
          </p:nvGrpSpPr>
          <p:grpSpPr>
            <a:xfrm>
              <a:off x="2706250" y="4288245"/>
              <a:ext cx="2235669" cy="535531"/>
              <a:chOff x="2706250" y="4288245"/>
              <a:chExt cx="2235669" cy="535531"/>
            </a:xfrm>
          </p:grpSpPr>
          <p:sp>
            <p:nvSpPr>
              <p:cNvPr id="34" name="Прямоугольник 33"/>
              <p:cNvSpPr/>
              <p:nvPr/>
            </p:nvSpPr>
            <p:spPr>
              <a:xfrm>
                <a:off x="2839803" y="4301463"/>
                <a:ext cx="1911929" cy="3856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Нашивка 34"/>
              <p:cNvSpPr/>
              <p:nvPr/>
            </p:nvSpPr>
            <p:spPr>
              <a:xfrm>
                <a:off x="2706250" y="4301463"/>
                <a:ext cx="189597" cy="385643"/>
              </a:xfrm>
              <a:prstGeom prst="chevron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839801" y="4288245"/>
                <a:ext cx="955964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376996,1</a:t>
                </a:r>
                <a:endPara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ru-RU" sz="1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тыс. </a:t>
                </a:r>
                <a:r>
                  <a:rPr lang="ru-RU" sz="1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руб.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507972" y="4354179"/>
                <a:ext cx="1433947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Субвенции</a:t>
                </a:r>
              </a:p>
            </p:txBody>
          </p:sp>
        </p:grpSp>
        <p:grpSp>
          <p:nvGrpSpPr>
            <p:cNvPr id="66" name="Группа 65"/>
            <p:cNvGrpSpPr/>
            <p:nvPr/>
          </p:nvGrpSpPr>
          <p:grpSpPr>
            <a:xfrm>
              <a:off x="2722050" y="4770423"/>
              <a:ext cx="2029682" cy="535531"/>
              <a:chOff x="2722050" y="4770423"/>
              <a:chExt cx="2029682" cy="535531"/>
            </a:xfrm>
          </p:grpSpPr>
          <p:sp>
            <p:nvSpPr>
              <p:cNvPr id="38" name="Прямоугольник 37"/>
              <p:cNvSpPr/>
              <p:nvPr/>
            </p:nvSpPr>
            <p:spPr>
              <a:xfrm>
                <a:off x="2839803" y="4783641"/>
                <a:ext cx="1911929" cy="3856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Нашивка 38"/>
              <p:cNvSpPr/>
              <p:nvPr/>
            </p:nvSpPr>
            <p:spPr>
              <a:xfrm>
                <a:off x="2722050" y="4783641"/>
                <a:ext cx="165899" cy="385643"/>
              </a:xfrm>
              <a:prstGeom prst="chevron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839801" y="4770423"/>
                <a:ext cx="955964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222360,7</a:t>
                </a:r>
                <a:endPara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ru-RU" sz="1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тыс. </a:t>
                </a:r>
                <a:r>
                  <a:rPr lang="ru-RU" sz="1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руб.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225824" y="4807781"/>
                <a:ext cx="1433947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sz="1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Дотации</a:t>
                </a:r>
              </a:p>
            </p:txBody>
          </p:sp>
        </p:grpSp>
        <p:grpSp>
          <p:nvGrpSpPr>
            <p:cNvPr id="67" name="Группа 66"/>
            <p:cNvGrpSpPr/>
            <p:nvPr/>
          </p:nvGrpSpPr>
          <p:grpSpPr>
            <a:xfrm>
              <a:off x="2734446" y="5263913"/>
              <a:ext cx="2017286" cy="535531"/>
              <a:chOff x="2734446" y="5263913"/>
              <a:chExt cx="2017286" cy="535531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2839803" y="5277131"/>
                <a:ext cx="1911929" cy="3856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Нашивка 42"/>
              <p:cNvSpPr/>
              <p:nvPr/>
            </p:nvSpPr>
            <p:spPr>
              <a:xfrm>
                <a:off x="2734446" y="5277131"/>
                <a:ext cx="153502" cy="385643"/>
              </a:xfrm>
              <a:prstGeom prst="chevron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839801" y="5263913"/>
                <a:ext cx="955964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200222,0</a:t>
                </a:r>
                <a:endPara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ru-RU" sz="1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тыс. </a:t>
                </a:r>
                <a:r>
                  <a:rPr lang="ru-RU" sz="1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руб.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273224" y="5329845"/>
                <a:ext cx="1433947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sz="1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Субсидии</a:t>
                </a:r>
              </a:p>
            </p:txBody>
          </p:sp>
        </p:grpSp>
      </p:grp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3749970184"/>
              </p:ext>
            </p:extLst>
          </p:nvPr>
        </p:nvGraphicFramePr>
        <p:xfrm>
          <a:off x="5762626" y="2371725"/>
          <a:ext cx="3702050" cy="2219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62" name="Группа 61"/>
          <p:cNvGrpSpPr/>
          <p:nvPr/>
        </p:nvGrpSpPr>
        <p:grpSpPr>
          <a:xfrm>
            <a:off x="6448426" y="4392215"/>
            <a:ext cx="2545541" cy="1539773"/>
            <a:chOff x="7008190" y="4239814"/>
            <a:chExt cx="2003113" cy="1539773"/>
          </a:xfrm>
        </p:grpSpPr>
        <p:grpSp>
          <p:nvGrpSpPr>
            <p:cNvPr id="59" name="Группа 58"/>
            <p:cNvGrpSpPr/>
            <p:nvPr/>
          </p:nvGrpSpPr>
          <p:grpSpPr>
            <a:xfrm>
              <a:off x="7017715" y="4239814"/>
              <a:ext cx="1993588" cy="535531"/>
              <a:chOff x="5046040" y="4277914"/>
              <a:chExt cx="1993588" cy="535531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5127699" y="4291132"/>
                <a:ext cx="1911929" cy="3856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Нашивка 47"/>
              <p:cNvSpPr/>
              <p:nvPr/>
            </p:nvSpPr>
            <p:spPr>
              <a:xfrm>
                <a:off x="5046040" y="4291132"/>
                <a:ext cx="140382" cy="385643"/>
              </a:xfrm>
              <a:prstGeom prst="chevron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127697" y="4277914"/>
                <a:ext cx="955963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391627,9</a:t>
                </a:r>
              </a:p>
              <a:p>
                <a:pPr>
                  <a:lnSpc>
                    <a:spcPct val="120000"/>
                  </a:lnSpc>
                </a:pPr>
                <a:r>
                  <a:rPr lang="ru-RU" sz="1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тыс. </a:t>
                </a:r>
                <a:r>
                  <a:rPr lang="ru-RU" sz="1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руб.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738734" y="4324797"/>
                <a:ext cx="1104153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8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Субвенции</a:t>
                </a:r>
                <a:endParaRPr lang="ru-RU" sz="1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>
              <a:off x="7017715" y="4721991"/>
              <a:ext cx="1993588" cy="535531"/>
              <a:chOff x="5046040" y="4760091"/>
              <a:chExt cx="1993588" cy="535531"/>
            </a:xfrm>
          </p:grpSpPr>
          <p:sp>
            <p:nvSpPr>
              <p:cNvPr id="51" name="Прямоугольник 50"/>
              <p:cNvSpPr/>
              <p:nvPr/>
            </p:nvSpPr>
            <p:spPr>
              <a:xfrm>
                <a:off x="5127699" y="4773309"/>
                <a:ext cx="1911929" cy="3856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Нашивка 51"/>
              <p:cNvSpPr/>
              <p:nvPr/>
            </p:nvSpPr>
            <p:spPr>
              <a:xfrm>
                <a:off x="5046040" y="4773309"/>
                <a:ext cx="147877" cy="385643"/>
              </a:xfrm>
              <a:prstGeom prst="chevron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127697" y="4760091"/>
                <a:ext cx="955963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203727,1</a:t>
                </a:r>
                <a:endPara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ru-RU" sz="1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тыс. </a:t>
                </a:r>
                <a:r>
                  <a:rPr lang="ru-RU" sz="1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руб.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636142" y="4768873"/>
                <a:ext cx="1105891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sz="1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Дотации</a:t>
                </a:r>
              </a:p>
            </p:txBody>
          </p:sp>
        </p:grpSp>
        <p:grpSp>
          <p:nvGrpSpPr>
            <p:cNvPr id="61" name="Группа 60"/>
            <p:cNvGrpSpPr/>
            <p:nvPr/>
          </p:nvGrpSpPr>
          <p:grpSpPr>
            <a:xfrm>
              <a:off x="7008190" y="5244056"/>
              <a:ext cx="1993588" cy="535531"/>
              <a:chOff x="5046040" y="5253581"/>
              <a:chExt cx="1993588" cy="535531"/>
            </a:xfrm>
          </p:grpSpPr>
          <p:sp>
            <p:nvSpPr>
              <p:cNvPr id="55" name="Прямоугольник 54"/>
              <p:cNvSpPr/>
              <p:nvPr/>
            </p:nvSpPr>
            <p:spPr>
              <a:xfrm>
                <a:off x="5127699" y="5266799"/>
                <a:ext cx="1911929" cy="3856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Нашивка 55"/>
              <p:cNvSpPr/>
              <p:nvPr/>
            </p:nvSpPr>
            <p:spPr>
              <a:xfrm>
                <a:off x="5046040" y="5266799"/>
                <a:ext cx="142411" cy="385643"/>
              </a:xfrm>
              <a:prstGeom prst="chevron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127697" y="5253581"/>
                <a:ext cx="955963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181274,9</a:t>
                </a:r>
                <a:endPara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ru-RU" sz="1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тыс. </a:t>
                </a:r>
                <a:r>
                  <a:rPr lang="ru-RU" sz="1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руб.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517955" y="5290938"/>
                <a:ext cx="1433946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sz="1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Субсидии</a:t>
                </a: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3429000" y="617156"/>
            <a:ext cx="2543175" cy="613459"/>
          </a:xfrm>
          <a:prstGeom prst="downArrow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3" tIns="45716" rIns="91433" bIns="45716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52425" y="617156"/>
            <a:ext cx="2543175" cy="613459"/>
          </a:xfrm>
          <a:prstGeom prst="downArrow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3" tIns="45716" rIns="91433" bIns="45716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04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0"/>
            <a:ext cx="8749665" cy="672598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и динамика доходов бюджета муниципального района 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«Усть-Цилемский»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934948918"/>
              </p:ext>
            </p:extLst>
          </p:nvPr>
        </p:nvGraphicFramePr>
        <p:xfrm>
          <a:off x="709264" y="367911"/>
          <a:ext cx="8622216" cy="3013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355816655"/>
              </p:ext>
            </p:extLst>
          </p:nvPr>
        </p:nvGraphicFramePr>
        <p:xfrm>
          <a:off x="768139" y="3362325"/>
          <a:ext cx="8535135" cy="275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04892" y="2221846"/>
            <a:ext cx="2329193" cy="1476196"/>
          </a:xfrm>
          <a:prstGeom prst="flowChartMultidocumen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1381" tIns="50690" rIns="101381" bIns="50690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Прогнозные показатели поступления налоговых и налоговых доходов </a:t>
            </a:r>
            <a:r>
              <a:rPr lang="ru-RU" sz="1000" dirty="0" smtClean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сформированы на основании сведений, предоставленных главными администраторами доходов</a:t>
            </a:r>
            <a:endParaRPr lang="ru-RU" sz="1000" dirty="0">
              <a:solidFill>
                <a:srgbClr val="002060"/>
              </a:solidFill>
              <a:effectLst>
                <a:innerShdw blurRad="114300">
                  <a:prstClr val="black"/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98140" y="3838576"/>
            <a:ext cx="2329193" cy="2053947"/>
          </a:xfrm>
          <a:prstGeom prst="flowChartMultidocumen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1381" tIns="50690" rIns="101381" bIns="50690" rtlCol="0">
            <a:spAutoFit/>
          </a:bodyPr>
          <a:lstStyle/>
          <a:p>
            <a:pPr algn="just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Объем безвозмездных поступлений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от других бюджетов бюджетной системы Российской Федерации сформирован с учетом межбюджетных трансфертов из республиканского бюджета РК согласно проекту Закона о республиканском бюджете РК на 2022-2024 годы</a:t>
            </a:r>
            <a:endParaRPr lang="ru-RU" sz="1000" dirty="0">
              <a:solidFill>
                <a:srgbClr val="002060"/>
              </a:solidFill>
              <a:effectLst>
                <a:innerShdw blurRad="114300">
                  <a:prstClr val="black"/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136334"/>
              </p:ext>
            </p:extLst>
          </p:nvPr>
        </p:nvGraphicFramePr>
        <p:xfrm>
          <a:off x="570484" y="687260"/>
          <a:ext cx="4820666" cy="4883904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753616"/>
                <a:gridCol w="1943100"/>
                <a:gridCol w="1123950"/>
              </a:tblGrid>
              <a:tr h="503365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налога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Категории налогоплательщиков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Распределение по уровням бюджетов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</a:t>
                      </a:r>
                      <a:r>
                        <a:rPr lang="ru-RU" sz="105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доходы физических лиц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5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Физические лица</a:t>
                      </a:r>
                      <a:endParaRPr lang="ru-RU" sz="105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РБ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85</a:t>
                      </a:r>
                      <a:r>
                        <a:rPr lang="en-US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l"/>
                      <a:r>
                        <a:rPr lang="ru-RU" sz="105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Б-т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МР – 13%</a:t>
                      </a:r>
                    </a:p>
                    <a:p>
                      <a:pPr algn="l"/>
                      <a:r>
                        <a:rPr lang="ru-RU" sz="105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Б-т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СП – 2%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rgbClr val="FFFFCC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Акцизы</a:t>
                      </a:r>
                    </a:p>
                  </a:txBody>
                  <a:tcPr marL="48609" marR="48609" marT="54412" marB="5441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baseline="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Юридические лица</a:t>
                      </a:r>
                      <a:endParaRPr lang="ru-RU" sz="1050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</a:pPr>
                      <a:endParaRPr lang="ru-RU" sz="105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ФБ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12%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РБ – 88%</a:t>
                      </a:r>
                    </a:p>
                    <a:p>
                      <a:pPr algn="l"/>
                      <a:r>
                        <a:rPr lang="ru-RU" sz="1050" smtClean="0">
                          <a:latin typeface="Times New Roman" pitchFamily="18" charset="0"/>
                          <a:cs typeface="Times New Roman" pitchFamily="18" charset="0"/>
                        </a:rPr>
                        <a:t>(0,6688%</a:t>
                      </a:r>
                      <a:r>
                        <a:rPr lang="ru-RU" sz="1050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в бюджет МР)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rgbClr val="FFFFCC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Упрощенная система налогообложения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5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Субъекты малого и среднего предпринимательства</a:t>
                      </a:r>
                      <a:endParaRPr lang="ru-RU" sz="105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РБ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50</a:t>
                      </a:r>
                      <a:r>
                        <a:rPr lang="en-US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l"/>
                      <a:r>
                        <a:rPr lang="ru-RU" sz="105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Б-т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МР – 50%</a:t>
                      </a:r>
                    </a:p>
                  </a:txBody>
                  <a:tcPr marL="97219" marR="97219" marT="54412" marB="54412">
                    <a:solidFill>
                      <a:srgbClr val="FFFFCC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Налог,</a:t>
                      </a:r>
                      <a:r>
                        <a:rPr lang="ru-RU" sz="105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взимаемый в связи с применением патента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5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Субъекты малого и среднего предпринимательства</a:t>
                      </a:r>
                      <a:endParaRPr lang="ru-RU" sz="105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Б-т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МР –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100%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rgbClr val="FFFFCC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Единый </a:t>
                      </a:r>
                      <a:r>
                        <a:rPr lang="ru-RU" sz="105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сельско</a:t>
                      </a: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хозяйственный налог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5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Субъекты малого и среднего предпринимательства</a:t>
                      </a:r>
                      <a:endParaRPr lang="ru-RU" sz="105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Б-т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МР –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100%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rgbClr val="FFFFCC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baseline="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Физические лица</a:t>
                      </a:r>
                      <a:endParaRPr lang="ru-RU" sz="1050" kern="1200" baseline="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Б-т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МР –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100%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rgbClr val="FFFFCC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Земельный налог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baseline="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Физические и юридические лица</a:t>
                      </a:r>
                    </a:p>
                  </a:txBody>
                  <a:tcPr marL="48609" marR="48609" marT="54412" marB="5441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Б-т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МР –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100%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rgbClr val="FFFFCC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Госпошлина</a:t>
                      </a:r>
                    </a:p>
                  </a:txBody>
                  <a:tcPr marL="97219" marR="97219" marT="54412" marB="5441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baseline="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Физические и юридические лица</a:t>
                      </a:r>
                      <a:endParaRPr lang="ru-RU" sz="1050" kern="1200" baseline="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Б-т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МР –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100%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5" y="0"/>
            <a:ext cx="8749665" cy="408093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Нормативы зачислений налоговых доходов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4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581650" y="687713"/>
          <a:ext cx="4022051" cy="4476759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808722"/>
                <a:gridCol w="1252359"/>
                <a:gridCol w="960970"/>
              </a:tblGrid>
              <a:tr h="598537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дохода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Категории</a:t>
                      </a:r>
                      <a:r>
                        <a:rPr lang="ru-RU" sz="105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лательщиков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Распределение по уровням бюджетов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bg1"/>
                    </a:solidFill>
                  </a:tcPr>
                </a:tc>
              </a:tr>
              <a:tr h="89236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Аренда</a:t>
                      </a:r>
                      <a:r>
                        <a:rPr lang="ru-RU" sz="105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земли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Юридические лица, индивидуальные предприниматели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0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 МР – 100%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9647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Аренда имущества</a:t>
                      </a:r>
                    </a:p>
                  </a:txBody>
                  <a:tcPr marL="48609" marR="48609" marT="54412" marB="54412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Юридические лица, индивидуальные предприниматели</a:t>
                      </a:r>
                    </a:p>
                  </a:txBody>
                  <a:tcPr marL="48609" marR="48609" marT="54412" marB="54412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0059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Продажа имущества</a:t>
                      </a:r>
                    </a:p>
                  </a:txBody>
                  <a:tcPr marL="48609" marR="48609" marT="54412" marB="54412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Физические и юридические лица</a:t>
                      </a: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0059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Продажа земельных</a:t>
                      </a:r>
                      <a:r>
                        <a:rPr lang="ru-RU" sz="105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участков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Физические и юридические лица</a:t>
                      </a: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134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Плата за</a:t>
                      </a:r>
                      <a:r>
                        <a:rPr lang="ru-RU" sz="105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наем жилья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50" b="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Физические лица</a:t>
                      </a:r>
                      <a:endParaRPr lang="ru-RU" sz="10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9647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Плата за негативное</a:t>
                      </a:r>
                      <a:r>
                        <a:rPr lang="ru-RU" sz="105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воздействие на окружающую среду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Юридические лица, индивидуальные предприниматели</a:t>
                      </a:r>
                    </a:p>
                  </a:txBody>
                  <a:tcPr marL="48609" marR="48609" marT="54412" marB="54412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800" y="305882"/>
            <a:ext cx="4567196" cy="317822"/>
          </a:xfrm>
          <a:prstGeom prst="rect">
            <a:avLst/>
          </a:prstGeom>
          <a:noFill/>
        </p:spPr>
        <p:txBody>
          <a:bodyPr wrap="square" lIns="101389" tIns="50694" rIns="101389" bIns="50694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Нормативы зачисления НАЛОГОВЫХ доходов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626" y="309692"/>
            <a:ext cx="4902200" cy="317822"/>
          </a:xfrm>
          <a:prstGeom prst="rect">
            <a:avLst/>
          </a:prstGeom>
          <a:noFill/>
        </p:spPr>
        <p:txBody>
          <a:bodyPr wrap="square" lIns="101389" tIns="50694" rIns="101389" bIns="50694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Нормативы зачисления НЕНАЛОГОВЫХ доходов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60356" y="365026"/>
            <a:ext cx="8942894" cy="658090"/>
          </a:xfrm>
          <a:prstGeom prst="round2Diag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/>
            <a:r>
              <a:rPr lang="ru-RU" altLang="zh-CN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Администратором налоговых доходов является Федеральная налоговая служба</a:t>
            </a:r>
            <a:r>
              <a:rPr lang="ru-RU" altLang="zh-CN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pPr algn="ctr"/>
            <a:r>
              <a:rPr lang="ru-RU" altLang="zh-CN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УФК по РК (в части доходов от уплаты акцизов)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784233" y="5698197"/>
            <a:ext cx="519849" cy="324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833923" y="5698197"/>
            <a:ext cx="519849" cy="324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696468" y="3279863"/>
            <a:ext cx="519849" cy="324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06918" y="3264749"/>
            <a:ext cx="519849" cy="324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658" y="-98245"/>
            <a:ext cx="8749665" cy="67259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налоговых доходов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527578623"/>
              </p:ext>
            </p:extLst>
          </p:nvPr>
        </p:nvGraphicFramePr>
        <p:xfrm>
          <a:off x="259987" y="801075"/>
          <a:ext cx="3299722" cy="4821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2"/>
          <p:cNvSpPr txBox="1">
            <a:spLocks/>
          </p:cNvSpPr>
          <p:nvPr/>
        </p:nvSpPr>
        <p:spPr>
          <a:xfrm>
            <a:off x="415173" y="332494"/>
            <a:ext cx="9038346" cy="1255628"/>
          </a:xfrm>
          <a:prstGeom prst="rect">
            <a:avLst/>
          </a:prstGeom>
        </p:spPr>
        <p:txBody>
          <a:bodyPr lIns="101381" tIns="50690" rIns="101381" bIns="50690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1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986327451"/>
              </p:ext>
            </p:extLst>
          </p:nvPr>
        </p:nvGraphicFramePr>
        <p:xfrm>
          <a:off x="3546082" y="1216705"/>
          <a:ext cx="3232209" cy="2471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315870311"/>
              </p:ext>
            </p:extLst>
          </p:nvPr>
        </p:nvGraphicFramePr>
        <p:xfrm>
          <a:off x="6366463" y="1194034"/>
          <a:ext cx="3355389" cy="2509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537722188"/>
              </p:ext>
            </p:extLst>
          </p:nvPr>
        </p:nvGraphicFramePr>
        <p:xfrm>
          <a:off x="3532578" y="3325205"/>
          <a:ext cx="3333478" cy="2796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337545389"/>
              </p:ext>
            </p:extLst>
          </p:nvPr>
        </p:nvGraphicFramePr>
        <p:xfrm>
          <a:off x="6555497" y="3431009"/>
          <a:ext cx="3166353" cy="2690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5" name="Рисунок 14" descr="anime-dengi-97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77250" y="5380786"/>
            <a:ext cx="759520" cy="54412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876293" y="988464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611127" y="5698194"/>
            <a:ext cx="513098" cy="3325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735080" y="5698194"/>
            <a:ext cx="513098" cy="3325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563868" y="3249634"/>
            <a:ext cx="513098" cy="3325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08075" y="3226962"/>
            <a:ext cx="513098" cy="3325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658" y="-98245"/>
            <a:ext cx="8749665" cy="67259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неналоговых доходов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73612538"/>
              </p:ext>
            </p:extLst>
          </p:nvPr>
        </p:nvGraphicFramePr>
        <p:xfrm>
          <a:off x="6314108" y="1420751"/>
          <a:ext cx="3299722" cy="470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2"/>
          <p:cNvSpPr txBox="1">
            <a:spLocks/>
          </p:cNvSpPr>
          <p:nvPr/>
        </p:nvSpPr>
        <p:spPr>
          <a:xfrm>
            <a:off x="455681" y="340052"/>
            <a:ext cx="9038346" cy="1255628"/>
          </a:xfrm>
          <a:prstGeom prst="rect">
            <a:avLst/>
          </a:prstGeom>
        </p:spPr>
        <p:txBody>
          <a:bodyPr lIns="101381" tIns="50690" rIns="101381" bIns="50690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1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769402169"/>
              </p:ext>
            </p:extLst>
          </p:nvPr>
        </p:nvGraphicFramePr>
        <p:xfrm>
          <a:off x="433741" y="1186478"/>
          <a:ext cx="3232209" cy="2471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734889674"/>
              </p:ext>
            </p:extLst>
          </p:nvPr>
        </p:nvGraphicFramePr>
        <p:xfrm>
          <a:off x="3233867" y="1156249"/>
          <a:ext cx="3355389" cy="2509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214862912"/>
              </p:ext>
            </p:extLst>
          </p:nvPr>
        </p:nvGraphicFramePr>
        <p:xfrm>
          <a:off x="440490" y="3325205"/>
          <a:ext cx="3299722" cy="2796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485097030"/>
              </p:ext>
            </p:extLst>
          </p:nvPr>
        </p:nvGraphicFramePr>
        <p:xfrm>
          <a:off x="3389146" y="3431009"/>
          <a:ext cx="3166353" cy="2690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37159" y="460997"/>
            <a:ext cx="8364842" cy="777272"/>
          </a:xfrm>
          <a:prstGeom prst="round2Diag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01381" tIns="50690" rIns="101381" bIns="50690" rtlCol="0">
            <a:spAutoFit/>
          </a:bodyPr>
          <a:lstStyle/>
          <a:p>
            <a:pPr algn="just"/>
            <a:r>
              <a:rPr lang="ru-RU" altLang="zh-CN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Администраторами неналоговых доходов являются администрация муниципального района «Усть-Цилемский», управление образования администрации муниципального района «Усть-Цилемский» и иные администраторы доходов.</a:t>
            </a:r>
            <a:endParaRPr lang="ru-RU" dirty="0"/>
          </a:p>
        </p:txBody>
      </p:sp>
      <p:pic>
        <p:nvPicPr>
          <p:cNvPr id="14" name="Рисунок 13" descr="10516ccb8cb9def476595b9e79fad5ef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830683" y="5462029"/>
            <a:ext cx="688631" cy="4874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44537" y="1322529"/>
            <a:ext cx="2518229" cy="502480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неналоговых доходов на 2020 год</a:t>
            </a:r>
            <a:endPara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94021" y="1165527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0"/>
            <a:ext cx="8749665" cy="491223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Диаграмма 6"/>
          <p:cNvGraphicFramePr/>
          <p:nvPr/>
        </p:nvGraphicFramePr>
        <p:xfrm>
          <a:off x="592678" y="1204025"/>
          <a:ext cx="5902346" cy="4335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13322" y="671475"/>
            <a:ext cx="2089165" cy="381419"/>
          </a:xfrm>
          <a:prstGeom prst="downArrow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1381" tIns="50690" rIns="101381" bIns="50690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тыс. 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4731" y="613590"/>
            <a:ext cx="2016768" cy="381419"/>
          </a:xfrm>
          <a:prstGeom prst="downArrow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1381" tIns="50690" rIns="101381" bIns="50690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процентах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2427019" y="517112"/>
            <a:ext cx="5474573" cy="23155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2415" y="5070215"/>
            <a:ext cx="8850934" cy="55593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01381" tIns="50690" rIns="101381" bIns="50690" rtlCol="0">
            <a:spAutoFit/>
          </a:bodyPr>
          <a:lstStyle/>
          <a:p>
            <a:pPr algn="just"/>
            <a:r>
              <a:rPr lang="ru-RU" sz="1300" dirty="0" smtClean="0">
                <a:solidFill>
                  <a:srgbClr val="002060"/>
                </a:solidFill>
              </a:rPr>
              <a:t>Объем безвозмездных поступлений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sz="1300" dirty="0" smtClean="0">
                <a:solidFill>
                  <a:srgbClr val="002060"/>
                </a:solidFill>
              </a:rPr>
              <a:t> района запланирован в соответствии с проектом закона Республики Коми «О республиканском бюджете Республики Коми на 2022 год и на плановый период 2023 и 2024 годов»</a:t>
            </a:r>
            <a:endParaRPr lang="ru-RU" sz="1300" dirty="0">
              <a:solidFill>
                <a:srgbClr val="002060"/>
              </a:solidFill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153510591"/>
              </p:ext>
            </p:extLst>
          </p:nvPr>
        </p:nvGraphicFramePr>
        <p:xfrm>
          <a:off x="4779979" y="1202255"/>
          <a:ext cx="5902346" cy="4322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Рисунок 12" descr="anime-dengi-9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53045" y="279621"/>
            <a:ext cx="759520" cy="544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324963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695382" y="347637"/>
            <a:ext cx="8938701" cy="202016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600" dirty="0" smtClean="0"/>
              <a:t>Определение общего объема расходов бюджета муниципального района «Усть-Цилемский» на 2022-2024 годы производилось по Методике, утвержденной приказом по финансовому управлению администрации муниципального образования муниципального района «Усть-Цилемский» от 20 декабря  2016 г.  №11-о «Об утверждении Порядка и Методики планирования бюджетных ассигнований бюджета муниципального образования муниципального района "Усть-Цилемский" на очередной финансовый год и плановый период».</a:t>
            </a:r>
          </a:p>
          <a:p>
            <a:pPr algn="just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237" y="2197359"/>
            <a:ext cx="8942741" cy="1475335"/>
          </a:xfrm>
          <a:prstGeom prst="round2Diag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600" dirty="0" smtClean="0"/>
              <a:t>В 2022-2024 годах бюджетные ресурсы сконцентрированы на ключевых моментах бюджетной политики, направленных на решение важнейших социальных задач и, как и в предыдущие годы, ориентированы, прежде всего, на неукоснительное выполнение действующих расходных обязательств с учетом их оптимизации и повышения эффективности использования финансовых ресурсов и обеспечения объема и качества муниципальных услуг.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06457" y="3727711"/>
            <a:ext cx="8962995" cy="93050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600" dirty="0" smtClean="0"/>
              <a:t>Проектируемый объем расходов бюджета определен исходя из расчетных доходов бюджета, поступлений из источников финансирования его дефицита и задач бюджетной политики муниципального района  на очередную трехлетку.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07616" y="4738419"/>
            <a:ext cx="9006214" cy="1202920"/>
          </a:xfrm>
          <a:prstGeom prst="round2Diag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600" dirty="0" smtClean="0"/>
              <a:t>В соответствии с пунктом 5 ст. 179.4 Бюджетного Кодекса Российской Федерации проектом решения утвержден объем бюджетных ассигнований дорожного фонда муниципального образования муниципального района «Усть-Цилемский» на 2022год в сумме 39556,9 тыс. руб., на  2023 год   в сумме 36349,4  тыс. рублей, на 2024 год в сумме  36678,8 тыс. руб.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324963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412406821"/>
              </p:ext>
            </p:extLst>
          </p:nvPr>
        </p:nvGraphicFramePr>
        <p:xfrm>
          <a:off x="787856" y="343861"/>
          <a:ext cx="8670469" cy="3162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Рисунок 11" descr="rezerv-po-dolgam.jpg"/>
          <p:cNvPicPr>
            <a:picLocks noChangeAspect="1"/>
          </p:cNvPicPr>
          <p:nvPr/>
        </p:nvPicPr>
        <p:blipFill>
          <a:blip r:embed="rId8" cstate="print"/>
          <a:srcRect l="26367" r="24925"/>
          <a:stretch>
            <a:fillRect/>
          </a:stretch>
        </p:blipFill>
        <p:spPr>
          <a:xfrm>
            <a:off x="8534401" y="105935"/>
            <a:ext cx="1019175" cy="13631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5" name="TextBox 14"/>
          <p:cNvSpPr txBox="1"/>
          <p:nvPr/>
        </p:nvSpPr>
        <p:spPr>
          <a:xfrm>
            <a:off x="760955" y="3561950"/>
            <a:ext cx="8778015" cy="2020165"/>
          </a:xfrm>
          <a:prstGeom prst="round2Diag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400" dirty="0" smtClean="0"/>
              <a:t>С учетом вышеперечисленных подходов структура расходов бюджета муниципального района «Усть-Цилемский» характеризуется следующими данными:</a:t>
            </a:r>
          </a:p>
          <a:p>
            <a:r>
              <a:rPr lang="x-none" sz="1400" smtClean="0"/>
              <a:t>Общий объем расходов на 20</a:t>
            </a:r>
            <a:r>
              <a:rPr lang="ru-RU" sz="1400" dirty="0" smtClean="0"/>
              <a:t>22</a:t>
            </a:r>
            <a:r>
              <a:rPr lang="x-none" sz="1400" smtClean="0"/>
              <a:t> год определен в сумме  </a:t>
            </a:r>
            <a:r>
              <a:rPr lang="ru-RU" sz="1400" dirty="0" smtClean="0"/>
              <a:t>1031284,4</a:t>
            </a:r>
            <a:r>
              <a:rPr lang="x-none" sz="1400" smtClean="0"/>
              <a:t> тыс. рублей</a:t>
            </a:r>
            <a:r>
              <a:rPr lang="ru-RU" sz="1400" dirty="0" smtClean="0"/>
              <a:t>.</a:t>
            </a:r>
          </a:p>
          <a:p>
            <a:r>
              <a:rPr lang="x-none" sz="1400" smtClean="0"/>
              <a:t>Общий объем расходов на 20</a:t>
            </a:r>
            <a:r>
              <a:rPr lang="ru-RU" sz="1400" dirty="0" smtClean="0"/>
              <a:t>23</a:t>
            </a:r>
            <a:r>
              <a:rPr lang="x-none" sz="1400" smtClean="0"/>
              <a:t> и 20</a:t>
            </a:r>
            <a:r>
              <a:rPr lang="ru-RU" sz="1400" dirty="0" smtClean="0"/>
              <a:t>24</a:t>
            </a:r>
            <a:r>
              <a:rPr lang="x-none" sz="1400" smtClean="0"/>
              <a:t> годы составляет 1</a:t>
            </a:r>
            <a:r>
              <a:rPr lang="ru-RU" sz="1400" dirty="0" smtClean="0"/>
              <a:t>057985,7</a:t>
            </a:r>
            <a:r>
              <a:rPr lang="x-none" sz="1400" smtClean="0"/>
              <a:t> тыс. рублей и  </a:t>
            </a:r>
            <a:r>
              <a:rPr lang="ru-RU" sz="1400" dirty="0" smtClean="0"/>
              <a:t>1023087,2 </a:t>
            </a:r>
            <a:r>
              <a:rPr lang="x-none" sz="1400" smtClean="0"/>
              <a:t>тыс. рублей соответственно. </a:t>
            </a:r>
            <a:endParaRPr lang="ru-RU" sz="1400" dirty="0" smtClean="0"/>
          </a:p>
          <a:p>
            <a:r>
              <a:rPr lang="ru-RU" sz="1400" dirty="0" smtClean="0"/>
              <a:t>Общий объем межбюджетных трансфертов, предусмотренный бюджетам сельских поселений  в 2022 году составляет  </a:t>
            </a:r>
            <a:r>
              <a:rPr lang="x-none" sz="1400" smtClean="0"/>
              <a:t>58</a:t>
            </a:r>
            <a:r>
              <a:rPr lang="ru-RU" sz="1400" dirty="0" smtClean="0"/>
              <a:t>3</a:t>
            </a:r>
            <a:r>
              <a:rPr lang="x-none" sz="1400" smtClean="0"/>
              <a:t>16</a:t>
            </a:r>
            <a:r>
              <a:rPr lang="ru-RU" sz="1400" dirty="0" smtClean="0"/>
              <a:t>,9 тыс. руб., </a:t>
            </a:r>
          </a:p>
          <a:p>
            <a:r>
              <a:rPr lang="ru-RU" sz="1400" dirty="0" smtClean="0"/>
              <a:t>в 2023 году </a:t>
            </a:r>
            <a:r>
              <a:rPr lang="x-none" sz="1400" smtClean="0"/>
              <a:t>57</a:t>
            </a:r>
            <a:r>
              <a:rPr lang="ru-RU" sz="1400" dirty="0" smtClean="0"/>
              <a:t>5</a:t>
            </a:r>
            <a:r>
              <a:rPr lang="x-none" sz="1400" smtClean="0"/>
              <a:t>89</a:t>
            </a:r>
            <a:r>
              <a:rPr lang="ru-RU" sz="1400" dirty="0" smtClean="0"/>
              <a:t>,9 тыс. руб., в 2024 году </a:t>
            </a:r>
            <a:r>
              <a:rPr lang="x-none" sz="1400" smtClean="0"/>
              <a:t>57</a:t>
            </a:r>
            <a:r>
              <a:rPr lang="ru-RU" sz="1400" dirty="0" smtClean="0"/>
              <a:t>5</a:t>
            </a:r>
            <a:r>
              <a:rPr lang="x-none" sz="1400" smtClean="0"/>
              <a:t>89</a:t>
            </a:r>
            <a:r>
              <a:rPr lang="ru-RU" sz="1400" dirty="0" smtClean="0"/>
              <a:t>,9 тыс. 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1920" y="1872615"/>
            <a:ext cx="4071430" cy="2849880"/>
          </a:xfrm>
        </p:spPr>
        <p:txBody>
          <a:bodyPr>
            <a:normAutofit/>
          </a:bodyPr>
          <a:lstStyle/>
          <a:p>
            <a:pPr marL="0" indent="394256" algn="just">
              <a:buNone/>
            </a:pP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Управление муниципальными финансами осуществляется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на принципах законности, демократии, информационной открытости, учета общественного мнения и носит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государственно-общественный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характер.</a:t>
            </a:r>
            <a:endParaRPr lang="ru-RU" dirty="0"/>
          </a:p>
        </p:txBody>
      </p:sp>
      <p:pic>
        <p:nvPicPr>
          <p:cNvPr id="5" name="Рисунок 4" descr="1558164959_a0b583d5c91eceab9d14f288f2c4bb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7353" y="1495425"/>
            <a:ext cx="4980682" cy="4181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796655" y="219162"/>
            <a:ext cx="8652145" cy="1495338"/>
          </a:xfrm>
          <a:prstGeom prst="rect">
            <a:avLst/>
          </a:prstGeom>
        </p:spPr>
        <p:txBody>
          <a:bodyPr vert="horz" lIns="101381" tIns="50690" rIns="101381" bIns="5069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dirty="0" smtClean="0">
                <a:solidFill>
                  <a:srgbClr val="002060"/>
                </a:solidFill>
              </a:rPr>
              <a:t>Финансовое управление администрации муниципального района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dirty="0" smtClean="0">
                <a:solidFill>
                  <a:srgbClr val="002060"/>
                </a:solidFill>
              </a:rPr>
              <a:t>«Усть-Цилемский» представляет </a:t>
            </a:r>
            <a:r>
              <a:rPr lang="ru-RU" b="1" i="1" dirty="0" smtClean="0">
                <a:solidFill>
                  <a:srgbClr val="002060"/>
                </a:solidFill>
              </a:rPr>
              <a:t>проект бюджета муниципального района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  «Усть-Цилемский» на 2022 год и плановый период 2023 и 2024 годов.</a:t>
            </a:r>
          </a:p>
        </p:txBody>
      </p:sp>
      <p:pic>
        <p:nvPicPr>
          <p:cNvPr id="8" name="Рисунок 7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631920" cy="884202"/>
          </a:xfrm>
          <a:prstGeom prst="rect">
            <a:avLst/>
          </a:prstGeom>
        </p:spPr>
      </p:pic>
      <p:sp>
        <p:nvSpPr>
          <p:cNvPr id="9" name="Вертикальный свиток 8"/>
          <p:cNvSpPr/>
          <p:nvPr/>
        </p:nvSpPr>
        <p:spPr>
          <a:xfrm>
            <a:off x="1" y="891761"/>
            <a:ext cx="560357" cy="5229640"/>
          </a:xfrm>
          <a:prstGeom prst="verticalScroll">
            <a:avLst/>
          </a:prstGeom>
          <a:solidFill>
            <a:srgbClr val="0099CC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1381" tIns="50690" rIns="101381" bIns="50690"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a6fefd67c1a7bdb174c29a2ccb2063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8524" y="1235233"/>
            <a:ext cx="952476" cy="672992"/>
          </a:xfrm>
          <a:prstGeom prst="rect">
            <a:avLst/>
          </a:prstGeom>
        </p:spPr>
      </p:pic>
      <p:pic>
        <p:nvPicPr>
          <p:cNvPr id="15" name="Рисунок 14" descr="96403_2912bbfaa5b9a060ee1bd37e6f00139dfe342bc9.jpg"/>
          <p:cNvPicPr>
            <a:picLocks noChangeAspect="1"/>
          </p:cNvPicPr>
          <p:nvPr/>
        </p:nvPicPr>
        <p:blipFill>
          <a:blip r:embed="rId3" cstate="print"/>
          <a:srcRect t="6296" b="4198"/>
          <a:stretch>
            <a:fillRect/>
          </a:stretch>
        </p:blipFill>
        <p:spPr>
          <a:xfrm>
            <a:off x="2809875" y="1400176"/>
            <a:ext cx="1304926" cy="5810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0"/>
            <a:ext cx="8749665" cy="54412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 фонд</a:t>
            </a: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4270188" y="1478321"/>
            <a:ext cx="1694572" cy="493355"/>
            <a:chOff x="4083050" y="1028700"/>
            <a:chExt cx="1593850" cy="590550"/>
          </a:xfrm>
        </p:grpSpPr>
        <p:sp>
          <p:nvSpPr>
            <p:cNvPr id="10" name="Блок-схема: объединение 9"/>
            <p:cNvSpPr/>
            <p:nvPr/>
          </p:nvSpPr>
          <p:spPr>
            <a:xfrm>
              <a:off x="4387850" y="1352550"/>
              <a:ext cx="977900" cy="266700"/>
            </a:xfrm>
            <a:prstGeom prst="flowChartMerg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объединение 8"/>
            <p:cNvSpPr/>
            <p:nvPr/>
          </p:nvSpPr>
          <p:spPr>
            <a:xfrm>
              <a:off x="4159250" y="1149350"/>
              <a:ext cx="1422400" cy="361950"/>
            </a:xfrm>
            <a:prstGeom prst="flowChartMerg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объединение 7"/>
            <p:cNvSpPr/>
            <p:nvPr/>
          </p:nvSpPr>
          <p:spPr>
            <a:xfrm>
              <a:off x="4083050" y="1028700"/>
              <a:ext cx="1593850" cy="374650"/>
            </a:xfrm>
            <a:prstGeom prst="flowChartMerg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678350"/>
              </p:ext>
            </p:extLst>
          </p:nvPr>
        </p:nvGraphicFramePr>
        <p:xfrm>
          <a:off x="480665" y="2052553"/>
          <a:ext cx="9168160" cy="3953441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{C083E6E3-FA7D-4D7B-A595-EF9225AFEA82}</a:tableStyleId>
              </a:tblPr>
              <a:tblGrid>
                <a:gridCol w="4624735"/>
                <a:gridCol w="884523"/>
                <a:gridCol w="847725"/>
                <a:gridCol w="956367"/>
                <a:gridCol w="911835"/>
                <a:gridCol w="942975"/>
              </a:tblGrid>
              <a:tr h="58777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Дорожный фонд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 (факт)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 (оценка)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(прогноз)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 (прогноз)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 (прогноз)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2319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Всего,(тыс. руб.)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 том числе: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38 354,0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39 407,8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39 556,9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36 349,4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36 678,8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  <a:tr h="3147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счет доходов от уплаты акцизов</a:t>
                      </a:r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17 183,6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19 022,8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19 065,7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19 118,9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19 448,3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  <a:tr h="64229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  оборудование и содержание ледовых переправ и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зимних автомобильных дорог общего пользования местного значения</a:t>
                      </a:r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16 968,2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17 055,6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16 319,8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16 319,8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16 319,8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  <a:tr h="5231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содержание автомобильных дорог общего пользования местного значения</a:t>
                      </a:r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932,2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932,2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910,7             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910,7</a:t>
                      </a:r>
                    </a:p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910,7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  <a:tr h="642299">
                <a:tc>
                  <a:txBody>
                    <a:bodyPr/>
                    <a:lstStyle/>
                    <a:p>
                      <a:pPr marL="0" marR="0" indent="0" algn="l" defTabSz="10138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народных проектов в сфере дорожной деятельности, прошедших отбор в рамках проекта "Народный бюджет»</a:t>
                      </a: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1 270,0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2 397,2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3 260,7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  <a:tr h="64229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на реализацию мероприятий по приведению в нормативное состояние автомобильных дорог местного значения и улиц в населенных пунктах административных центров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88631" y="408097"/>
            <a:ext cx="8850934" cy="1087255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Дорожный фонд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часть средств бюджета, подлежащая использованию в целях финансового обеспечения дорожной деятельности в отношении автомобильных дорог 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39546" y="1685927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900" y="-181375"/>
            <a:ext cx="8749665" cy="67259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в разрезе разделов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835927"/>
              </p:ext>
            </p:extLst>
          </p:nvPr>
        </p:nvGraphicFramePr>
        <p:xfrm>
          <a:off x="438150" y="1275845"/>
          <a:ext cx="9283700" cy="462983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558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660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455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2438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</a:p>
                  </a:txBody>
                  <a:tcPr marL="48609" marR="4860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раздела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Динамика 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91567,40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99127,60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101 763,39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2635,79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87445,84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87600,96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5486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БЕЗОПАСНОСТЬ И ПРАВООХРАНИТЕЛЬНАЯ ДЕЯТЕЛЬНОСТЬ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11758,10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595,00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5486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87897,00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99588,90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79 346,05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-20242,85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73186,87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73780,40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08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30504,80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31068,00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22 247,54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-8820,46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66080,57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19158,41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08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556537,00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576775,80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590 987,58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14211,78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587415,28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588010,54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08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142896,40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140545,90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147 730,68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7184,78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145810,64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145810,64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908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0900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41,30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75,00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33,70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908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37092,20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38387,10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39 139,10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752,00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38715,28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39005,27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908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5486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416,90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225,25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66,32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-158,93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9,73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5,87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5486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49798,00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51346,60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49 233,70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-2112,90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48490,70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48490,70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5486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УСЛОВНО УТВЕРЖДАЕМЫЕ (УТВЕРЖДЁННЫЕ) РАСХОДЫ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10560,80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20954,40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7859"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1008597,80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1037301,45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1 031 284,36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-6017,09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1057985,71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1023087,19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04908" y="333548"/>
            <a:ext cx="9016943" cy="841034"/>
          </a:xfrm>
          <a:prstGeom prst="wedgeRect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381" tIns="50690" rIns="101381" bIns="50690" rtlCol="0" anchor="ctr">
            <a:spAutoFit/>
          </a:bodyPr>
          <a:lstStyle/>
          <a:p>
            <a:r>
              <a:rPr lang="ru-RU" sz="1200" dirty="0" smtClean="0"/>
              <a:t>В 2022-2024 годах бюджетные ресурсы сконцентрированы на ключевых моментах бюджетной политики, направленных на решение важнейших социальных задач и, как и в предыдущие годы, ориентированы, прежде всего, на неукоснительное выполнение действующих расходных обязательств с учетом их оптимизации и повышения эффективности использования финансовых ресурсов и обеспечения объема и качества муниципальных услуг.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921824" y="142876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336090749"/>
              </p:ext>
            </p:extLst>
          </p:nvPr>
        </p:nvGraphicFramePr>
        <p:xfrm>
          <a:off x="845820" y="438322"/>
          <a:ext cx="8680244" cy="5497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48366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бюджета на 2022 год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f800347b33fee58698ed874b49fd9641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2227" y="5353050"/>
            <a:ext cx="1044973" cy="768351"/>
          </a:xfrm>
          <a:prstGeom prst="rect">
            <a:avLst/>
          </a:prstGeom>
        </p:spPr>
      </p:pic>
      <p:pic>
        <p:nvPicPr>
          <p:cNvPr id="10" name="Рисунок 9" descr="e153a894a57eb2cb8971cf9f68fcebd5.jpg"/>
          <p:cNvPicPr>
            <a:picLocks noChangeAspect="1"/>
          </p:cNvPicPr>
          <p:nvPr/>
        </p:nvPicPr>
        <p:blipFill>
          <a:blip r:embed="rId3" cstate="print"/>
          <a:srcRect b="8570"/>
          <a:stretch>
            <a:fillRect/>
          </a:stretch>
        </p:blipFill>
        <p:spPr>
          <a:xfrm>
            <a:off x="4038757" y="5180519"/>
            <a:ext cx="1660816" cy="9408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159" y="130445"/>
            <a:ext cx="8749665" cy="888732"/>
          </a:xfrm>
          <a:prstGeom prst="downArrowCallou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формировании проекта бюджета на 2022 год предусмотрено финансовое обеспечение исполнения в полном объеме законодательно установленных публичных нормативных обязательств</a:t>
            </a:r>
            <a:endParaRPr lang="ru-RU" sz="1600" dirty="0"/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07618" y="1118167"/>
          <a:ext cx="9114232" cy="39819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4507307"/>
                <a:gridCol w="921385"/>
                <a:gridCol w="921385"/>
                <a:gridCol w="921385"/>
                <a:gridCol w="921385"/>
                <a:gridCol w="921385"/>
              </a:tblGrid>
              <a:tr h="72015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публичного обязательства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(факт)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(оценка)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algn="ctr"/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19985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Единовременная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ежегодная стипендии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руководителя администрации муниципального района «Усть-Цилемский»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одаренным детям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особые успехи в интеллектуальной, творческой и физкультурно-спортивной деятельности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/>
                </a:tc>
              </a:tr>
              <a:tr h="54523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Премия 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заслуги в развитии культуры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Усть-Цилемского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района: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«Признание»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/>
                </a:tc>
              </a:tr>
              <a:tr h="76913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Премия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заслуги в развитии культуры Усть-Цилемского района: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«За вклад в сохранение и развитие традиционной народной культуры»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/>
                </a:tc>
              </a:tr>
              <a:tr h="40072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Почетный гражданин Усть-Цилемского района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150,6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164,4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164,4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164,4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164,4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/>
                </a:tc>
              </a:tr>
              <a:tr h="34687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230,6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274,4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274,4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274,4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274,4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/>
                </a:tc>
              </a:tr>
            </a:tbl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1828800" y="4962526"/>
            <a:ext cx="975978" cy="1158877"/>
            <a:chOff x="2336800" y="4067751"/>
            <a:chExt cx="1077641" cy="1075749"/>
          </a:xfrm>
        </p:grpSpPr>
        <p:pic>
          <p:nvPicPr>
            <p:cNvPr id="8" name="Рисунок 7" descr="Diplom-o-vysshem-obrazovanii-korochki.jpg"/>
            <p:cNvPicPr>
              <a:picLocks noChangeAspect="1"/>
            </p:cNvPicPr>
            <p:nvPr/>
          </p:nvPicPr>
          <p:blipFill>
            <a:blip r:embed="rId5" cstate="print"/>
            <a:srcRect l="12673" t="6410" r="5146" b="3077"/>
            <a:stretch>
              <a:fillRect/>
            </a:stretch>
          </p:blipFill>
          <p:spPr>
            <a:xfrm>
              <a:off x="2336800" y="4067751"/>
              <a:ext cx="815192" cy="1075749"/>
            </a:xfrm>
            <a:prstGeom prst="rect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</p:pic>
        <p:sp>
          <p:nvSpPr>
            <p:cNvPr id="9" name="TextBox 8"/>
            <p:cNvSpPr txBox="1"/>
            <p:nvPr/>
          </p:nvSpPr>
          <p:spPr>
            <a:xfrm rot="20103380">
              <a:off x="2560381" y="4447089"/>
              <a:ext cx="854060" cy="385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800" dirty="0" smtClean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  <a:p>
              <a:r>
                <a:rPr lang="ru-RU" sz="3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ПОЧЕТНОГО ГРАЖДАНИНА</a:t>
              </a:r>
              <a:endParaRPr lang="ru-RU" sz="300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921823" y="775560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48366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Программный бюджет</a:t>
            </a:r>
            <a:endParaRPr lang="ru-RU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2443" y="830726"/>
            <a:ext cx="8245377" cy="1610475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документ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образования.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параметры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муниципальной 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задачи, основные мероприятия, конечные результаты реализации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муниципальной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программы, непосредственные результаты реализации основных мероприятий, сроки их достижения, объем ресурсов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698" y="2728106"/>
            <a:ext cx="8522702" cy="2041362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В 2021 году действует 10 муниципальных программ на общую сумму 961 947,8 тыс.руб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 которые заканчивают своё действие 31.12.2021 года.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Постановлением администрации МО МР «Усть-Цилемский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от 25 октября 2021 г. № 10/1133 «Об утверждении перечня муниципальных программ муниципального района «Усть-Цилемский», в целях обеспечения социально-экономического развития, повышения эффективности бюджетных расходов муниципального района «Усть-Цилемский»,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01.01.2022 года в действие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вступают 9 новых муниципальных программ, на общую сумму  960 353,1 тыс.руб.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48366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Программный бюджет</a:t>
            </a:r>
            <a:endParaRPr lang="ru-RU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99178030"/>
              </p:ext>
            </p:extLst>
          </p:nvPr>
        </p:nvGraphicFramePr>
        <p:xfrm>
          <a:off x="349829" y="774438"/>
          <a:ext cx="2848371" cy="2816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07376" y="1002470"/>
            <a:ext cx="3645694" cy="302425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Программные расходы бюджета на 2022 год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36925" y="1573970"/>
            <a:ext cx="3655821" cy="302425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Непрограммные расходы бюджета на 2022 год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129829"/>
              </p:ext>
            </p:extLst>
          </p:nvPr>
        </p:nvGraphicFramePr>
        <p:xfrm>
          <a:off x="2385059" y="1447799"/>
          <a:ext cx="3741421" cy="3707589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925382"/>
                <a:gridCol w="2816039"/>
              </a:tblGrid>
              <a:tr h="3019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572 197,8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19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159 923,4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96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24 208,2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физической культуры и спорта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96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15 339,4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Создание условий для развития социальной сферы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19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7 322,3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экономики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19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87 961,3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Содержание и развитие муниципального хозяйства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96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883,4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Профилактика правонарушений и обеспечение общественной безопасности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19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90 917,3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Муниципальное управление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96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1 600,0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Управление муниципальным имуществом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184453"/>
              </p:ext>
            </p:extLst>
          </p:nvPr>
        </p:nvGraphicFramePr>
        <p:xfrm>
          <a:off x="6401932" y="1995215"/>
          <a:ext cx="3068459" cy="392583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956995"/>
                <a:gridCol w="2111464"/>
              </a:tblGrid>
              <a:tr h="7851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1 452,0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Содержание Контрольно-счетной палаты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851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500,0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Содержание Совета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851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61 373,1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Содержание администрации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851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6 086,3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Резервные  средства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851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1 520,0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МБУ (льготы специалистам на селе)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921831" y="1412779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483666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Муниципальная программа муниципального района "Усть-Цилемский"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"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Образование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"</a:t>
            </a:r>
            <a:endParaRPr lang="ru-RU" sz="2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747" y="623354"/>
            <a:ext cx="8878821" cy="372059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-Повышение доступности и качества образовательных услуг в районе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51847284"/>
              </p:ext>
            </p:extLst>
          </p:nvPr>
        </p:nvGraphicFramePr>
        <p:xfrm>
          <a:off x="670560" y="1630680"/>
          <a:ext cx="5318760" cy="3726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00298" y="1435963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881" y="1647789"/>
            <a:ext cx="3823970" cy="3617631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155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_vxoMJThIBY.jpg"/>
          <p:cNvPicPr>
            <a:picLocks noChangeAspect="1"/>
          </p:cNvPicPr>
          <p:nvPr/>
        </p:nvPicPr>
        <p:blipFill>
          <a:blip r:embed="rId2" cstate="print"/>
          <a:srcRect l="5631" r="5405"/>
          <a:stretch>
            <a:fillRect/>
          </a:stretch>
        </p:blipFill>
        <p:spPr>
          <a:xfrm>
            <a:off x="5244851" y="3125606"/>
            <a:ext cx="4476999" cy="2490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483666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Муниципальная программа муниципального района "Усть-Цилемский"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"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Культура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"</a:t>
            </a:r>
            <a:endParaRPr lang="ru-RU" sz="2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887" y="501434"/>
            <a:ext cx="8878821" cy="98876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-Развитие культурного потенциала Усть-Цилемского района как духовно-нравственного основания для формирования гармонично развитой личности, единства социокультурного пространства и приобщение граждан к культурному наследию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48074130"/>
              </p:ext>
            </p:extLst>
          </p:nvPr>
        </p:nvGraphicFramePr>
        <p:xfrm>
          <a:off x="637884" y="1706880"/>
          <a:ext cx="4536096" cy="4232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08758" y="1504543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7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483666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Муниципальная программа муниципального района "Усть-Цилемский"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"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Развитие физической культуры и спорта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"</a:t>
            </a:r>
            <a:endParaRPr lang="ru-RU" sz="2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797" y="528102"/>
            <a:ext cx="8878821" cy="619435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- Создание благоприятных условий для развития массовой физической культуры и спорта, повышение мотивации граждан к регулярным занятиям физической культурой и спортом и ведению здорового образа жизни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96247809"/>
              </p:ext>
            </p:extLst>
          </p:nvPr>
        </p:nvGraphicFramePr>
        <p:xfrm>
          <a:off x="708369" y="1409406"/>
          <a:ext cx="4909476" cy="4366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754286" y="1283850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415" y="1612126"/>
            <a:ext cx="3732116" cy="378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9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483666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Муниципальная программа муниципального района "Усть-Цилемский"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«Создание условий для развития социальной сферы"</a:t>
            </a:r>
            <a:endParaRPr lang="ru-RU" sz="2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747" y="528104"/>
            <a:ext cx="8878821" cy="372059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- Создание условий для повышения качества и уровня жизни отдельных категорий граждан</a:t>
            </a:r>
            <a:endParaRPr lang="ru-RU" sz="1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89487373"/>
              </p:ext>
            </p:extLst>
          </p:nvPr>
        </p:nvGraphicFramePr>
        <p:xfrm>
          <a:off x="660744" y="1447506"/>
          <a:ext cx="4505616" cy="4145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16378" y="1253083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49" y="1524034"/>
            <a:ext cx="4188963" cy="3756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994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331" y="1"/>
            <a:ext cx="9296519" cy="102023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и налоговая политика МР «Усть-Цилемский» на 2022-2024 гг.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355150"/>
              </p:ext>
            </p:extLst>
          </p:nvPr>
        </p:nvGraphicFramePr>
        <p:xfrm>
          <a:off x="686913" y="982449"/>
          <a:ext cx="8920165" cy="5768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3"/>
            <a:ext cx="8749665" cy="612139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Муниципальная программа муниципального района "Усть-Цилемский" "Развитие экономики"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747" y="623354"/>
            <a:ext cx="8878821" cy="397836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- Повышение уровня экономической активности в муниципальном районе «Усть-Цилемский»</a:t>
            </a:r>
            <a:endParaRPr lang="ru-RU" sz="1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75462956"/>
              </p:ext>
            </p:extLst>
          </p:nvPr>
        </p:nvGraphicFramePr>
        <p:xfrm>
          <a:off x="1013460" y="1501140"/>
          <a:ext cx="4945380" cy="3741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206978" y="1481683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1805940"/>
            <a:ext cx="3588413" cy="2903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782178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Муниципальная программа муниципального района "Усть-Цилемский"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"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Содержание и развитие муниципального хозяйства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"</a:t>
            </a:r>
            <a:endParaRPr lang="ru-RU" sz="2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747" y="707174"/>
            <a:ext cx="8878821" cy="693301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- Повышение уровня комфортности проживания населения на территории муниципального района «Усть-Цилемский»</a:t>
            </a:r>
            <a:endParaRPr lang="ru-RU" sz="1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46057943"/>
              </p:ext>
            </p:extLst>
          </p:nvPr>
        </p:nvGraphicFramePr>
        <p:xfrm>
          <a:off x="851244" y="1676106"/>
          <a:ext cx="4437036" cy="4168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330678" y="1527403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129" y="3976604"/>
            <a:ext cx="2329950" cy="1304056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058" y="2334506"/>
            <a:ext cx="3057352" cy="1925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150" y="1538680"/>
            <a:ext cx="1836618" cy="20503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445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147" y="342901"/>
            <a:ext cx="8749665" cy="483666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Муниципальная программа муниципального района "Усть-Цилемский"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«Профилактика правонарушений и обеспечение общественной безопасности на территории муниципального района"</a:t>
            </a:r>
            <a:endParaRPr lang="ru-RU" sz="2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6467" y="1123622"/>
            <a:ext cx="8878821" cy="693301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- Обеспечение безопасности лиц, проживающих на территории муниципального района "Усть-Цилемский»</a:t>
            </a:r>
            <a:endParaRPr lang="ru-RU" sz="1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56186809"/>
              </p:ext>
            </p:extLst>
          </p:nvPr>
        </p:nvGraphicFramePr>
        <p:xfrm>
          <a:off x="4973664" y="1980906"/>
          <a:ext cx="4581816" cy="3650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635978" y="1584822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59" y="2141340"/>
            <a:ext cx="4420068" cy="371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2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483666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Муниципальная программа муниципального района "Усть-Цилемский"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"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Муниципальное управление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"</a:t>
            </a:r>
            <a:endParaRPr lang="ru-RU" sz="2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222" y="509054"/>
            <a:ext cx="8878821" cy="397836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- Развитие системы муниципального управления в муниципальном районе «Усть-Цилемский»</a:t>
            </a:r>
            <a:endParaRPr lang="ru-RU" sz="1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40777205"/>
              </p:ext>
            </p:extLst>
          </p:nvPr>
        </p:nvGraphicFramePr>
        <p:xfrm>
          <a:off x="775044" y="1371306"/>
          <a:ext cx="5275236" cy="2834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46958" y="1062583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1" y="2914681"/>
            <a:ext cx="3985742" cy="3069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340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147" y="403861"/>
            <a:ext cx="8749665" cy="483666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Муниципальная программа муниципального района "Усть-Цилемский"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«Управление муниципальным имуществом "</a:t>
            </a:r>
            <a:endParaRPr lang="ru-RU" sz="2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3029" y="1036738"/>
            <a:ext cx="8878821" cy="397836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-Повышение эффективности управления муниципальным имуществом</a:t>
            </a:r>
            <a:endParaRPr lang="ru-RU" sz="1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03085145"/>
              </p:ext>
            </p:extLst>
          </p:nvPr>
        </p:nvGraphicFramePr>
        <p:xfrm>
          <a:off x="675984" y="1874226"/>
          <a:ext cx="4924716" cy="3871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353539" y="1653591"/>
            <a:ext cx="1154466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AutoShape 2" descr="https://solnechniyadm.khabkrai.ru/photos/4449_x9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https://solnechniyadm.khabkrai.ru/photos/4449_x9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4315" y="2514601"/>
            <a:ext cx="4116030" cy="30937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65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6" y="390525"/>
            <a:ext cx="9197975" cy="847724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2022 году из бюджета МО МР «Усть-Цилемский» бюджетные учреждения района  получат финансирование в виде  субсидии на выполнение муниципального задания 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3425" y="0"/>
            <a:ext cx="8553450" cy="461657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Учреждения культуры и прочие (Муниципальное задание)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47702" y="1114425"/>
          <a:ext cx="8924926" cy="459454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904026"/>
                <a:gridCol w="1056508"/>
                <a:gridCol w="1028814"/>
                <a:gridCol w="1173833"/>
                <a:gridCol w="590077"/>
                <a:gridCol w="885117"/>
                <a:gridCol w="958876"/>
                <a:gridCol w="590077"/>
                <a:gridCol w="737598"/>
              </a:tblGrid>
              <a:tr h="26178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МБУ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год (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руб.)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(тыс. руб.)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464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16.11.20</a:t>
                      </a:r>
                      <a:r>
                        <a:rPr lang="en-US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996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МБУ "РЦКД и К"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64 229,7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60962,6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3 267,1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63 560,6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2 598,0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7620" marR="7620" marT="7620" marB="0" anchor="ctr"/>
                </a:tc>
              </a:tr>
              <a:tr h="4828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МБУ "ЦБС"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30 166,0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29428,9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-737,1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30 531,3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1 102,4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</a:t>
                      </a:r>
                    </a:p>
                  </a:txBody>
                  <a:tcPr marL="7620" marR="7620" marT="7620" marB="0" anchor="ctr"/>
                </a:tc>
              </a:tr>
              <a:tr h="4828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МБУ "ЦЖРЛ и С"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6 701,5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6067,8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-633,7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6 150,0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7620" marR="7620" marT="7620" marB="0" anchor="ctr"/>
                </a:tc>
              </a:tr>
              <a:tr h="626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МБУ "Центр обслуживания муниципальных бюджетных учреждений"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28 576,2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27264,6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1 311,6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31 734,0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4 469,4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7620" marR="7620" marT="7620" marB="0" anchor="ctr"/>
                </a:tc>
              </a:tr>
              <a:tr h="626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МБУ"Усть-Цилемский историко-мемориальный </a:t>
                      </a:r>
                      <a:r>
                        <a:rPr lang="ru-RU" sz="12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музейА.В.Журавского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17 779,7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19860,0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2 080,3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18 754,7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1 105,3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</a:t>
                      </a:r>
                    </a:p>
                  </a:txBody>
                  <a:tcPr marL="7620" marR="7620" marT="7620" marB="0" anchor="ctr"/>
                </a:tc>
              </a:tr>
              <a:tr h="5677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147 453,1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143 583,9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3 869,2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150 731,0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7 146,7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102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33351"/>
            <a:ext cx="8749665" cy="48366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Учреждения образования  (Муниципальное задание)</a:t>
            </a:r>
            <a:endParaRPr lang="ru-RU" sz="20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38176" y="876302"/>
          <a:ext cx="8934449" cy="4457697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019299"/>
                <a:gridCol w="1055319"/>
                <a:gridCol w="1055319"/>
                <a:gridCol w="1055319"/>
                <a:gridCol w="616834"/>
                <a:gridCol w="903509"/>
                <a:gridCol w="877421"/>
                <a:gridCol w="724957"/>
                <a:gridCol w="626472"/>
              </a:tblGrid>
              <a:tr h="32432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МБУ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год (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руб.)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(тыс. руб.)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029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en-US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6.11.20</a:t>
                      </a:r>
                      <a:r>
                        <a:rPr lang="en-US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34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Детские сады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110 299,5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115 406,3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5 106,8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122 320,7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6 914,4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110,9%</a:t>
                      </a:r>
                    </a:p>
                  </a:txBody>
                  <a:tcPr marL="9525" marR="9525" marT="9525" marB="0" anchor="ctr"/>
                </a:tc>
              </a:tr>
              <a:tr h="393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Школы, НШ-ДС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330 061,3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311 997,5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-18 063,8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336 950,0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24 952,5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102,1%</a:t>
                      </a:r>
                    </a:p>
                  </a:txBody>
                  <a:tcPr marL="9525" marR="9525" marT="9525" marB="0" anchor="ctr"/>
                </a:tc>
              </a:tr>
              <a:tr h="465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МБУ ДО "РЦДТ "Гудвин"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15 763,7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15 904,6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14 558,7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-1 345,9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92,4%</a:t>
                      </a:r>
                    </a:p>
                  </a:txBody>
                  <a:tcPr marL="9525" marR="9525" marT="9525" marB="0" anchor="ctr"/>
                </a:tc>
              </a:tr>
              <a:tr h="599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МБУ ДО «Усть-Цилемская ДМШ"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11 266,8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11 283,2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11 578,0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102,8%</a:t>
                      </a:r>
                    </a:p>
                  </a:txBody>
                  <a:tcPr marL="9525" marR="9525" marT="9525" marB="0" anchor="ctr"/>
                </a:tc>
              </a:tr>
              <a:tr h="496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МБУ ДО "</a:t>
                      </a:r>
                      <a:r>
                        <a:rPr lang="ru-RU" sz="11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ЦФСиТ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 </a:t>
                      </a:r>
                      <a:r>
                        <a:rPr lang="ru-RU" sz="11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Усть-Цилемского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23 972,9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25 106,2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1 133,3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23 441,2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-1 665,0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93,4%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97,8%</a:t>
                      </a:r>
                    </a:p>
                  </a:txBody>
                  <a:tcPr marL="9525" marR="9525" marT="9525" marB="0" anchor="ctr"/>
                </a:tc>
              </a:tr>
              <a:tr h="641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491 364,2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479 697,8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-11 666,4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508 848,6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29 150,8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106,1%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103,6%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87352" y="1"/>
            <a:ext cx="8251900" cy="533257"/>
          </a:xfrm>
          <a:prstGeom prst="rect">
            <a:avLst/>
          </a:prstGeom>
        </p:spPr>
        <p:txBody>
          <a:bodyPr wrap="square" lIns="101381" tIns="50690" rIns="101381" bIns="5069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муниципального долга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893848"/>
              </p:ext>
            </p:extLst>
          </p:nvPr>
        </p:nvGraphicFramePr>
        <p:xfrm>
          <a:off x="647700" y="782096"/>
          <a:ext cx="8924925" cy="4875754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321029"/>
                <a:gridCol w="1808399"/>
                <a:gridCol w="1438650"/>
                <a:gridCol w="1518574"/>
                <a:gridCol w="1838273"/>
              </a:tblGrid>
              <a:tr h="136177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привлеченные в бюджет МО МР «Усть-Цилемский» от других бюджетов бюджетной системы РФ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возникновения обязательств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 основного долга по соглашению (договору)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исполнения обязательств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Задолженность на 01 января  2022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037975">
                <a:tc>
                  <a:txBody>
                    <a:bodyPr/>
                    <a:lstStyle/>
                    <a:p>
                      <a:pPr marL="85725" lvl="0" indent="0" algn="ctr"/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Бюджетный кредит (Соглашение № 11 от 15.07.2015 года)</a:t>
                      </a: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15.07.2015 г.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8 000,0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25.12.2022.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2 600,0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37975">
                <a:tc>
                  <a:txBody>
                    <a:bodyPr/>
                    <a:lstStyle/>
                    <a:p>
                      <a:pPr marL="8572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Бюджетный кредит (Соглашение № 2 от 19.04.2016 года)</a:t>
                      </a: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19.04.2016 г.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r>
                        <a:rPr lang="ru-RU" sz="14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000,</a:t>
                      </a:r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25.12.2025.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3 000</a:t>
                      </a:r>
                      <a:r>
                        <a:rPr lang="ru-RU" sz="14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37975">
                <a:tc>
                  <a:txBody>
                    <a:bodyPr/>
                    <a:lstStyle/>
                    <a:p>
                      <a:pPr marL="8572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Бюджетный кредит (Соглашение № 6 от 25.07.2017 года)</a:t>
                      </a: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25.07.2017 г.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9 850,0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25.12.2025.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9 850,0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lvl="0"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64000" fontAlgn="ctr"/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52 850,00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64000" fontAlgn="ctr"/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15 450,00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50954" y="437604"/>
            <a:ext cx="1215240" cy="31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81" tIns="50690" rIns="101381" bIns="5069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13" name="Вертикальный свиток 12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4" name="Рисунок 13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nalog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706" y="642058"/>
            <a:ext cx="2646536" cy="17799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87352" y="1"/>
            <a:ext cx="8251900" cy="533257"/>
          </a:xfrm>
          <a:prstGeom prst="rect">
            <a:avLst/>
          </a:prstGeom>
        </p:spPr>
        <p:txBody>
          <a:bodyPr wrap="square" lIns="101381" tIns="50690" rIns="101381" bIns="5069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13" name="Вертикальный свиток 12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4" name="Рисунок 13" descr="герб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733550" y="642058"/>
            <a:ext cx="7854672" cy="379369"/>
          </a:xfrm>
          <a:prstGeom prst="rect">
            <a:avLst/>
          </a:prstGeom>
        </p:spPr>
        <p:txBody>
          <a:bodyPr wrap="square" lIns="101381" tIns="50690" rIns="101381" bIns="50690">
            <a:spAutoFit/>
          </a:bodyPr>
          <a:lstStyle/>
          <a:p>
            <a:pPr algn="ctr"/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Верхний предел  муниципального внутреннего долга  </a:t>
            </a:r>
            <a:endParaRPr lang="ru-RU" alt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976224"/>
              </p:ext>
            </p:extLst>
          </p:nvPr>
        </p:nvGraphicFramePr>
        <p:xfrm>
          <a:off x="1897335" y="-828676"/>
          <a:ext cx="7184752" cy="3426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1733550" y="3797480"/>
            <a:ext cx="4344665" cy="1907998"/>
            <a:chOff x="830989" y="3025954"/>
            <a:chExt cx="4923376" cy="1429008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1" name="AutoShape 10" descr="827664279"/>
            <p:cNvSpPr>
              <a:spLocks noChangeArrowheads="1"/>
            </p:cNvSpPr>
            <p:nvPr/>
          </p:nvSpPr>
          <p:spPr bwMode="auto">
            <a:xfrm>
              <a:off x="830989" y="3025954"/>
              <a:ext cx="4901433" cy="416004"/>
            </a:xfrm>
            <a:prstGeom prst="flowChartOffpageConnector">
              <a:avLst/>
            </a:prstGeom>
            <a:grpFill/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01389" tIns="50694" rIns="101389" bIns="50694" anchor="ctr"/>
            <a:lstStyle>
              <a:lvl1pPr algn="l" defTabSz="1006475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661988" indent="-255588" algn="l" defTabSz="1006475" eaLnBrk="0" hangingPunct="0">
                <a:spcBef>
                  <a:spcPct val="20000"/>
                </a:spcBef>
                <a:buChar char="–"/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020763" indent="-204788" algn="l" defTabSz="1006475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427163" indent="-203200" algn="l" defTabSz="1006475" eaLnBrk="0" hangingPunct="0">
                <a:spcBef>
                  <a:spcPct val="20000"/>
                </a:spcBef>
                <a:buChar char="–"/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1835150" indent="-203200" algn="l" defTabSz="1006475" eaLnBrk="0" hangingPunct="0">
                <a:spcBef>
                  <a:spcPct val="20000"/>
                </a:spcBef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2923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7495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2067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6639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1600" i="1" dirty="0" smtClean="0">
                  <a:latin typeface="Times New Roman" pitchFamily="18" charset="0"/>
                  <a:cs typeface="Times New Roman" pitchFamily="18" charset="0"/>
                </a:rPr>
                <a:t>в 2022 году  – 3,885 </a:t>
              </a:r>
              <a:r>
                <a:rPr lang="ru-RU" altLang="ru-RU" sz="1600" i="1" dirty="0">
                  <a:latin typeface="Times New Roman" pitchFamily="18" charset="0"/>
                  <a:cs typeface="Times New Roman" pitchFamily="18" charset="0"/>
                </a:rPr>
                <a:t>млн</a:t>
              </a:r>
              <a:r>
                <a:rPr lang="ru-RU" altLang="ru-RU" sz="1600" i="1" dirty="0" smtClean="0">
                  <a:latin typeface="Times New Roman" pitchFamily="18" charset="0"/>
                  <a:cs typeface="Times New Roman" pitchFamily="18" charset="0"/>
                </a:rPr>
                <a:t>. рублей</a:t>
              </a:r>
              <a:endParaRPr lang="ru-RU" altLang="ru-RU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AutoShape 38" descr="827664279"/>
            <p:cNvSpPr>
              <a:spLocks noChangeArrowheads="1"/>
            </p:cNvSpPr>
            <p:nvPr/>
          </p:nvSpPr>
          <p:spPr bwMode="auto">
            <a:xfrm>
              <a:off x="830989" y="3540316"/>
              <a:ext cx="4901433" cy="429546"/>
            </a:xfrm>
            <a:prstGeom prst="flowChartOffpageConnector">
              <a:avLst/>
            </a:prstGeom>
            <a:grpFill/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01389" tIns="50694" rIns="101389" bIns="50694" anchor="ctr"/>
            <a:lstStyle>
              <a:lvl1pPr algn="l" defTabSz="1006475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661988" indent="-255588" algn="l" defTabSz="1006475" eaLnBrk="0" hangingPunct="0">
                <a:spcBef>
                  <a:spcPct val="20000"/>
                </a:spcBef>
                <a:buChar char="–"/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020763" indent="-204788" algn="l" defTabSz="1006475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427163" indent="-203200" algn="l" defTabSz="1006475" eaLnBrk="0" hangingPunct="0">
                <a:spcBef>
                  <a:spcPct val="20000"/>
                </a:spcBef>
                <a:buChar char="–"/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1835150" indent="-203200" algn="l" defTabSz="1006475" eaLnBrk="0" hangingPunct="0">
                <a:spcBef>
                  <a:spcPct val="20000"/>
                </a:spcBef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2923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7495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2067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6639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1600" i="1" dirty="0" smtClean="0">
                  <a:latin typeface="Times New Roman" pitchFamily="18" charset="0"/>
                  <a:cs typeface="Times New Roman" pitchFamily="18" charset="0"/>
                </a:rPr>
                <a:t>в 2023 </a:t>
              </a:r>
              <a:r>
                <a:rPr lang="ru-RU" altLang="ru-RU" sz="1600" i="1" dirty="0">
                  <a:latin typeface="Times New Roman" pitchFamily="18" charset="0"/>
                  <a:cs typeface="Times New Roman" pitchFamily="18" charset="0"/>
                </a:rPr>
                <a:t>году  – </a:t>
              </a:r>
              <a:r>
                <a:rPr lang="ru-RU" altLang="ru-RU" sz="1600" i="1" dirty="0" smtClean="0">
                  <a:latin typeface="Times New Roman" pitchFamily="18" charset="0"/>
                  <a:cs typeface="Times New Roman" pitchFamily="18" charset="0"/>
                </a:rPr>
                <a:t>3,855 </a:t>
              </a:r>
              <a:r>
                <a:rPr lang="ru-RU" altLang="ru-RU" sz="1600" i="1" dirty="0">
                  <a:latin typeface="Times New Roman" pitchFamily="18" charset="0"/>
                  <a:cs typeface="Times New Roman" pitchFamily="18" charset="0"/>
                </a:rPr>
                <a:t>млн. </a:t>
              </a:r>
              <a:r>
                <a:rPr lang="ru-RU" altLang="ru-RU" sz="1600" i="1" dirty="0" smtClean="0">
                  <a:latin typeface="Times New Roman" pitchFamily="18" charset="0"/>
                  <a:cs typeface="Times New Roman" pitchFamily="18" charset="0"/>
                </a:rPr>
                <a:t>рублей</a:t>
              </a:r>
              <a:endParaRPr lang="ru-RU" altLang="ru-RU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AutoShape 40" descr="827664279"/>
            <p:cNvSpPr>
              <a:spLocks noChangeArrowheads="1"/>
            </p:cNvSpPr>
            <p:nvPr/>
          </p:nvSpPr>
          <p:spPr bwMode="auto">
            <a:xfrm>
              <a:off x="852932" y="4053268"/>
              <a:ext cx="4901433" cy="401694"/>
            </a:xfrm>
            <a:prstGeom prst="flowChartOffpageConnector">
              <a:avLst/>
            </a:prstGeom>
            <a:grpFill/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01389" tIns="50694" rIns="101389" bIns="50694" anchor="ctr"/>
            <a:lstStyle>
              <a:lvl1pPr algn="l" defTabSz="1006475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661988" indent="-255588" algn="l" defTabSz="1006475" eaLnBrk="0" hangingPunct="0">
                <a:spcBef>
                  <a:spcPct val="20000"/>
                </a:spcBef>
                <a:buChar char="–"/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020763" indent="-204788" algn="l" defTabSz="1006475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427163" indent="-203200" algn="l" defTabSz="1006475" eaLnBrk="0" hangingPunct="0">
                <a:spcBef>
                  <a:spcPct val="20000"/>
                </a:spcBef>
                <a:buChar char="–"/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1835150" indent="-203200" algn="l" defTabSz="1006475" eaLnBrk="0" hangingPunct="0">
                <a:spcBef>
                  <a:spcPct val="20000"/>
                </a:spcBef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2923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7495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2067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6639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1600" i="1" dirty="0" smtClean="0">
                  <a:latin typeface="Times New Roman" pitchFamily="18" charset="0"/>
                  <a:cs typeface="Times New Roman" pitchFamily="18" charset="0"/>
                </a:rPr>
                <a:t>в 2024 </a:t>
              </a:r>
              <a:r>
                <a:rPr lang="ru-RU" altLang="ru-RU" sz="1600" i="1" dirty="0">
                  <a:latin typeface="Times New Roman" pitchFamily="18" charset="0"/>
                  <a:cs typeface="Times New Roman" pitchFamily="18" charset="0"/>
                </a:rPr>
                <a:t>году  – </a:t>
              </a:r>
              <a:r>
                <a:rPr lang="ru-RU" altLang="ru-RU" sz="1600" i="1" dirty="0" smtClean="0">
                  <a:latin typeface="Times New Roman" pitchFamily="18" charset="0"/>
                  <a:cs typeface="Times New Roman" pitchFamily="18" charset="0"/>
                </a:rPr>
                <a:t>3,855 </a:t>
              </a:r>
              <a:r>
                <a:rPr lang="ru-RU" altLang="ru-RU" sz="1600" i="1" dirty="0">
                  <a:latin typeface="Times New Roman" pitchFamily="18" charset="0"/>
                  <a:cs typeface="Times New Roman" pitchFamily="18" charset="0"/>
                </a:rPr>
                <a:t>млн. рублей</a:t>
              </a:r>
            </a:p>
          </p:txBody>
        </p:sp>
      </p:grpSp>
      <p:sp>
        <p:nvSpPr>
          <p:cNvPr id="16" name="Прямоугольник 1"/>
          <p:cNvSpPr/>
          <p:nvPr/>
        </p:nvSpPr>
        <p:spPr bwMode="auto">
          <a:xfrm>
            <a:off x="6181547" y="2567939"/>
            <a:ext cx="3397429" cy="30327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01381" tIns="50690" rIns="101381" bIns="50690"/>
          <a:lstStyle/>
          <a:p>
            <a:pPr algn="ctr">
              <a:defRPr/>
            </a:pPr>
            <a:endParaRPr lang="ru-RU" altLang="ru-RU" sz="2200" dirty="0" smtClean="0">
              <a:solidFill>
                <a:srgbClr val="D6ECFF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Проценты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за пользование кредитом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526397" y="3983073"/>
            <a:ext cx="2912878" cy="87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0" tIns="45235" rIns="90470" bIns="45235">
            <a:spAutoFit/>
          </a:bodyPr>
          <a:lstStyle>
            <a:lvl1pPr defTabSz="10064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0647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0647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0647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0647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 b="1" dirty="0" smtClean="0">
                <a:latin typeface="Times New Roman" pitchFamily="18" charset="0"/>
              </a:rPr>
              <a:t>2022г</a:t>
            </a:r>
            <a:r>
              <a:rPr lang="ru-RU" altLang="ru-RU" sz="1700" b="1" dirty="0">
                <a:latin typeface="Times New Roman" pitchFamily="18" charset="0"/>
              </a:rPr>
              <a:t>. – </a:t>
            </a:r>
            <a:r>
              <a:rPr lang="ru-RU" altLang="ru-RU" sz="1700" b="1" dirty="0" smtClean="0">
                <a:latin typeface="Times New Roman" pitchFamily="18" charset="0"/>
              </a:rPr>
              <a:t>66,3тыс</a:t>
            </a:r>
            <a:r>
              <a:rPr lang="ru-RU" altLang="ru-RU" sz="1700" b="1" dirty="0">
                <a:latin typeface="Times New Roman" pitchFamily="18" charset="0"/>
              </a:rPr>
              <a:t>. рублей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 b="1" dirty="0" smtClean="0">
                <a:latin typeface="Times New Roman" pitchFamily="18" charset="0"/>
              </a:rPr>
              <a:t>2023г</a:t>
            </a:r>
            <a:r>
              <a:rPr lang="ru-RU" altLang="ru-RU" sz="1700" b="1" dirty="0">
                <a:latin typeface="Times New Roman" pitchFamily="18" charset="0"/>
              </a:rPr>
              <a:t>. – </a:t>
            </a:r>
            <a:r>
              <a:rPr lang="ru-RU" altLang="ru-RU" sz="1700" b="1" dirty="0" smtClean="0">
                <a:latin typeface="Times New Roman" pitchFamily="18" charset="0"/>
              </a:rPr>
              <a:t>9,7 тыс</a:t>
            </a:r>
            <a:r>
              <a:rPr lang="ru-RU" altLang="ru-RU" sz="1700" b="1" dirty="0">
                <a:latin typeface="Times New Roman" pitchFamily="18" charset="0"/>
              </a:rPr>
              <a:t>. рублей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 b="1" dirty="0" smtClean="0">
                <a:latin typeface="Times New Roman" pitchFamily="18" charset="0"/>
              </a:rPr>
              <a:t>2024г</a:t>
            </a:r>
            <a:r>
              <a:rPr lang="ru-RU" altLang="ru-RU" sz="1700" b="1" dirty="0">
                <a:latin typeface="Times New Roman" pitchFamily="18" charset="0"/>
              </a:rPr>
              <a:t>. – </a:t>
            </a:r>
            <a:r>
              <a:rPr lang="ru-RU" altLang="ru-RU" sz="1700" b="1" dirty="0" smtClean="0">
                <a:latin typeface="Times New Roman" pitchFamily="18" charset="0"/>
              </a:rPr>
              <a:t>5,9 </a:t>
            </a:r>
            <a:r>
              <a:rPr lang="ru-RU" altLang="ru-RU" sz="1700" b="1" dirty="0">
                <a:latin typeface="Times New Roman" pitchFamily="18" charset="0"/>
              </a:rPr>
              <a:t>тыс. </a:t>
            </a:r>
            <a:r>
              <a:rPr lang="ru-RU" altLang="ru-RU" sz="1700" b="1" dirty="0" smtClean="0">
                <a:latin typeface="Times New Roman" pitchFamily="18" charset="0"/>
              </a:rPr>
              <a:t>рублей</a:t>
            </a:r>
            <a:endParaRPr lang="ru-RU" altLang="ru-RU" sz="1700" b="1" dirty="0"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2950" y="2567940"/>
            <a:ext cx="5334000" cy="10156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планировании бюджета на 2022-2024 годы учтены следующие суммы на погашение кредита: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53450" y="959897"/>
            <a:ext cx="885825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95426" y="3686176"/>
            <a:ext cx="142875" cy="21717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ru-RU" dirty="0"/>
          </a:p>
        </p:txBody>
      </p:sp>
      <p:sp>
        <p:nvSpPr>
          <p:cNvPr id="25" name="Фигура, имеющая форму буквы L 24"/>
          <p:cNvSpPr/>
          <p:nvPr/>
        </p:nvSpPr>
        <p:spPr>
          <a:xfrm>
            <a:off x="800100" y="3640115"/>
            <a:ext cx="647700" cy="1562100"/>
          </a:xfrm>
          <a:prstGeom prst="corner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7351" y="191276"/>
            <a:ext cx="8354773" cy="471702"/>
          </a:xfrm>
          <a:prstGeom prst="rect">
            <a:avLst/>
          </a:prstGeom>
        </p:spPr>
        <p:txBody>
          <a:bodyPr wrap="square" lIns="101381" tIns="50690" rIns="101381" bIns="5069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Дефицит и источники финансирования дефицита бюджет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126195"/>
              </p:ext>
            </p:extLst>
          </p:nvPr>
        </p:nvGraphicFramePr>
        <p:xfrm>
          <a:off x="664985" y="3587579"/>
          <a:ext cx="8734536" cy="201312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5602465"/>
                <a:gridCol w="1257300"/>
                <a:gridCol w="913170"/>
                <a:gridCol w="961601"/>
              </a:tblGrid>
              <a:tr h="692166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/>
                </a:tc>
              </a:tr>
              <a:tr h="40226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 внутреннего финансирования дефицитов бюджетов: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/>
                </a:tc>
                <a:tc>
                  <a:txBody>
                    <a:bodyPr/>
                    <a:lstStyle/>
                    <a:p>
                      <a:pPr algn="ctr" defTabSz="864000" fontAlgn="ctr"/>
                      <a:r>
                        <a:rPr lang="ru-RU" sz="11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-3 885,0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-3 855,0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-3 855,0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 anchor="ctr"/>
                </a:tc>
              </a:tr>
              <a:tr h="459347">
                <a:tc>
                  <a:txBody>
                    <a:bodyPr/>
                    <a:lstStyle/>
                    <a:p>
                      <a:pPr lvl="0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 из других бюджетов бюджетной системы Российской Федерации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(получение кредита)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/>
                </a:tc>
                <a:tc>
                  <a:txBody>
                    <a:bodyPr/>
                    <a:lstStyle/>
                    <a:p>
                      <a:pPr algn="ctr" defTabSz="864000" fontAlgn="ctr"/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/>
                </a:tc>
                <a:tc>
                  <a:txBody>
                    <a:bodyPr/>
                    <a:lstStyle/>
                    <a:p>
                      <a:pPr algn="ctr" defTabSz="864000" fontAlgn="ctr"/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/>
                </a:tc>
                <a:tc>
                  <a:txBody>
                    <a:bodyPr/>
                    <a:lstStyle/>
                    <a:p>
                      <a:pPr algn="ctr" defTabSz="864000" fontAlgn="ctr"/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/>
                </a:tc>
              </a:tr>
              <a:tr h="459347">
                <a:tc>
                  <a:txBody>
                    <a:bodyPr/>
                    <a:lstStyle/>
                    <a:p>
                      <a:pPr lvl="0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 из других бюджетов бюджетной системы Российской Федерации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(погашение кредита)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/>
                </a:tc>
                <a:tc>
                  <a:txBody>
                    <a:bodyPr/>
                    <a:lstStyle/>
                    <a:p>
                      <a:pPr algn="ctr" defTabSz="864000" fontAlgn="ctr"/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-3 885,0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/>
                </a:tc>
                <a:tc>
                  <a:txBody>
                    <a:bodyPr/>
                    <a:lstStyle/>
                    <a:p>
                      <a:pPr algn="ctr" defTabSz="864000" fontAlgn="ctr"/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-3 885,0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/>
                </a:tc>
                <a:tc>
                  <a:txBody>
                    <a:bodyPr/>
                    <a:lstStyle/>
                    <a:p>
                      <a:pPr algn="ctr" defTabSz="864000" fontAlgn="ctr"/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-3 885,0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184279" y="3251996"/>
            <a:ext cx="1215240" cy="31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81" tIns="50690" rIns="101381" bIns="50690"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531633" y="1020221"/>
          <a:ext cx="8810488" cy="2104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8" name="Вертикальный свиток 7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9" name="Рисунок 8" descr="герб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68" y="1"/>
            <a:ext cx="8749665" cy="752422"/>
          </a:xfrm>
        </p:spPr>
        <p:txBody>
          <a:bodyPr>
            <a:noAutofit/>
          </a:bodyPr>
          <a:lstStyle/>
          <a:p>
            <a:r>
              <a:rPr lang="ru-RU" sz="3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Сеть муниципальных учреждений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4" name="Вертикальный свиток 3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Рисунок 4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529101" y="1144665"/>
            <a:ext cx="9057724" cy="4484609"/>
            <a:chOff x="1011936" y="1196752"/>
            <a:chExt cx="8394386" cy="3386779"/>
          </a:xfrm>
        </p:grpSpPr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2597348" y="1763489"/>
              <a:ext cx="5991225" cy="931863"/>
            </a:xfrm>
            <a:prstGeom prst="rect">
              <a:avLst/>
            </a:prstGeom>
            <a:gradFill rotWithShape="1">
              <a:gsLst>
                <a:gs pos="0">
                  <a:srgbClr val="FFD8B1"/>
                </a:gs>
                <a:gs pos="100000">
                  <a:srgbClr val="766452">
                    <a:alpha val="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3111698" y="2625502"/>
              <a:ext cx="5492750" cy="931862"/>
            </a:xfrm>
            <a:prstGeom prst="rect">
              <a:avLst/>
            </a:prstGeom>
            <a:gradFill rotWithShape="1">
              <a:gsLst>
                <a:gs pos="0">
                  <a:srgbClr val="E2E0A0"/>
                </a:gs>
                <a:gs pos="100000">
                  <a:srgbClr val="69684A">
                    <a:alpha val="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3697486" y="3558951"/>
              <a:ext cx="4891087" cy="1024580"/>
            </a:xfrm>
            <a:prstGeom prst="rect">
              <a:avLst/>
            </a:prstGeom>
            <a:gradFill rotWithShape="1">
              <a:gsLst>
                <a:gs pos="0">
                  <a:srgbClr val="BED25A"/>
                </a:gs>
                <a:gs pos="100000">
                  <a:srgbClr val="58612A">
                    <a:alpha val="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4059960" y="2780567"/>
              <a:ext cx="5041856" cy="5229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13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МБУ «Районный центр культуры, досуга и кино» </a:t>
              </a:r>
            </a:p>
            <a:p>
              <a:pPr lvl="0"/>
              <a:r>
                <a:rPr lang="ru-RU" sz="13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МБУ «Усть-Цилемский историко-мемориальный музей А.В. Журавского»</a:t>
              </a:r>
            </a:p>
            <a:p>
              <a:pPr lvl="0"/>
              <a:r>
                <a:rPr lang="ru-RU" sz="13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МБУ «Централизованная библиотечная система»</a:t>
              </a:r>
              <a:endPara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3398944" y="1896319"/>
              <a:ext cx="4886758" cy="5229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13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МБУ «Центр жилищных расчётов, льгот и субсидий» </a:t>
              </a:r>
            </a:p>
            <a:p>
              <a:pPr lvl="0"/>
              <a:r>
                <a:rPr lang="ru-RU" sz="13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МБУ «Центр обслуживания муниципальных бюджетных учреждений» </a:t>
              </a:r>
            </a:p>
            <a:p>
              <a:pPr lvl="0"/>
              <a:r>
                <a:rPr lang="ru-RU" sz="13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МКУ «Дорожный ремонтно-строительный участок» </a:t>
              </a:r>
              <a:endPara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011936" y="1196752"/>
              <a:ext cx="3481572" cy="3367182"/>
              <a:chOff x="305" y="653"/>
              <a:chExt cx="2912" cy="2713"/>
            </a:xfrm>
          </p:grpSpPr>
          <p:grpSp>
            <p:nvGrpSpPr>
              <p:cNvPr id="17" name="Group 19"/>
              <p:cNvGrpSpPr>
                <a:grpSpLocks/>
              </p:cNvGrpSpPr>
              <p:nvPr/>
            </p:nvGrpSpPr>
            <p:grpSpPr bwMode="auto">
              <a:xfrm>
                <a:off x="305" y="2403"/>
                <a:ext cx="2912" cy="963"/>
                <a:chOff x="305" y="2403"/>
                <a:chExt cx="2912" cy="963"/>
              </a:xfrm>
            </p:grpSpPr>
            <p:sp>
              <p:nvSpPr>
                <p:cNvPr id="29" name="Freeform 20"/>
                <p:cNvSpPr>
                  <a:spLocks/>
                </p:cNvSpPr>
                <p:nvPr/>
              </p:nvSpPr>
              <p:spPr bwMode="gray">
                <a:xfrm>
                  <a:off x="595" y="2403"/>
                  <a:ext cx="2242" cy="346"/>
                </a:xfrm>
                <a:custGeom>
                  <a:avLst/>
                  <a:gdLst>
                    <a:gd name="T0" fmla="*/ 0 w 2208"/>
                    <a:gd name="T1" fmla="*/ 2180 h 303"/>
                    <a:gd name="T2" fmla="*/ 2487 w 2208"/>
                    <a:gd name="T3" fmla="*/ 2214 h 303"/>
                    <a:gd name="T4" fmla="*/ 2776 w 2208"/>
                    <a:gd name="T5" fmla="*/ 0 h 303"/>
                    <a:gd name="T6" fmla="*/ 868 w 2208"/>
                    <a:gd name="T7" fmla="*/ 208 h 303"/>
                    <a:gd name="T8" fmla="*/ 0 w 2208"/>
                    <a:gd name="T9" fmla="*/ 2180 h 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8"/>
                    <a:gd name="T16" fmla="*/ 0 h 303"/>
                    <a:gd name="T17" fmla="*/ 2208 w 2208"/>
                    <a:gd name="T18" fmla="*/ 303 h 3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8" h="303">
                      <a:moveTo>
                        <a:pt x="0" y="298"/>
                      </a:moveTo>
                      <a:lnTo>
                        <a:pt x="1979" y="302"/>
                      </a:lnTo>
                      <a:lnTo>
                        <a:pt x="2207" y="0"/>
                      </a:lnTo>
                      <a:lnTo>
                        <a:pt x="690" y="28"/>
                      </a:lnTo>
                      <a:lnTo>
                        <a:pt x="0" y="298"/>
                      </a:lnTo>
                    </a:path>
                  </a:pathLst>
                </a:custGeom>
                <a:gradFill rotWithShape="1">
                  <a:gsLst>
                    <a:gs pos="0">
                      <a:srgbClr val="558000"/>
                    </a:gs>
                    <a:gs pos="50000">
                      <a:srgbClr val="385500"/>
                    </a:gs>
                    <a:gs pos="100000">
                      <a:srgbClr val="558000"/>
                    </a:gs>
                  </a:gsLst>
                  <a:lin ang="2700000" scaled="1"/>
                </a:gra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Freeform 21"/>
                <p:cNvSpPr>
                  <a:spLocks/>
                </p:cNvSpPr>
                <p:nvPr/>
              </p:nvSpPr>
              <p:spPr bwMode="gray">
                <a:xfrm>
                  <a:off x="305" y="2746"/>
                  <a:ext cx="2597" cy="617"/>
                </a:xfrm>
                <a:custGeom>
                  <a:avLst/>
                  <a:gdLst>
                    <a:gd name="T0" fmla="*/ 0 w 2557"/>
                    <a:gd name="T1" fmla="*/ 4191 h 538"/>
                    <a:gd name="T2" fmla="*/ 3227 w 2557"/>
                    <a:gd name="T3" fmla="*/ 4185 h 538"/>
                    <a:gd name="T4" fmla="*/ 2854 w 2557"/>
                    <a:gd name="T5" fmla="*/ 1 h 538"/>
                    <a:gd name="T6" fmla="*/ 365 w 2557"/>
                    <a:gd name="T7" fmla="*/ 0 h 538"/>
                    <a:gd name="T8" fmla="*/ 0 w 2557"/>
                    <a:gd name="T9" fmla="*/ 4191 h 5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57"/>
                    <a:gd name="T16" fmla="*/ 0 h 538"/>
                    <a:gd name="T17" fmla="*/ 2557 w 2557"/>
                    <a:gd name="T18" fmla="*/ 538 h 5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57" h="538">
                      <a:moveTo>
                        <a:pt x="0" y="537"/>
                      </a:moveTo>
                      <a:lnTo>
                        <a:pt x="2556" y="536"/>
                      </a:lnTo>
                      <a:lnTo>
                        <a:pt x="2262" y="1"/>
                      </a:lnTo>
                      <a:lnTo>
                        <a:pt x="288" y="0"/>
                      </a:lnTo>
                      <a:lnTo>
                        <a:pt x="0" y="537"/>
                      </a:lnTo>
                    </a:path>
                  </a:pathLst>
                </a:custGeom>
                <a:gradFill rotWithShape="1">
                  <a:gsLst>
                    <a:gs pos="0">
                      <a:srgbClr val="669900"/>
                    </a:gs>
                    <a:gs pos="100000">
                      <a:srgbClr val="2F4700"/>
                    </a:gs>
                  </a:gsLst>
                  <a:lin ang="2700000" scaled="1"/>
                </a:gra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Freeform 22"/>
                <p:cNvSpPr>
                  <a:spLocks/>
                </p:cNvSpPr>
                <p:nvPr/>
              </p:nvSpPr>
              <p:spPr bwMode="gray">
                <a:xfrm>
                  <a:off x="2596" y="2409"/>
                  <a:ext cx="621" cy="957"/>
                </a:xfrm>
                <a:custGeom>
                  <a:avLst/>
                  <a:gdLst>
                    <a:gd name="T0" fmla="*/ 376 w 612"/>
                    <a:gd name="T1" fmla="*/ 6338 h 836"/>
                    <a:gd name="T2" fmla="*/ 761 w 612"/>
                    <a:gd name="T3" fmla="*/ 3611 h 836"/>
                    <a:gd name="T4" fmla="*/ 281 w 612"/>
                    <a:gd name="T5" fmla="*/ 0 h 836"/>
                    <a:gd name="T6" fmla="*/ 0 w 612"/>
                    <a:gd name="T7" fmla="*/ 2297 h 836"/>
                    <a:gd name="T8" fmla="*/ 376 w 612"/>
                    <a:gd name="T9" fmla="*/ 6338 h 8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2"/>
                    <a:gd name="T16" fmla="*/ 0 h 836"/>
                    <a:gd name="T17" fmla="*/ 612 w 612"/>
                    <a:gd name="T18" fmla="*/ 836 h 8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2" h="836">
                      <a:moveTo>
                        <a:pt x="302" y="835"/>
                      </a:moveTo>
                      <a:lnTo>
                        <a:pt x="611" y="476"/>
                      </a:lnTo>
                      <a:lnTo>
                        <a:pt x="226" y="0"/>
                      </a:lnTo>
                      <a:lnTo>
                        <a:pt x="0" y="302"/>
                      </a:lnTo>
                      <a:lnTo>
                        <a:pt x="302" y="835"/>
                      </a:lnTo>
                    </a:path>
                  </a:pathLst>
                </a:custGeom>
                <a:solidFill>
                  <a:srgbClr val="99CC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8" name="Group 23"/>
              <p:cNvGrpSpPr>
                <a:grpSpLocks/>
              </p:cNvGrpSpPr>
              <p:nvPr/>
            </p:nvGrpSpPr>
            <p:grpSpPr bwMode="auto">
              <a:xfrm>
                <a:off x="635" y="1825"/>
                <a:ext cx="2150" cy="838"/>
                <a:chOff x="635" y="1825"/>
                <a:chExt cx="2150" cy="838"/>
              </a:xfrm>
            </p:grpSpPr>
            <p:sp>
              <p:nvSpPr>
                <p:cNvPr id="26" name="Freeform 24"/>
                <p:cNvSpPr>
                  <a:spLocks/>
                </p:cNvSpPr>
                <p:nvPr/>
              </p:nvSpPr>
              <p:spPr bwMode="gray">
                <a:xfrm>
                  <a:off x="2261" y="1825"/>
                  <a:ext cx="524" cy="838"/>
                </a:xfrm>
                <a:custGeom>
                  <a:avLst/>
                  <a:gdLst>
                    <a:gd name="T0" fmla="*/ 0 w 516"/>
                    <a:gd name="T1" fmla="*/ 1526 h 732"/>
                    <a:gd name="T2" fmla="*/ 371 w 516"/>
                    <a:gd name="T3" fmla="*/ 5559 h 732"/>
                    <a:gd name="T4" fmla="*/ 648 w 516"/>
                    <a:gd name="T5" fmla="*/ 3374 h 732"/>
                    <a:gd name="T6" fmla="*/ 198 w 516"/>
                    <a:gd name="T7" fmla="*/ 0 h 732"/>
                    <a:gd name="T8" fmla="*/ 0 w 516"/>
                    <a:gd name="T9" fmla="*/ 1526 h 7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6"/>
                    <a:gd name="T16" fmla="*/ 0 h 732"/>
                    <a:gd name="T17" fmla="*/ 516 w 516"/>
                    <a:gd name="T18" fmla="*/ 732 h 7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6" h="732">
                      <a:moveTo>
                        <a:pt x="0" y="201"/>
                      </a:moveTo>
                      <a:lnTo>
                        <a:pt x="294" y="731"/>
                      </a:lnTo>
                      <a:lnTo>
                        <a:pt x="515" y="444"/>
                      </a:lnTo>
                      <a:lnTo>
                        <a:pt x="156" y="0"/>
                      </a:lnTo>
                      <a:lnTo>
                        <a:pt x="0" y="201"/>
                      </a:lnTo>
                    </a:path>
                  </a:pathLst>
                </a:custGeom>
                <a:solidFill>
                  <a:srgbClr val="FEF8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" name="Freeform 25"/>
                <p:cNvSpPr>
                  <a:spLocks/>
                </p:cNvSpPr>
                <p:nvPr/>
              </p:nvSpPr>
              <p:spPr bwMode="gray">
                <a:xfrm>
                  <a:off x="915" y="1825"/>
                  <a:ext cx="1504" cy="226"/>
                </a:xfrm>
                <a:custGeom>
                  <a:avLst/>
                  <a:gdLst>
                    <a:gd name="T0" fmla="*/ 0 w 1481"/>
                    <a:gd name="T1" fmla="*/ 1541 h 197"/>
                    <a:gd name="T2" fmla="*/ 1675 w 1481"/>
                    <a:gd name="T3" fmla="*/ 1541 h 197"/>
                    <a:gd name="T4" fmla="*/ 1865 w 1481"/>
                    <a:gd name="T5" fmla="*/ 0 h 197"/>
                    <a:gd name="T6" fmla="*/ 463 w 1481"/>
                    <a:gd name="T7" fmla="*/ 3 h 197"/>
                    <a:gd name="T8" fmla="*/ 0 w 1481"/>
                    <a:gd name="T9" fmla="*/ 1541 h 1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1"/>
                    <a:gd name="T16" fmla="*/ 0 h 197"/>
                    <a:gd name="T17" fmla="*/ 1481 w 1481"/>
                    <a:gd name="T18" fmla="*/ 197 h 1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1" h="197">
                      <a:moveTo>
                        <a:pt x="0" y="196"/>
                      </a:moveTo>
                      <a:lnTo>
                        <a:pt x="1329" y="196"/>
                      </a:lnTo>
                      <a:lnTo>
                        <a:pt x="1480" y="0"/>
                      </a:lnTo>
                      <a:lnTo>
                        <a:pt x="367" y="3"/>
                      </a:lnTo>
                      <a:lnTo>
                        <a:pt x="0" y="196"/>
                      </a:lnTo>
                    </a:path>
                  </a:pathLst>
                </a:custGeom>
                <a:gradFill rotWithShape="1">
                  <a:gsLst>
                    <a:gs pos="0">
                      <a:srgbClr val="9E9A00"/>
                    </a:gs>
                    <a:gs pos="50000">
                      <a:srgbClr val="696600"/>
                    </a:gs>
                    <a:gs pos="100000">
                      <a:srgbClr val="9E9A00"/>
                    </a:gs>
                  </a:gsLst>
                  <a:lin ang="2700000" scaled="1"/>
                </a:gra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" name="Freeform 26"/>
                <p:cNvSpPr>
                  <a:spLocks/>
                </p:cNvSpPr>
                <p:nvPr/>
              </p:nvSpPr>
              <p:spPr bwMode="gray">
                <a:xfrm>
                  <a:off x="635" y="2051"/>
                  <a:ext cx="1935" cy="607"/>
                </a:xfrm>
                <a:custGeom>
                  <a:avLst/>
                  <a:gdLst>
                    <a:gd name="T0" fmla="*/ 0 w 1906"/>
                    <a:gd name="T1" fmla="*/ 4042 h 530"/>
                    <a:gd name="T2" fmla="*/ 2389 w 1906"/>
                    <a:gd name="T3" fmla="*/ 4042 h 530"/>
                    <a:gd name="T4" fmla="*/ 2014 w 1906"/>
                    <a:gd name="T5" fmla="*/ 0 h 530"/>
                    <a:gd name="T6" fmla="*/ 353 w 1906"/>
                    <a:gd name="T7" fmla="*/ 0 h 530"/>
                    <a:gd name="T8" fmla="*/ 0 w 1906"/>
                    <a:gd name="T9" fmla="*/ 4042 h 5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06"/>
                    <a:gd name="T16" fmla="*/ 0 h 530"/>
                    <a:gd name="T17" fmla="*/ 1906 w 1906"/>
                    <a:gd name="T18" fmla="*/ 530 h 5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06" h="530">
                      <a:moveTo>
                        <a:pt x="0" y="529"/>
                      </a:moveTo>
                      <a:lnTo>
                        <a:pt x="1905" y="529"/>
                      </a:lnTo>
                      <a:lnTo>
                        <a:pt x="1606" y="0"/>
                      </a:lnTo>
                      <a:lnTo>
                        <a:pt x="282" y="0"/>
                      </a:lnTo>
                      <a:lnTo>
                        <a:pt x="0" y="529"/>
                      </a:lnTo>
                    </a:path>
                  </a:pathLst>
                </a:custGeom>
                <a:gradFill rotWithShape="1">
                  <a:gsLst>
                    <a:gs pos="0">
                      <a:srgbClr val="CCCC00"/>
                    </a:gs>
                    <a:gs pos="100000">
                      <a:srgbClr val="5E5E00"/>
                    </a:gs>
                  </a:gsLst>
                  <a:lin ang="2700000" scaled="1"/>
                </a:gra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9" name="Group 27"/>
              <p:cNvGrpSpPr>
                <a:grpSpLocks/>
              </p:cNvGrpSpPr>
              <p:nvPr/>
            </p:nvGrpSpPr>
            <p:grpSpPr bwMode="auto">
              <a:xfrm>
                <a:off x="955" y="1234"/>
                <a:ext cx="1404" cy="737"/>
                <a:chOff x="955" y="1234"/>
                <a:chExt cx="1404" cy="737"/>
              </a:xfrm>
            </p:grpSpPr>
            <p:sp>
              <p:nvSpPr>
                <p:cNvPr id="23" name="Freeform 28"/>
                <p:cNvSpPr>
                  <a:spLocks/>
                </p:cNvSpPr>
                <p:nvPr/>
              </p:nvSpPr>
              <p:spPr bwMode="gray">
                <a:xfrm>
                  <a:off x="1250" y="1239"/>
                  <a:ext cx="742" cy="118"/>
                </a:xfrm>
                <a:custGeom>
                  <a:avLst/>
                  <a:gdLst>
                    <a:gd name="T0" fmla="*/ 0 w 734"/>
                    <a:gd name="T1" fmla="*/ 661 h 104"/>
                    <a:gd name="T2" fmla="*/ 766 w 734"/>
                    <a:gd name="T3" fmla="*/ 686 h 104"/>
                    <a:gd name="T4" fmla="*/ 862 w 734"/>
                    <a:gd name="T5" fmla="*/ 0 h 104"/>
                    <a:gd name="T6" fmla="*/ 210 w 734"/>
                    <a:gd name="T7" fmla="*/ 0 h 104"/>
                    <a:gd name="T8" fmla="*/ 0 w 734"/>
                    <a:gd name="T9" fmla="*/ 661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4"/>
                    <a:gd name="T16" fmla="*/ 0 h 104"/>
                    <a:gd name="T17" fmla="*/ 734 w 734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4" h="104">
                      <a:moveTo>
                        <a:pt x="0" y="100"/>
                      </a:moveTo>
                      <a:lnTo>
                        <a:pt x="652" y="103"/>
                      </a:lnTo>
                      <a:lnTo>
                        <a:pt x="733" y="0"/>
                      </a:lnTo>
                      <a:lnTo>
                        <a:pt x="180" y="0"/>
                      </a:lnTo>
                      <a:lnTo>
                        <a:pt x="0" y="100"/>
                      </a:lnTo>
                    </a:path>
                  </a:pathLst>
                </a:custGeom>
                <a:gradFill rotWithShape="1">
                  <a:gsLst>
                    <a:gs pos="0">
                      <a:srgbClr val="FF6535"/>
                    </a:gs>
                    <a:gs pos="50000">
                      <a:srgbClr val="A94323"/>
                    </a:gs>
                    <a:gs pos="100000">
                      <a:srgbClr val="FF6535"/>
                    </a:gs>
                  </a:gsLst>
                  <a:lin ang="2700000" scaled="1"/>
                </a:gra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" name="Freeform 29"/>
                <p:cNvSpPr>
                  <a:spLocks/>
                </p:cNvSpPr>
                <p:nvPr/>
              </p:nvSpPr>
              <p:spPr bwMode="gray">
                <a:xfrm>
                  <a:off x="955" y="1354"/>
                  <a:ext cx="1258" cy="617"/>
                </a:xfrm>
                <a:custGeom>
                  <a:avLst/>
                  <a:gdLst>
                    <a:gd name="T0" fmla="*/ 0 w 1239"/>
                    <a:gd name="T1" fmla="*/ 4191 h 538"/>
                    <a:gd name="T2" fmla="*/ 1554 w 1239"/>
                    <a:gd name="T3" fmla="*/ 4191 h 538"/>
                    <a:gd name="T4" fmla="*/ 1193 w 1239"/>
                    <a:gd name="T5" fmla="*/ 0 h 538"/>
                    <a:gd name="T6" fmla="*/ 361 w 1239"/>
                    <a:gd name="T7" fmla="*/ 0 h 538"/>
                    <a:gd name="T8" fmla="*/ 0 w 1239"/>
                    <a:gd name="T9" fmla="*/ 4191 h 5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9"/>
                    <a:gd name="T16" fmla="*/ 0 h 538"/>
                    <a:gd name="T17" fmla="*/ 1239 w 1239"/>
                    <a:gd name="T18" fmla="*/ 538 h 5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9" h="538">
                      <a:moveTo>
                        <a:pt x="0" y="537"/>
                      </a:moveTo>
                      <a:lnTo>
                        <a:pt x="1238" y="537"/>
                      </a:lnTo>
                      <a:lnTo>
                        <a:pt x="950" y="0"/>
                      </a:lnTo>
                      <a:lnTo>
                        <a:pt x="288" y="0"/>
                      </a:lnTo>
                      <a:lnTo>
                        <a:pt x="0" y="537"/>
                      </a:lnTo>
                    </a:path>
                  </a:pathLst>
                </a:custGeom>
                <a:gradFill rotWithShape="1">
                  <a:gsLst>
                    <a:gs pos="0">
                      <a:srgbClr val="FF9933"/>
                    </a:gs>
                    <a:gs pos="100000">
                      <a:srgbClr val="764718"/>
                    </a:gs>
                  </a:gsLst>
                  <a:lin ang="2700000" scaled="1"/>
                </a:gra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Freeform 30"/>
                <p:cNvSpPr>
                  <a:spLocks/>
                </p:cNvSpPr>
                <p:nvPr/>
              </p:nvSpPr>
              <p:spPr bwMode="gray">
                <a:xfrm>
                  <a:off x="1914" y="1234"/>
                  <a:ext cx="445" cy="732"/>
                </a:xfrm>
                <a:custGeom>
                  <a:avLst/>
                  <a:gdLst>
                    <a:gd name="T0" fmla="*/ 353 w 439"/>
                    <a:gd name="T1" fmla="*/ 5012 h 638"/>
                    <a:gd name="T2" fmla="*/ 536 w 439"/>
                    <a:gd name="T3" fmla="*/ 3467 h 638"/>
                    <a:gd name="T4" fmla="*/ 94 w 439"/>
                    <a:gd name="T5" fmla="*/ 0 h 638"/>
                    <a:gd name="T6" fmla="*/ 0 w 439"/>
                    <a:gd name="T7" fmla="*/ 750 h 638"/>
                    <a:gd name="T8" fmla="*/ 353 w 439"/>
                    <a:gd name="T9" fmla="*/ 5012 h 6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9"/>
                    <a:gd name="T16" fmla="*/ 0 h 638"/>
                    <a:gd name="T17" fmla="*/ 439 w 439"/>
                    <a:gd name="T18" fmla="*/ 638 h 6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9" h="638">
                      <a:moveTo>
                        <a:pt x="289" y="637"/>
                      </a:moveTo>
                      <a:lnTo>
                        <a:pt x="438" y="441"/>
                      </a:lnTo>
                      <a:lnTo>
                        <a:pt x="79" y="0"/>
                      </a:lnTo>
                      <a:lnTo>
                        <a:pt x="0" y="96"/>
                      </a:lnTo>
                      <a:lnTo>
                        <a:pt x="289" y="637"/>
                      </a:lnTo>
                    </a:path>
                  </a:pathLst>
                </a:custGeom>
                <a:solidFill>
                  <a:srgbClr val="FFBA75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0" name="Group 31"/>
              <p:cNvGrpSpPr>
                <a:grpSpLocks/>
              </p:cNvGrpSpPr>
              <p:nvPr/>
            </p:nvGrpSpPr>
            <p:grpSpPr bwMode="auto">
              <a:xfrm>
                <a:off x="1284" y="653"/>
                <a:ext cx="653" cy="616"/>
                <a:chOff x="1284" y="653"/>
                <a:chExt cx="653" cy="616"/>
              </a:xfrm>
            </p:grpSpPr>
            <p:sp>
              <p:nvSpPr>
                <p:cNvPr id="21" name="Freeform 32"/>
                <p:cNvSpPr>
                  <a:spLocks/>
                </p:cNvSpPr>
                <p:nvPr/>
              </p:nvSpPr>
              <p:spPr bwMode="gray">
                <a:xfrm>
                  <a:off x="1284" y="653"/>
                  <a:ext cx="598" cy="616"/>
                </a:xfrm>
                <a:custGeom>
                  <a:avLst/>
                  <a:gdLst>
                    <a:gd name="T0" fmla="*/ 0 w 587"/>
                    <a:gd name="T1" fmla="*/ 4177 h 537"/>
                    <a:gd name="T2" fmla="*/ 773 w 587"/>
                    <a:gd name="T3" fmla="*/ 4203 h 537"/>
                    <a:gd name="T4" fmla="*/ 373 w 587"/>
                    <a:gd name="T5" fmla="*/ 0 h 537"/>
                    <a:gd name="T6" fmla="*/ 0 w 587"/>
                    <a:gd name="T7" fmla="*/ 4177 h 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7"/>
                    <a:gd name="T13" fmla="*/ 0 h 537"/>
                    <a:gd name="T14" fmla="*/ 587 w 587"/>
                    <a:gd name="T15" fmla="*/ 537 h 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7" h="537">
                      <a:moveTo>
                        <a:pt x="0" y="533"/>
                      </a:moveTo>
                      <a:lnTo>
                        <a:pt x="586" y="536"/>
                      </a:lnTo>
                      <a:lnTo>
                        <a:pt x="283" y="0"/>
                      </a:lnTo>
                      <a:lnTo>
                        <a:pt x="0" y="533"/>
                      </a:lnTo>
                    </a:path>
                  </a:pathLst>
                </a:custGeom>
                <a:gradFill rotWithShape="1">
                  <a:gsLst>
                    <a:gs pos="0">
                      <a:srgbClr val="CC3300"/>
                    </a:gs>
                    <a:gs pos="100000">
                      <a:srgbClr val="5E1800"/>
                    </a:gs>
                  </a:gsLst>
                  <a:lin ang="2700000" scaled="1"/>
                </a:gra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" name="Freeform 33"/>
                <p:cNvSpPr>
                  <a:spLocks/>
                </p:cNvSpPr>
                <p:nvPr/>
              </p:nvSpPr>
              <p:spPr bwMode="gray">
                <a:xfrm>
                  <a:off x="1568" y="653"/>
                  <a:ext cx="369" cy="613"/>
                </a:xfrm>
                <a:custGeom>
                  <a:avLst/>
                  <a:gdLst>
                    <a:gd name="T0" fmla="*/ 363 w 364"/>
                    <a:gd name="T1" fmla="*/ 4113 h 535"/>
                    <a:gd name="T2" fmla="*/ 445 w 364"/>
                    <a:gd name="T3" fmla="*/ 3428 h 535"/>
                    <a:gd name="T4" fmla="*/ 0 w 364"/>
                    <a:gd name="T5" fmla="*/ 0 h 535"/>
                    <a:gd name="T6" fmla="*/ 363 w 364"/>
                    <a:gd name="T7" fmla="*/ 4113 h 5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4"/>
                    <a:gd name="T13" fmla="*/ 0 h 535"/>
                    <a:gd name="T14" fmla="*/ 364 w 364"/>
                    <a:gd name="T15" fmla="*/ 535 h 5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4" h="535">
                      <a:moveTo>
                        <a:pt x="296" y="534"/>
                      </a:moveTo>
                      <a:lnTo>
                        <a:pt x="363" y="445"/>
                      </a:lnTo>
                      <a:lnTo>
                        <a:pt x="0" y="0"/>
                      </a:lnTo>
                      <a:lnTo>
                        <a:pt x="296" y="534"/>
                      </a:lnTo>
                    </a:path>
                  </a:pathLst>
                </a:custGeom>
                <a:solidFill>
                  <a:srgbClr val="FF6535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5" name="Text Box 34"/>
            <p:cNvSpPr txBox="1">
              <a:spLocks noChangeArrowheads="1"/>
            </p:cNvSpPr>
            <p:nvPr/>
          </p:nvSpPr>
          <p:spPr bwMode="auto">
            <a:xfrm>
              <a:off x="1493377" y="3270919"/>
              <a:ext cx="2135770" cy="2184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algn="ctr" latinLnBrk="1">
                <a:lnSpc>
                  <a:spcPct val="80000"/>
                </a:lnSpc>
                <a:defRPr/>
              </a:pPr>
              <a:r>
                <a:rPr kumimoji="1" lang="ru-RU" altLang="ko-KR" sz="1600" b="1" dirty="0" smtClean="0">
                  <a:solidFill>
                    <a:srgbClr val="FFFFFF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Учреждения культуры</a:t>
              </a:r>
              <a:endParaRPr kumimoji="1" lang="en-US" altLang="ko-KR" sz="1600" b="1" dirty="0">
                <a:solidFill>
                  <a:srgbClr val="FFFFFF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endParaRPr>
            </a:p>
          </p:txBody>
        </p:sp>
        <p:sp>
          <p:nvSpPr>
            <p:cNvPr id="36" name="Text Box 35"/>
            <p:cNvSpPr txBox="1">
              <a:spLocks noChangeArrowheads="1"/>
            </p:cNvSpPr>
            <p:nvPr/>
          </p:nvSpPr>
          <p:spPr bwMode="auto">
            <a:xfrm>
              <a:off x="1914225" y="2212305"/>
              <a:ext cx="1205126" cy="3672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algn="ctr" latinLnBrk="1">
                <a:lnSpc>
                  <a:spcPct val="80000"/>
                </a:lnSpc>
                <a:defRPr/>
              </a:pPr>
              <a:r>
                <a:rPr kumimoji="1" lang="ru-RU" altLang="ko-KR" sz="1600" b="1" dirty="0" smtClean="0">
                  <a:solidFill>
                    <a:srgbClr val="FFFFFF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Прочие </a:t>
              </a:r>
            </a:p>
            <a:p>
              <a:pPr algn="ctr" latinLnBrk="1">
                <a:lnSpc>
                  <a:spcPct val="80000"/>
                </a:lnSpc>
                <a:defRPr/>
              </a:pPr>
              <a:r>
                <a:rPr kumimoji="1" lang="ru-RU" altLang="ko-KR" sz="1600" b="1" dirty="0" smtClean="0">
                  <a:solidFill>
                    <a:srgbClr val="FFFFFF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учреждения</a:t>
              </a:r>
              <a:endParaRPr kumimoji="1" lang="en-US" altLang="ko-KR" sz="1600" b="1" dirty="0">
                <a:solidFill>
                  <a:srgbClr val="FFFFFF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1258495" y="4030968"/>
              <a:ext cx="2590800" cy="2873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ru-RU" altLang="ko-KR" sz="1600" b="1" dirty="0" smtClean="0">
                  <a:solidFill>
                    <a:srgbClr val="FFFFFF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Учреждения образования</a:t>
              </a:r>
              <a:endParaRPr kumimoji="1" lang="en-US" altLang="ko-KR" sz="1600" b="1" dirty="0">
                <a:solidFill>
                  <a:srgbClr val="FFFFFF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4116118" y="3549137"/>
              <a:ext cx="5290204" cy="8367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just"/>
              <a:r>
                <a:rPr lang="ru-RU" sz="11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Муниципальных  бюджетных  дошкольных общеобразовательных  учреждений - 9</a:t>
              </a:r>
              <a:r>
                <a:rPr lang="ru-RU" sz="11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;</a:t>
              </a:r>
            </a:p>
            <a:p>
              <a:pPr lvl="0" algn="just"/>
              <a:r>
                <a:rPr lang="ru-RU" sz="11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Муниципальных бюджетных общеобразовательных учреждений - 14</a:t>
              </a:r>
              <a:r>
                <a:rPr lang="ru-RU" sz="11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в</a:t>
              </a:r>
            </a:p>
            <a:p>
              <a:pPr lvl="0" algn="just"/>
              <a:r>
                <a:rPr lang="ru-RU" sz="11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том числе :  3 начальные школы - детский сад, 5 школ с пришкольным интернатом; </a:t>
              </a:r>
            </a:p>
            <a:p>
              <a:pPr lvl="0" algn="just"/>
              <a:r>
                <a:rPr lang="ru-RU" sz="11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Учреждения дополнительного образования - 3</a:t>
              </a:r>
              <a:r>
                <a:rPr lang="ru-RU" sz="11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: МБУДО «Усть-Цилемская детская музыкальная школа», МБУДО «Районный центр детского творчества «Гудвин», МБУДО «Центр физкультуры , спорта и туризма» Усть-Цилемского района».</a:t>
              </a:r>
              <a:endParaRPr lang="ru-RU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633003" y="997566"/>
            <a:ext cx="6825549" cy="53325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бюджета муниципального района «Усть-Цилемский» финансируется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32 учреждения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том числе 31 бюджетное и 1 казенное учреждение.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916460" y="311715"/>
            <a:ext cx="8543646" cy="1456587"/>
          </a:xfrm>
          <a:prstGeom prst="rect">
            <a:avLst/>
          </a:prstGeom>
        </p:spPr>
        <p:txBody>
          <a:bodyPr wrap="square" lIns="101381" tIns="50690" rIns="101381" bIns="50690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Заключение  контрольно-счетной палаты МО МР «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Усть-Цилемский» на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решения Совета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МР «Усть-Цилемский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 бюджете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«Усть-Цилемский на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и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44424306"/>
              </p:ext>
            </p:extLst>
          </p:nvPr>
        </p:nvGraphicFramePr>
        <p:xfrm>
          <a:off x="435463" y="2000587"/>
          <a:ext cx="9158069" cy="3875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05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7" name="Заголовок 10"/>
          <p:cNvSpPr txBox="1">
            <a:spLocks/>
          </p:cNvSpPr>
          <p:nvPr/>
        </p:nvSpPr>
        <p:spPr>
          <a:xfrm>
            <a:off x="631920" y="1"/>
            <a:ext cx="9089930" cy="1382983"/>
          </a:xfrm>
          <a:prstGeom prst="rect">
            <a:avLst/>
          </a:prstGeom>
        </p:spPr>
        <p:txBody>
          <a:bodyPr vert="horz" lIns="101381" tIns="50690" rIns="101381" bIns="506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Проект решения Совета МО МР «Усть-Цилемский» «О бюджете муниципального района «Усть-Цилемский» на 2022 год и плановый период 2023-2024 годов» подготовлен</a:t>
            </a:r>
            <a:br>
              <a:rPr lang="ru-RU" sz="1800" dirty="0" smtClean="0"/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Финансовым управлением администрации муниципального района «Усть-Цилемский»</a:t>
            </a:r>
            <a:endParaRPr lang="ru-RU" sz="18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http://mak-sprei.ua/wp-content/uploads/2017/02/28_Contact-Us.pn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993" y="1394321"/>
            <a:ext cx="9162205" cy="3061359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43336"/>
              </p:ext>
            </p:extLst>
          </p:nvPr>
        </p:nvGraphicFramePr>
        <p:xfrm>
          <a:off x="631921" y="4441299"/>
          <a:ext cx="8951779" cy="1704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0012"/>
                <a:gridCol w="1868300"/>
                <a:gridCol w="2259567"/>
                <a:gridCol w="2673900"/>
              </a:tblGrid>
              <a:tr h="1704450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Наш адрес: </a:t>
                      </a:r>
                    </a:p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С. Усть-Цильма, Новый квартал 11 а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14" marR="72914" marT="54412" marB="54412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Наши телефоны:</a:t>
                      </a:r>
                    </a:p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Начальник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Кислякова Анна Викторовна - 91768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14" marR="72914" marT="54412" marB="54412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Наш электронный адрес:</a:t>
                      </a:r>
                      <a:r>
                        <a:rPr lang="ru-RU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fuustc@mail.ru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14" marR="72914" marT="54412" marB="54412">
                    <a:solidFill>
                      <a:srgbClr val="DF7D7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График</a:t>
                      </a:r>
                      <a:r>
                        <a:rPr lang="ru-RU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работы: 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Понедельник – Четверг 8:30 – 17:00</a:t>
                      </a:r>
                    </a:p>
                    <a:p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Пятница 8:30 – 15:30</a:t>
                      </a:r>
                    </a:p>
                    <a:p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Перерыв на обед 13:00 – 14:00</a:t>
                      </a:r>
                    </a:p>
                    <a:p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14" marR="72914" marT="54412" marB="54412">
                    <a:solidFill>
                      <a:srgbClr val="D20C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7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0461" y="1"/>
            <a:ext cx="7953013" cy="359443"/>
          </a:xfrm>
        </p:spPr>
        <p:txBody>
          <a:bodyPr>
            <a:noAutofit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и его планирование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39" name="Схема 38"/>
          <p:cNvGraphicFramePr/>
          <p:nvPr/>
        </p:nvGraphicFramePr>
        <p:xfrm>
          <a:off x="638650" y="453438"/>
          <a:ext cx="3229843" cy="1519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60359" y="5004213"/>
            <a:ext cx="9053473" cy="1025700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Планирование бюджета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муниципального района «Усть-Цилемский»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основано на программно - целевых принципах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являющихся основным инструментом повышения эффективности бюджетных расходов, достижения устойчивого развития, обеспечения стабильности финансов.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Программный бюджет обеспечивает прямую взаимосвязь между распределением бюджетных ресурсов и результатами их использования, является индикатором по направлениям деятельности и сигнализирует о плохом или хорошем результате.</a:t>
            </a:r>
          </a:p>
        </p:txBody>
      </p:sp>
      <p:graphicFrame>
        <p:nvGraphicFramePr>
          <p:cNvPr id="37" name="Схема 36"/>
          <p:cNvGraphicFramePr/>
          <p:nvPr>
            <p:extLst>
              <p:ext uri="{D42A27DB-BD31-4B8C-83A1-F6EECF244321}">
                <p14:modId xmlns:p14="http://schemas.microsoft.com/office/powerpoint/2010/main" val="226580413"/>
              </p:ext>
            </p:extLst>
          </p:nvPr>
        </p:nvGraphicFramePr>
        <p:xfrm>
          <a:off x="627869" y="1138417"/>
          <a:ext cx="8895895" cy="4836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0" name="Схема 39"/>
          <p:cNvGraphicFramePr/>
          <p:nvPr/>
        </p:nvGraphicFramePr>
        <p:xfrm>
          <a:off x="4428846" y="460994"/>
          <a:ext cx="5090469" cy="1496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41" name="Стрелка вправо 40"/>
          <p:cNvSpPr/>
          <p:nvPr/>
        </p:nvSpPr>
        <p:spPr>
          <a:xfrm>
            <a:off x="3868486" y="1035351"/>
            <a:ext cx="344316" cy="28717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42" name="Левая фигурная скобка 41"/>
          <p:cNvSpPr/>
          <p:nvPr/>
        </p:nvSpPr>
        <p:spPr>
          <a:xfrm>
            <a:off x="4273568" y="460997"/>
            <a:ext cx="195786" cy="1435884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101381" tIns="50690" rIns="101381" bIns="50690" rtlCol="0" anchor="ctr"/>
          <a:lstStyle/>
          <a:p>
            <a:pPr algn="ctr"/>
            <a:endParaRPr lang="ru-RU" b="1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1" y="0"/>
            <a:ext cx="8796420" cy="658874"/>
          </a:xfrm>
        </p:spPr>
        <p:txBody>
          <a:bodyPr>
            <a:noAutofit/>
          </a:bodyPr>
          <a:lstStyle/>
          <a:p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бюджетного процесса </a:t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499597" y="658874"/>
            <a:ext cx="9337027" cy="4900897"/>
            <a:chOff x="438150" y="388517"/>
            <a:chExt cx="8782050" cy="4117974"/>
          </a:xfrm>
        </p:grpSpPr>
        <p:grpSp>
          <p:nvGrpSpPr>
            <p:cNvPr id="7" name="组合 25"/>
            <p:cNvGrpSpPr/>
            <p:nvPr/>
          </p:nvGrpSpPr>
          <p:grpSpPr>
            <a:xfrm>
              <a:off x="1225550" y="388517"/>
              <a:ext cx="7994650" cy="3161134"/>
              <a:chOff x="374650" y="2047875"/>
              <a:chExt cx="8397875" cy="3914775"/>
            </a:xfrm>
          </p:grpSpPr>
          <p:sp>
            <p:nvSpPr>
              <p:cNvPr id="8" name="AutoShape 29"/>
              <p:cNvSpPr>
                <a:spLocks noChangeArrowheads="1"/>
              </p:cNvSpPr>
              <p:nvPr/>
            </p:nvSpPr>
            <p:spPr bwMode="auto">
              <a:xfrm flipH="1" flipV="1">
                <a:off x="581025" y="4991100"/>
                <a:ext cx="5586413" cy="381000"/>
              </a:xfrm>
              <a:prstGeom prst="parallelogram">
                <a:avLst>
                  <a:gd name="adj" fmla="val 206225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" name="AutoShape 30"/>
              <p:cNvSpPr>
                <a:spLocks noChangeArrowheads="1"/>
              </p:cNvSpPr>
              <p:nvPr/>
            </p:nvSpPr>
            <p:spPr bwMode="auto">
              <a:xfrm flipH="1" flipV="1">
                <a:off x="5241925" y="2047875"/>
                <a:ext cx="3530600" cy="381000"/>
              </a:xfrm>
              <a:prstGeom prst="parallelogram">
                <a:avLst>
                  <a:gd name="adj" fmla="val 158949"/>
                </a:avLst>
              </a:prstGeom>
              <a:solidFill>
                <a:srgbClr val="DFDFDF">
                  <a:alpha val="70195"/>
                </a:srgb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" name="AutoShape 31"/>
              <p:cNvSpPr>
                <a:spLocks noChangeArrowheads="1"/>
              </p:cNvSpPr>
              <p:nvPr/>
            </p:nvSpPr>
            <p:spPr bwMode="auto">
              <a:xfrm flipH="1" flipV="1">
                <a:off x="3998913" y="3028950"/>
                <a:ext cx="3836987" cy="381000"/>
              </a:xfrm>
              <a:prstGeom prst="parallelogram">
                <a:avLst>
                  <a:gd name="adj" fmla="val 166215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" name="AutoShape 32"/>
              <p:cNvSpPr>
                <a:spLocks noChangeArrowheads="1"/>
              </p:cNvSpPr>
              <p:nvPr/>
            </p:nvSpPr>
            <p:spPr bwMode="auto">
              <a:xfrm flipH="1" flipV="1">
                <a:off x="2828925" y="4010025"/>
                <a:ext cx="4238625" cy="381000"/>
              </a:xfrm>
              <a:prstGeom prst="parallelogram">
                <a:avLst>
                  <a:gd name="adj" fmla="val 178309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" name="AutoShape 33"/>
              <p:cNvSpPr>
                <a:spLocks noChangeArrowheads="1"/>
              </p:cNvSpPr>
              <p:nvPr/>
            </p:nvSpPr>
            <p:spPr bwMode="auto">
              <a:xfrm flipH="1" flipV="1">
                <a:off x="563563" y="4981575"/>
                <a:ext cx="2914650" cy="381000"/>
              </a:xfrm>
              <a:prstGeom prst="parallelogram">
                <a:avLst>
                  <a:gd name="adj" fmla="val 229996"/>
                </a:avLst>
              </a:prstGeom>
              <a:solidFill>
                <a:srgbClr val="AEAEAE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" name="Rectangle 34"/>
              <p:cNvSpPr>
                <a:spLocks noChangeArrowheads="1"/>
              </p:cNvSpPr>
              <p:nvPr/>
            </p:nvSpPr>
            <p:spPr bwMode="auto">
              <a:xfrm>
                <a:off x="563563" y="5362575"/>
                <a:ext cx="2028825" cy="600075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tx2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12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Рассмотрение и утверждение </a:t>
                </a:r>
              </a:p>
              <a:p>
                <a:pPr algn="ctr"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проекта бюджета </a:t>
                </a:r>
              </a:p>
              <a:p>
                <a:pPr algn="ctr"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1300" b="1" dirty="0">
                  <a:latin typeface="Verdana" pitchFamily="34" charset="0"/>
                </a:endParaRPr>
              </a:p>
            </p:txBody>
          </p:sp>
          <p:sp>
            <p:nvSpPr>
              <p:cNvPr id="14" name="AutoShape 35"/>
              <p:cNvSpPr>
                <a:spLocks noChangeArrowheads="1"/>
              </p:cNvSpPr>
              <p:nvPr/>
            </p:nvSpPr>
            <p:spPr bwMode="auto">
              <a:xfrm flipH="1" flipV="1">
                <a:off x="1449388" y="4000500"/>
                <a:ext cx="2914650" cy="381000"/>
              </a:xfrm>
              <a:prstGeom prst="parallelogram">
                <a:avLst>
                  <a:gd name="adj" fmla="val 229996"/>
                </a:avLst>
              </a:prstGeom>
              <a:solidFill>
                <a:srgbClr val="AEAEAE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" name="Rectangle 36"/>
              <p:cNvSpPr>
                <a:spLocks noChangeArrowheads="1"/>
              </p:cNvSpPr>
              <p:nvPr/>
            </p:nvSpPr>
            <p:spPr bwMode="auto">
              <a:xfrm>
                <a:off x="1449388" y="4381500"/>
                <a:ext cx="2028825" cy="600075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tx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Исполнение бюджета</a:t>
                </a:r>
              </a:p>
              <a:p>
                <a:pPr algn="ctr"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(01 января-31 декабря)</a:t>
                </a:r>
              </a:p>
            </p:txBody>
          </p:sp>
          <p:sp>
            <p:nvSpPr>
              <p:cNvPr id="16" name="AutoShape 37"/>
              <p:cNvSpPr>
                <a:spLocks noChangeArrowheads="1"/>
              </p:cNvSpPr>
              <p:nvPr/>
            </p:nvSpPr>
            <p:spPr bwMode="auto">
              <a:xfrm flipH="1" flipV="1">
                <a:off x="2335213" y="3019425"/>
                <a:ext cx="2914650" cy="381000"/>
              </a:xfrm>
              <a:prstGeom prst="parallelogram">
                <a:avLst>
                  <a:gd name="adj" fmla="val 229996"/>
                </a:avLst>
              </a:prstGeom>
              <a:solidFill>
                <a:srgbClr val="AEAEAE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" name="Rectangle 38"/>
              <p:cNvSpPr>
                <a:spLocks noChangeArrowheads="1"/>
              </p:cNvSpPr>
              <p:nvPr/>
            </p:nvSpPr>
            <p:spPr bwMode="auto">
              <a:xfrm>
                <a:off x="2335213" y="3400425"/>
                <a:ext cx="2028825" cy="600075"/>
              </a:xfrm>
              <a:prstGeom prst="rect">
                <a:avLst/>
              </a:prstGeom>
              <a:gradFill flip="none" rotWithShape="1">
                <a:gsLst>
                  <a:gs pos="0">
                    <a:srgbClr val="6699FF">
                      <a:shade val="30000"/>
                      <a:satMod val="115000"/>
                    </a:srgbClr>
                  </a:gs>
                  <a:gs pos="50000">
                    <a:srgbClr val="6699FF">
                      <a:shade val="67500"/>
                      <a:satMod val="115000"/>
                    </a:srgbClr>
                  </a:gs>
                  <a:gs pos="100000">
                    <a:srgbClr val="6699FF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Контроль за исполнением</a:t>
                </a:r>
              </a:p>
              <a:p>
                <a:pPr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(01 января- 31 декабря)</a:t>
                </a:r>
              </a:p>
            </p:txBody>
          </p:sp>
          <p:sp>
            <p:nvSpPr>
              <p:cNvPr id="18" name="AutoShape 39"/>
              <p:cNvSpPr>
                <a:spLocks noChangeArrowheads="1"/>
              </p:cNvSpPr>
              <p:nvPr/>
            </p:nvSpPr>
            <p:spPr bwMode="auto">
              <a:xfrm flipH="1" flipV="1">
                <a:off x="3213100" y="2047875"/>
                <a:ext cx="2659063" cy="381000"/>
              </a:xfrm>
              <a:prstGeom prst="parallelogram">
                <a:avLst>
                  <a:gd name="adj" fmla="val 168760"/>
                </a:avLst>
              </a:prstGeom>
              <a:solidFill>
                <a:srgbClr val="AEAEAE">
                  <a:alpha val="70195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dirty="0"/>
              </a:p>
            </p:txBody>
          </p:sp>
          <p:sp>
            <p:nvSpPr>
              <p:cNvPr id="19" name="Rectangle 40"/>
              <p:cNvSpPr>
                <a:spLocks noChangeArrowheads="1"/>
              </p:cNvSpPr>
              <p:nvPr/>
            </p:nvSpPr>
            <p:spPr bwMode="auto">
              <a:xfrm>
                <a:off x="3213100" y="2428875"/>
                <a:ext cx="2028825" cy="600075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tx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ru-RU" altLang="ko-KR" sz="2200" b="1" i="1" dirty="0" smtClean="0">
                  <a:solidFill>
                    <a:srgbClr val="FFFFFF"/>
                  </a:solidFill>
                  <a:latin typeface="Arial" pitchFamily="34" charset="0"/>
                </a:endParaRPr>
              </a:p>
              <a:p>
                <a:pPr algn="ctr" eaLnBrk="0" hangingPunct="0"/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Рассмотрение и утверждение </a:t>
                </a:r>
              </a:p>
              <a:p>
                <a:pPr algn="ctr" eaLnBrk="0" hangingPunct="0"/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годового отчета </a:t>
                </a:r>
              </a:p>
              <a:p>
                <a:pPr algn="ctr" eaLnBrk="0" latinLnBrk="0" hangingPunct="0">
                  <a:buFont typeface="Wingdings" pitchFamily="2" charset="2"/>
                  <a:buNone/>
                </a:pPr>
                <a:endParaRPr lang="en-US" altLang="ko-KR" sz="2700" dirty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" name="Line 41"/>
              <p:cNvSpPr>
                <a:spLocks noChangeShapeType="1"/>
              </p:cNvSpPr>
              <p:nvPr/>
            </p:nvSpPr>
            <p:spPr bwMode="auto">
              <a:xfrm>
                <a:off x="1095375" y="4981575"/>
                <a:ext cx="6457950" cy="0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" name="Line 42"/>
              <p:cNvSpPr>
                <a:spLocks noChangeShapeType="1"/>
              </p:cNvSpPr>
              <p:nvPr/>
            </p:nvSpPr>
            <p:spPr bwMode="auto">
              <a:xfrm>
                <a:off x="2003425" y="4000500"/>
                <a:ext cx="6042025" cy="0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" name="Line 43"/>
              <p:cNvSpPr>
                <a:spLocks noChangeShapeType="1"/>
              </p:cNvSpPr>
              <p:nvPr/>
            </p:nvSpPr>
            <p:spPr bwMode="auto">
              <a:xfrm>
                <a:off x="2828925" y="3028950"/>
                <a:ext cx="5649913" cy="0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" name="Line 44"/>
              <p:cNvSpPr>
                <a:spLocks noChangeShapeType="1"/>
              </p:cNvSpPr>
              <p:nvPr/>
            </p:nvSpPr>
            <p:spPr bwMode="auto">
              <a:xfrm>
                <a:off x="374650" y="5962650"/>
                <a:ext cx="6692900" cy="0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438150" y="3525416"/>
              <a:ext cx="6318250" cy="981075"/>
              <a:chOff x="-157569" y="4458866"/>
              <a:chExt cx="6692900" cy="981075"/>
            </a:xfrm>
          </p:grpSpPr>
          <p:sp>
            <p:nvSpPr>
              <p:cNvPr id="32" name="AutoShape 29"/>
              <p:cNvSpPr>
                <a:spLocks noChangeArrowheads="1"/>
              </p:cNvSpPr>
              <p:nvPr/>
            </p:nvSpPr>
            <p:spPr bwMode="auto">
              <a:xfrm flipH="1" flipV="1">
                <a:off x="-85725" y="4468391"/>
                <a:ext cx="5586413" cy="381000"/>
              </a:xfrm>
              <a:prstGeom prst="parallelogram">
                <a:avLst>
                  <a:gd name="adj" fmla="val 206225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" name="AutoShape 33"/>
              <p:cNvSpPr>
                <a:spLocks noChangeArrowheads="1"/>
              </p:cNvSpPr>
              <p:nvPr/>
            </p:nvSpPr>
            <p:spPr bwMode="auto">
              <a:xfrm flipH="1" flipV="1">
                <a:off x="-103187" y="4458866"/>
                <a:ext cx="2914650" cy="381000"/>
              </a:xfrm>
              <a:prstGeom prst="parallelogram">
                <a:avLst>
                  <a:gd name="adj" fmla="val 229996"/>
                </a:avLst>
              </a:prstGeom>
              <a:solidFill>
                <a:srgbClr val="AEAEAE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4" name="Rectangle 34"/>
              <p:cNvSpPr>
                <a:spLocks noChangeArrowheads="1"/>
              </p:cNvSpPr>
              <p:nvPr/>
            </p:nvSpPr>
            <p:spPr bwMode="auto">
              <a:xfrm>
                <a:off x="-103187" y="4839866"/>
                <a:ext cx="2028825" cy="6000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Составление </a:t>
                </a:r>
              </a:p>
              <a:p>
                <a:pPr algn="ctr"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проекта бюджета</a:t>
                </a:r>
              </a:p>
            </p:txBody>
          </p:sp>
          <p:sp>
            <p:nvSpPr>
              <p:cNvPr id="35" name="Line 44"/>
              <p:cNvSpPr>
                <a:spLocks noChangeShapeType="1"/>
              </p:cNvSpPr>
              <p:nvPr/>
            </p:nvSpPr>
            <p:spPr bwMode="auto">
              <a:xfrm>
                <a:off x="-157569" y="5427241"/>
                <a:ext cx="6692900" cy="0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7" name="AutoShape 51"/>
          <p:cNvSpPr>
            <a:spLocks noChangeArrowheads="1"/>
          </p:cNvSpPr>
          <p:nvPr/>
        </p:nvSpPr>
        <p:spPr bwMode="auto">
          <a:xfrm rot="16094195">
            <a:off x="589360" y="3485888"/>
            <a:ext cx="1098435" cy="1084576"/>
          </a:xfrm>
          <a:custGeom>
            <a:avLst/>
            <a:gdLst>
              <a:gd name="T0" fmla="*/ 40599729 w 21600"/>
              <a:gd name="T1" fmla="*/ 1607095 h 21600"/>
              <a:gd name="T2" fmla="*/ 12922778 w 21600"/>
              <a:gd name="T3" fmla="*/ 13666435 h 21600"/>
              <a:gd name="T4" fmla="*/ 35438980 w 21600"/>
              <a:gd name="T5" fmla="*/ 14047881 h 21600"/>
              <a:gd name="T6" fmla="*/ 68041416 w 21600"/>
              <a:gd name="T7" fmla="*/ 26432064 h 21600"/>
              <a:gd name="T8" fmla="*/ 53012863 w 21600"/>
              <a:gd name="T9" fmla="*/ 39758867 h 21600"/>
              <a:gd name="T10" fmla="*/ 37852720 w 21600"/>
              <a:gd name="T11" fmla="*/ 2654775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18" y="10776"/>
                </a:moveTo>
                <a:cubicBezTo>
                  <a:pt x="16205" y="7792"/>
                  <a:pt x="13783" y="5381"/>
                  <a:pt x="10800" y="5381"/>
                </a:cubicBezTo>
                <a:cubicBezTo>
                  <a:pt x="9208" y="5380"/>
                  <a:pt x="7697" y="6080"/>
                  <a:pt x="6667" y="7294"/>
                </a:cubicBezTo>
                <a:lnTo>
                  <a:pt x="2564" y="3812"/>
                </a:lnTo>
                <a:cubicBezTo>
                  <a:pt x="4616" y="1394"/>
                  <a:pt x="7628" y="-1"/>
                  <a:pt x="10800" y="0"/>
                </a:cubicBezTo>
                <a:cubicBezTo>
                  <a:pt x="16746" y="0"/>
                  <a:pt x="21573" y="4806"/>
                  <a:pt x="21599" y="10752"/>
                </a:cubicBezTo>
                <a:lnTo>
                  <a:pt x="24299" y="10740"/>
                </a:lnTo>
                <a:lnTo>
                  <a:pt x="18932" y="16155"/>
                </a:lnTo>
                <a:lnTo>
                  <a:pt x="13518" y="10787"/>
                </a:lnTo>
                <a:lnTo>
                  <a:pt x="16218" y="10776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381" tIns="50690" rIns="101381" bIns="50690" anchor="ctr"/>
          <a:lstStyle/>
          <a:p>
            <a:endParaRPr lang="zh-CN" altLang="en-US"/>
          </a:p>
        </p:txBody>
      </p:sp>
      <p:sp>
        <p:nvSpPr>
          <p:cNvPr id="38" name="Text Box 45"/>
          <p:cNvSpPr txBox="1">
            <a:spLocks noChangeArrowheads="1"/>
          </p:cNvSpPr>
          <p:nvPr/>
        </p:nvSpPr>
        <p:spPr bwMode="auto">
          <a:xfrm>
            <a:off x="2723033" y="5013938"/>
            <a:ext cx="4618991" cy="26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01381" tIns="50690" rIns="101381" bIns="50690">
            <a:spAutoFit/>
          </a:bodyPr>
          <a:lstStyle>
            <a:lvl1pPr marL="114300" indent="-1143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>
              <a:lnSpc>
                <a:spcPct val="90000"/>
              </a:lnSpc>
              <a:buFontTx/>
              <a:buChar char="•"/>
            </a:pPr>
            <a:r>
              <a:rPr lang="ru-RU" altLang="ko-KR" sz="1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Проект готовится в срок </a:t>
            </a:r>
            <a:r>
              <a:rPr lang="ru-RU" sz="1200" dirty="0" smtClean="0"/>
              <a:t>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позднее 15 ноября  2021 года</a:t>
            </a:r>
            <a:endParaRPr lang="en-US" altLang="ko-KR" sz="12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0" name="Text Box 45"/>
          <p:cNvSpPr txBox="1">
            <a:spLocks noChangeArrowheads="1"/>
          </p:cNvSpPr>
          <p:nvPr/>
        </p:nvSpPr>
        <p:spPr bwMode="auto">
          <a:xfrm>
            <a:off x="3674961" y="3872786"/>
            <a:ext cx="3266585" cy="43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1381" tIns="50690" rIns="101381" bIns="50690">
            <a:spAutoFit/>
          </a:bodyPr>
          <a:lstStyle>
            <a:lvl1pPr marL="114300" indent="-1143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latinLnBrk="0">
              <a:lnSpc>
                <a:spcPct val="90000"/>
              </a:lnSpc>
              <a:buFontTx/>
              <a:buChar char="•"/>
            </a:pPr>
            <a:r>
              <a:rPr lang="ru-RU" altLang="ko-KR" sz="1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 этапе рассмотрения проекта бюджета проводятся публичные слушания</a:t>
            </a:r>
            <a:endParaRPr lang="en-US" altLang="ko-KR" sz="12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1" name="Text Box 45"/>
          <p:cNvSpPr txBox="1">
            <a:spLocks noChangeArrowheads="1"/>
          </p:cNvSpPr>
          <p:nvPr/>
        </p:nvSpPr>
        <p:spPr bwMode="auto">
          <a:xfrm>
            <a:off x="4626894" y="2886076"/>
            <a:ext cx="3565790" cy="60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01381" tIns="50690" rIns="101381" bIns="50690">
            <a:spAutoFit/>
          </a:bodyPr>
          <a:lstStyle>
            <a:lvl1pPr marL="114300" indent="-1143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>
              <a:lnSpc>
                <a:spcPct val="90000"/>
              </a:lnSpc>
              <a:buFontTx/>
              <a:buChar char="•"/>
            </a:pPr>
            <a:r>
              <a:rPr lang="ru-RU" altLang="ko-KR" sz="1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Исполнение бюджета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осуществляется финансовым органом муниципального района "Усть-Цилемский"</a:t>
            </a:r>
          </a:p>
        </p:txBody>
      </p:sp>
      <p:sp>
        <p:nvSpPr>
          <p:cNvPr id="42" name="Text Box 45"/>
          <p:cNvSpPr txBox="1">
            <a:spLocks noChangeArrowheads="1"/>
          </p:cNvSpPr>
          <p:nvPr/>
        </p:nvSpPr>
        <p:spPr bwMode="auto">
          <a:xfrm>
            <a:off x="5511314" y="1971676"/>
            <a:ext cx="3266585" cy="76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01381" tIns="50690" rIns="101381" bIns="50690">
            <a:spAutoFit/>
          </a:bodyPr>
          <a:lstStyle>
            <a:lvl1pPr marL="114300" indent="-1143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latinLnBrk="0">
              <a:lnSpc>
                <a:spcPct val="90000"/>
              </a:lnSpc>
              <a:buFontTx/>
              <a:buChar char="•"/>
            </a:pPr>
            <a:r>
              <a:rPr lang="ru-RU" altLang="ko-KR" sz="1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Контрольно-счетная палата проводит экспертизу проекта бюджета</a:t>
            </a:r>
          </a:p>
          <a:p>
            <a:pPr latinLnBrk="0">
              <a:lnSpc>
                <a:spcPct val="90000"/>
              </a:lnSpc>
              <a:buFontTx/>
              <a:buChar char="•"/>
            </a:pPr>
            <a:r>
              <a:rPr lang="ru-RU" altLang="ko-KR" sz="1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Контролирует исполнение бюджета</a:t>
            </a:r>
          </a:p>
          <a:p>
            <a:pPr latinLnBrk="0">
              <a:lnSpc>
                <a:spcPct val="90000"/>
              </a:lnSpc>
            </a:pPr>
            <a:endParaRPr lang="en-US" altLang="ko-KR" sz="12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6455273" y="1008576"/>
            <a:ext cx="3266585" cy="76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1381" tIns="50690" rIns="101381" bIns="50690">
            <a:spAutoFit/>
          </a:bodyPr>
          <a:lstStyle>
            <a:lvl1pPr marL="114300" indent="-1143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latinLnBrk="0">
              <a:lnSpc>
                <a:spcPct val="90000"/>
              </a:lnSpc>
              <a:buFontTx/>
              <a:buChar char="•"/>
            </a:pPr>
            <a:r>
              <a:rPr lang="ru-RU" altLang="ko-KR" sz="1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Передается администрацией в Совет не позднее 1 мая</a:t>
            </a:r>
          </a:p>
          <a:p>
            <a:pPr latinLnBrk="0">
              <a:lnSpc>
                <a:spcPct val="90000"/>
              </a:lnSpc>
              <a:buFontTx/>
              <a:buChar char="•"/>
            </a:pPr>
            <a:r>
              <a:rPr lang="ru-RU" altLang="ko-KR" sz="1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 этапе рассмотрения годового отчета  проводятся публичные слушания</a:t>
            </a:r>
            <a:endParaRPr lang="en-US" altLang="ko-KR" sz="12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4" name="AutoShape 51"/>
          <p:cNvSpPr>
            <a:spLocks noChangeArrowheads="1"/>
          </p:cNvSpPr>
          <p:nvPr/>
        </p:nvSpPr>
        <p:spPr bwMode="auto">
          <a:xfrm rot="16094195">
            <a:off x="1433271" y="2533672"/>
            <a:ext cx="1098435" cy="1084576"/>
          </a:xfrm>
          <a:custGeom>
            <a:avLst/>
            <a:gdLst>
              <a:gd name="T0" fmla="*/ 40599729 w 21600"/>
              <a:gd name="T1" fmla="*/ 1607095 h 21600"/>
              <a:gd name="T2" fmla="*/ 12922778 w 21600"/>
              <a:gd name="T3" fmla="*/ 13666435 h 21600"/>
              <a:gd name="T4" fmla="*/ 35438980 w 21600"/>
              <a:gd name="T5" fmla="*/ 14047881 h 21600"/>
              <a:gd name="T6" fmla="*/ 68041416 w 21600"/>
              <a:gd name="T7" fmla="*/ 26432064 h 21600"/>
              <a:gd name="T8" fmla="*/ 53012863 w 21600"/>
              <a:gd name="T9" fmla="*/ 39758867 h 21600"/>
              <a:gd name="T10" fmla="*/ 37852720 w 21600"/>
              <a:gd name="T11" fmla="*/ 2654775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18" y="10776"/>
                </a:moveTo>
                <a:cubicBezTo>
                  <a:pt x="16205" y="7792"/>
                  <a:pt x="13783" y="5381"/>
                  <a:pt x="10800" y="5381"/>
                </a:cubicBezTo>
                <a:cubicBezTo>
                  <a:pt x="9208" y="5380"/>
                  <a:pt x="7697" y="6080"/>
                  <a:pt x="6667" y="7294"/>
                </a:cubicBezTo>
                <a:lnTo>
                  <a:pt x="2564" y="3812"/>
                </a:lnTo>
                <a:cubicBezTo>
                  <a:pt x="4616" y="1394"/>
                  <a:pt x="7628" y="-1"/>
                  <a:pt x="10800" y="0"/>
                </a:cubicBezTo>
                <a:cubicBezTo>
                  <a:pt x="16746" y="0"/>
                  <a:pt x="21573" y="4806"/>
                  <a:pt x="21599" y="10752"/>
                </a:cubicBezTo>
                <a:lnTo>
                  <a:pt x="24299" y="10740"/>
                </a:lnTo>
                <a:lnTo>
                  <a:pt x="18932" y="16155"/>
                </a:lnTo>
                <a:lnTo>
                  <a:pt x="13518" y="10787"/>
                </a:lnTo>
                <a:lnTo>
                  <a:pt x="16218" y="10776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381" tIns="50690" rIns="101381" bIns="50690" anchor="ctr"/>
          <a:lstStyle/>
          <a:p>
            <a:endParaRPr lang="zh-CN" altLang="en-US"/>
          </a:p>
        </p:txBody>
      </p:sp>
      <p:sp>
        <p:nvSpPr>
          <p:cNvPr id="45" name="AutoShape 51"/>
          <p:cNvSpPr>
            <a:spLocks noChangeArrowheads="1"/>
          </p:cNvSpPr>
          <p:nvPr/>
        </p:nvSpPr>
        <p:spPr bwMode="auto">
          <a:xfrm rot="16094195">
            <a:off x="3215607" y="689693"/>
            <a:ext cx="1098435" cy="1084576"/>
          </a:xfrm>
          <a:custGeom>
            <a:avLst/>
            <a:gdLst>
              <a:gd name="T0" fmla="*/ 40599729 w 21600"/>
              <a:gd name="T1" fmla="*/ 1607095 h 21600"/>
              <a:gd name="T2" fmla="*/ 12922778 w 21600"/>
              <a:gd name="T3" fmla="*/ 13666435 h 21600"/>
              <a:gd name="T4" fmla="*/ 35438980 w 21600"/>
              <a:gd name="T5" fmla="*/ 14047881 h 21600"/>
              <a:gd name="T6" fmla="*/ 68041416 w 21600"/>
              <a:gd name="T7" fmla="*/ 26432064 h 21600"/>
              <a:gd name="T8" fmla="*/ 53012863 w 21600"/>
              <a:gd name="T9" fmla="*/ 39758867 h 21600"/>
              <a:gd name="T10" fmla="*/ 37852720 w 21600"/>
              <a:gd name="T11" fmla="*/ 2654775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18" y="10776"/>
                </a:moveTo>
                <a:cubicBezTo>
                  <a:pt x="16205" y="7792"/>
                  <a:pt x="13783" y="5381"/>
                  <a:pt x="10800" y="5381"/>
                </a:cubicBezTo>
                <a:cubicBezTo>
                  <a:pt x="9208" y="5380"/>
                  <a:pt x="7697" y="6080"/>
                  <a:pt x="6667" y="7294"/>
                </a:cubicBezTo>
                <a:lnTo>
                  <a:pt x="2564" y="3812"/>
                </a:lnTo>
                <a:cubicBezTo>
                  <a:pt x="4616" y="1394"/>
                  <a:pt x="7628" y="-1"/>
                  <a:pt x="10800" y="0"/>
                </a:cubicBezTo>
                <a:cubicBezTo>
                  <a:pt x="16746" y="0"/>
                  <a:pt x="21573" y="4806"/>
                  <a:pt x="21599" y="10752"/>
                </a:cubicBezTo>
                <a:lnTo>
                  <a:pt x="24299" y="10740"/>
                </a:lnTo>
                <a:lnTo>
                  <a:pt x="18932" y="16155"/>
                </a:lnTo>
                <a:lnTo>
                  <a:pt x="13518" y="10787"/>
                </a:lnTo>
                <a:lnTo>
                  <a:pt x="16218" y="10776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381" tIns="50690" rIns="101381" bIns="50690" anchor="ctr"/>
          <a:lstStyle/>
          <a:p>
            <a:endParaRPr lang="zh-CN" altLang="en-US"/>
          </a:p>
        </p:txBody>
      </p:sp>
      <p:sp>
        <p:nvSpPr>
          <p:cNvPr id="46" name="AutoShape 51"/>
          <p:cNvSpPr>
            <a:spLocks noChangeArrowheads="1"/>
          </p:cNvSpPr>
          <p:nvPr/>
        </p:nvSpPr>
        <p:spPr bwMode="auto">
          <a:xfrm rot="16094195">
            <a:off x="2310937" y="1611683"/>
            <a:ext cx="1098435" cy="1084576"/>
          </a:xfrm>
          <a:custGeom>
            <a:avLst/>
            <a:gdLst>
              <a:gd name="T0" fmla="*/ 40599729 w 21600"/>
              <a:gd name="T1" fmla="*/ 1607095 h 21600"/>
              <a:gd name="T2" fmla="*/ 12922778 w 21600"/>
              <a:gd name="T3" fmla="*/ 13666435 h 21600"/>
              <a:gd name="T4" fmla="*/ 35438980 w 21600"/>
              <a:gd name="T5" fmla="*/ 14047881 h 21600"/>
              <a:gd name="T6" fmla="*/ 68041416 w 21600"/>
              <a:gd name="T7" fmla="*/ 26432064 h 21600"/>
              <a:gd name="T8" fmla="*/ 53012863 w 21600"/>
              <a:gd name="T9" fmla="*/ 39758867 h 21600"/>
              <a:gd name="T10" fmla="*/ 37852720 w 21600"/>
              <a:gd name="T11" fmla="*/ 2654775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18" y="10776"/>
                </a:moveTo>
                <a:cubicBezTo>
                  <a:pt x="16205" y="7792"/>
                  <a:pt x="13783" y="5381"/>
                  <a:pt x="10800" y="5381"/>
                </a:cubicBezTo>
                <a:cubicBezTo>
                  <a:pt x="9208" y="5380"/>
                  <a:pt x="7697" y="6080"/>
                  <a:pt x="6667" y="7294"/>
                </a:cubicBezTo>
                <a:lnTo>
                  <a:pt x="2564" y="3812"/>
                </a:lnTo>
                <a:cubicBezTo>
                  <a:pt x="4616" y="1394"/>
                  <a:pt x="7628" y="-1"/>
                  <a:pt x="10800" y="0"/>
                </a:cubicBezTo>
                <a:cubicBezTo>
                  <a:pt x="16746" y="0"/>
                  <a:pt x="21573" y="4806"/>
                  <a:pt x="21599" y="10752"/>
                </a:cubicBezTo>
                <a:lnTo>
                  <a:pt x="24299" y="10740"/>
                </a:lnTo>
                <a:lnTo>
                  <a:pt x="18932" y="16155"/>
                </a:lnTo>
                <a:lnTo>
                  <a:pt x="13518" y="10787"/>
                </a:lnTo>
                <a:lnTo>
                  <a:pt x="16218" y="10776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381" tIns="50690" rIns="101381" bIns="50690" anchor="ctr"/>
          <a:lstStyle/>
          <a:p>
            <a:endParaRPr lang="zh-CN" altLang="en-US"/>
          </a:p>
        </p:txBody>
      </p:sp>
      <p:pic>
        <p:nvPicPr>
          <p:cNvPr id="47" name="Рисунок 46" descr="c6bf0eabb913de61b49bf239976c826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3216" y="4343916"/>
            <a:ext cx="2018634" cy="1777485"/>
          </a:xfrm>
          <a:prstGeom prst="rect">
            <a:avLst/>
          </a:prstGeom>
        </p:spPr>
      </p:pic>
      <p:pic>
        <p:nvPicPr>
          <p:cNvPr id="49" name="Рисунок 48" descr="gZlrxHaN7rd0sUgzEExl3SEnefyAohE5kIDSorm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2886" y="3336145"/>
            <a:ext cx="2052391" cy="1435884"/>
          </a:xfrm>
          <a:prstGeom prst="rect">
            <a:avLst/>
          </a:prstGeom>
        </p:spPr>
      </p:pic>
      <p:pic>
        <p:nvPicPr>
          <p:cNvPr id="50" name="Рисунок 49" descr="PPP_PRD_017_3D_People_-_Office_Mess_-_ORAN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6314" y="1758881"/>
            <a:ext cx="1505536" cy="1685274"/>
          </a:xfrm>
          <a:prstGeom prst="rect">
            <a:avLst/>
          </a:prstGeom>
        </p:spPr>
      </p:pic>
      <p:pic>
        <p:nvPicPr>
          <p:cNvPr id="51" name="Рисунок 50" descr="1-1502060939545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4744" y="445009"/>
            <a:ext cx="1643757" cy="1475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Содержимое 6" descr="9d625c3fa1253254cd77378cd07093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692" y="4103609"/>
            <a:ext cx="1709762" cy="19138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619" y="1"/>
            <a:ext cx="8749665" cy="1020233"/>
          </a:xfrm>
        </p:spPr>
        <p:txBody>
          <a:bodyPr>
            <a:noAutofit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задачи при формировании бюджета на 2022 год и плановый период 2023 и 2024 годы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pSp>
        <p:nvGrpSpPr>
          <p:cNvPr id="7" name="Содержимое 6"/>
          <p:cNvGrpSpPr>
            <a:grpSpLocks noGrp="1"/>
          </p:cNvGrpSpPr>
          <p:nvPr/>
        </p:nvGrpSpPr>
        <p:grpSpPr>
          <a:xfrm>
            <a:off x="749394" y="1209170"/>
            <a:ext cx="8749665" cy="3369811"/>
            <a:chOff x="224730" y="1335774"/>
            <a:chExt cx="8739758" cy="3478338"/>
          </a:xfrm>
        </p:grpSpPr>
        <p:grpSp>
          <p:nvGrpSpPr>
            <p:cNvPr id="8" name="原创设计师QQ598969553                 _1"/>
            <p:cNvGrpSpPr/>
            <p:nvPr/>
          </p:nvGrpSpPr>
          <p:grpSpPr>
            <a:xfrm>
              <a:off x="224730" y="3548930"/>
              <a:ext cx="8739758" cy="331717"/>
              <a:chOff x="534438" y="3368953"/>
              <a:chExt cx="10944224" cy="438144"/>
            </a:xfrm>
            <a:solidFill>
              <a:srgbClr val="C00000"/>
            </a:solidFill>
          </p:grpSpPr>
          <p:sp>
            <p:nvSpPr>
              <p:cNvPr id="54" name="矩形 57"/>
              <p:cNvSpPr/>
              <p:nvPr/>
            </p:nvSpPr>
            <p:spPr>
              <a:xfrm>
                <a:off x="11049789" y="3503489"/>
                <a:ext cx="50397" cy="169069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200" kern="0" dirty="0">
                  <a:solidFill>
                    <a:srgbClr val="BB1717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grpSp>
            <p:nvGrpSpPr>
              <p:cNvPr id="55" name="组合 58"/>
              <p:cNvGrpSpPr/>
              <p:nvPr/>
            </p:nvGrpSpPr>
            <p:grpSpPr>
              <a:xfrm>
                <a:off x="534438" y="3368953"/>
                <a:ext cx="10944224" cy="438144"/>
                <a:chOff x="623889" y="3209929"/>
                <a:chExt cx="10944224" cy="438144"/>
              </a:xfrm>
              <a:grpFill/>
            </p:grpSpPr>
            <p:sp>
              <p:nvSpPr>
                <p:cNvPr id="56" name="等腰三角形 59"/>
                <p:cNvSpPr/>
                <p:nvPr/>
              </p:nvSpPr>
              <p:spPr>
                <a:xfrm rot="5400000">
                  <a:off x="11159803" y="3239763"/>
                  <a:ext cx="438144" cy="378476"/>
                </a:xfrm>
                <a:prstGeom prst="triangle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200" kern="0" dirty="0">
                    <a:solidFill>
                      <a:srgbClr val="BB1717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7" name="矩形 60"/>
                <p:cNvSpPr/>
                <p:nvPr/>
              </p:nvSpPr>
              <p:spPr>
                <a:xfrm>
                  <a:off x="623889" y="3344465"/>
                  <a:ext cx="50397" cy="169069"/>
                </a:xfrm>
                <a:prstGeom prst="rect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200" kern="0" dirty="0">
                    <a:solidFill>
                      <a:srgbClr val="BB1717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8" name="矩形 61"/>
                <p:cNvSpPr/>
                <p:nvPr/>
              </p:nvSpPr>
              <p:spPr>
                <a:xfrm>
                  <a:off x="717047" y="3344465"/>
                  <a:ext cx="107093" cy="169069"/>
                </a:xfrm>
                <a:prstGeom prst="rect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200" kern="0" dirty="0">
                    <a:solidFill>
                      <a:srgbClr val="BB1717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9" name="矩形 62"/>
                <p:cNvSpPr/>
                <p:nvPr/>
              </p:nvSpPr>
              <p:spPr>
                <a:xfrm>
                  <a:off x="866901" y="3344465"/>
                  <a:ext cx="198437" cy="169069"/>
                </a:xfrm>
                <a:prstGeom prst="rect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200" kern="0" dirty="0">
                    <a:solidFill>
                      <a:srgbClr val="BB1717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60" name="矩形 63"/>
                <p:cNvSpPr/>
                <p:nvPr/>
              </p:nvSpPr>
              <p:spPr>
                <a:xfrm>
                  <a:off x="1108099" y="3344465"/>
                  <a:ext cx="9613876" cy="169069"/>
                </a:xfrm>
                <a:prstGeom prst="rect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200" kern="0" dirty="0">
                    <a:solidFill>
                      <a:srgbClr val="BB1717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61" name="矩形 64"/>
                <p:cNvSpPr/>
                <p:nvPr/>
              </p:nvSpPr>
              <p:spPr>
                <a:xfrm>
                  <a:off x="10994902" y="3344465"/>
                  <a:ext cx="107093" cy="169069"/>
                </a:xfrm>
                <a:prstGeom prst="rect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200" kern="0" dirty="0">
                    <a:solidFill>
                      <a:srgbClr val="BB1717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62" name="矩形 65"/>
                <p:cNvSpPr/>
                <p:nvPr/>
              </p:nvSpPr>
              <p:spPr>
                <a:xfrm>
                  <a:off x="10759220" y="3344465"/>
                  <a:ext cx="198437" cy="169069"/>
                </a:xfrm>
                <a:prstGeom prst="rect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200" kern="0" dirty="0">
                    <a:solidFill>
                      <a:srgbClr val="BB1717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</p:grpSp>
        <p:grpSp>
          <p:nvGrpSpPr>
            <p:cNvPr id="9" name="原创设计师QQ598969553                 _5"/>
            <p:cNvGrpSpPr/>
            <p:nvPr/>
          </p:nvGrpSpPr>
          <p:grpSpPr>
            <a:xfrm flipH="1">
              <a:off x="851174" y="3423432"/>
              <a:ext cx="538085" cy="538085"/>
              <a:chOff x="1792756" y="4149080"/>
              <a:chExt cx="2304000" cy="2304000"/>
            </a:xfrm>
          </p:grpSpPr>
          <p:grpSp>
            <p:nvGrpSpPr>
              <p:cNvPr id="50" name="组合 67"/>
              <p:cNvGrpSpPr/>
              <p:nvPr/>
            </p:nvGrpSpPr>
            <p:grpSpPr>
              <a:xfrm>
                <a:off x="1792756" y="4149080"/>
                <a:ext cx="2304000" cy="2304000"/>
                <a:chOff x="1827622" y="1343919"/>
                <a:chExt cx="2304000" cy="2304000"/>
              </a:xfrm>
            </p:grpSpPr>
            <p:sp>
              <p:nvSpPr>
                <p:cNvPr id="52" name="椭圆 69"/>
                <p:cNvSpPr/>
                <p:nvPr/>
              </p:nvSpPr>
              <p:spPr>
                <a:xfrm>
                  <a:off x="1827622" y="1343919"/>
                  <a:ext cx="2304000" cy="23040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>
                  <a:outerShdw blurRad="635000" dist="469900" dir="8400000" sx="46000" sy="46000" algn="tr" rotWithShape="0">
                    <a:prstClr val="black">
                      <a:alpha val="6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3" name="椭圆 70"/>
                <p:cNvSpPr/>
                <p:nvPr/>
              </p:nvSpPr>
              <p:spPr>
                <a:xfrm>
                  <a:off x="1877481" y="1393778"/>
                  <a:ext cx="2204282" cy="220428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rgbClr val="FEFEFE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51" name="椭圆 68"/>
              <p:cNvSpPr/>
              <p:nvPr/>
            </p:nvSpPr>
            <p:spPr>
              <a:xfrm>
                <a:off x="2132105" y="4488429"/>
                <a:ext cx="1625302" cy="1625302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defRPr/>
                </a:pPr>
                <a:endParaRPr lang="zh-CN" altLang="en-US" sz="27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0" name="原创设计师QQ598969553                 _6"/>
            <p:cNvGrpSpPr/>
            <p:nvPr/>
          </p:nvGrpSpPr>
          <p:grpSpPr>
            <a:xfrm flipH="1">
              <a:off x="2245300" y="3423432"/>
              <a:ext cx="538085" cy="538085"/>
              <a:chOff x="1792756" y="4149080"/>
              <a:chExt cx="2304000" cy="2304000"/>
            </a:xfrm>
          </p:grpSpPr>
          <p:grpSp>
            <p:nvGrpSpPr>
              <p:cNvPr id="46" name="组合 72"/>
              <p:cNvGrpSpPr/>
              <p:nvPr/>
            </p:nvGrpSpPr>
            <p:grpSpPr>
              <a:xfrm>
                <a:off x="1792756" y="4149080"/>
                <a:ext cx="2304000" cy="2304000"/>
                <a:chOff x="1827622" y="1343919"/>
                <a:chExt cx="2304000" cy="2304000"/>
              </a:xfrm>
            </p:grpSpPr>
            <p:sp>
              <p:nvSpPr>
                <p:cNvPr id="48" name="椭圆 74"/>
                <p:cNvSpPr/>
                <p:nvPr/>
              </p:nvSpPr>
              <p:spPr>
                <a:xfrm>
                  <a:off x="1827622" y="1343919"/>
                  <a:ext cx="2304000" cy="23040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>
                  <a:outerShdw blurRad="635000" dist="469900" dir="8400000" sx="46000" sy="46000" algn="tr" rotWithShape="0">
                    <a:prstClr val="black">
                      <a:alpha val="6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49" name="椭圆 75"/>
                <p:cNvSpPr/>
                <p:nvPr/>
              </p:nvSpPr>
              <p:spPr>
                <a:xfrm>
                  <a:off x="1877481" y="1393778"/>
                  <a:ext cx="2204282" cy="220428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rgbClr val="FEFEFE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47" name="椭圆 73"/>
              <p:cNvSpPr/>
              <p:nvPr/>
            </p:nvSpPr>
            <p:spPr>
              <a:xfrm>
                <a:off x="2132105" y="4488429"/>
                <a:ext cx="1625302" cy="1625302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defRPr/>
                </a:pPr>
                <a:endParaRPr lang="zh-CN" altLang="en-US" sz="27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1" name="原创设计师QQ598969553                 _7"/>
            <p:cNvGrpSpPr/>
            <p:nvPr/>
          </p:nvGrpSpPr>
          <p:grpSpPr>
            <a:xfrm flipH="1">
              <a:off x="3639427" y="3423432"/>
              <a:ext cx="538085" cy="538085"/>
              <a:chOff x="1792756" y="4149080"/>
              <a:chExt cx="2304000" cy="2304000"/>
            </a:xfrm>
          </p:grpSpPr>
          <p:grpSp>
            <p:nvGrpSpPr>
              <p:cNvPr id="42" name="组合 77"/>
              <p:cNvGrpSpPr/>
              <p:nvPr/>
            </p:nvGrpSpPr>
            <p:grpSpPr>
              <a:xfrm>
                <a:off x="1792756" y="4149080"/>
                <a:ext cx="2304000" cy="2304000"/>
                <a:chOff x="1827622" y="1343919"/>
                <a:chExt cx="2304000" cy="2304000"/>
              </a:xfrm>
            </p:grpSpPr>
            <p:sp>
              <p:nvSpPr>
                <p:cNvPr id="44" name="椭圆 79"/>
                <p:cNvSpPr/>
                <p:nvPr/>
              </p:nvSpPr>
              <p:spPr>
                <a:xfrm>
                  <a:off x="1827622" y="1343919"/>
                  <a:ext cx="2304000" cy="23040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>
                  <a:outerShdw blurRad="635000" dist="469900" dir="8400000" sx="46000" sy="46000" algn="tr" rotWithShape="0">
                    <a:prstClr val="black">
                      <a:alpha val="6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45" name="椭圆 80"/>
                <p:cNvSpPr/>
                <p:nvPr/>
              </p:nvSpPr>
              <p:spPr>
                <a:xfrm>
                  <a:off x="1877481" y="1393778"/>
                  <a:ext cx="2204282" cy="220428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rgbClr val="FEFEFE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43" name="椭圆 78"/>
              <p:cNvSpPr/>
              <p:nvPr/>
            </p:nvSpPr>
            <p:spPr>
              <a:xfrm>
                <a:off x="2132105" y="4488429"/>
                <a:ext cx="1625302" cy="1625302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defRPr/>
                </a:pPr>
                <a:endParaRPr lang="zh-CN" altLang="en-US" sz="27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2" name="原创设计师QQ598969553                 _8"/>
            <p:cNvGrpSpPr/>
            <p:nvPr/>
          </p:nvGrpSpPr>
          <p:grpSpPr>
            <a:xfrm flipH="1">
              <a:off x="5033553" y="3423432"/>
              <a:ext cx="538085" cy="538085"/>
              <a:chOff x="1792756" y="4149080"/>
              <a:chExt cx="2304000" cy="2304000"/>
            </a:xfrm>
          </p:grpSpPr>
          <p:grpSp>
            <p:nvGrpSpPr>
              <p:cNvPr id="38" name="组合 82"/>
              <p:cNvGrpSpPr/>
              <p:nvPr/>
            </p:nvGrpSpPr>
            <p:grpSpPr>
              <a:xfrm>
                <a:off x="1792756" y="4149080"/>
                <a:ext cx="2304000" cy="2304000"/>
                <a:chOff x="1827622" y="1343919"/>
                <a:chExt cx="2304000" cy="2304000"/>
              </a:xfrm>
            </p:grpSpPr>
            <p:sp>
              <p:nvSpPr>
                <p:cNvPr id="40" name="椭圆 84"/>
                <p:cNvSpPr/>
                <p:nvPr/>
              </p:nvSpPr>
              <p:spPr>
                <a:xfrm>
                  <a:off x="1827622" y="1343919"/>
                  <a:ext cx="2304000" cy="23040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>
                  <a:outerShdw blurRad="635000" dist="469900" dir="8400000" sx="46000" sy="46000" algn="tr" rotWithShape="0">
                    <a:prstClr val="black">
                      <a:alpha val="6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41" name="椭圆 85"/>
                <p:cNvSpPr/>
                <p:nvPr/>
              </p:nvSpPr>
              <p:spPr>
                <a:xfrm>
                  <a:off x="1877481" y="1393778"/>
                  <a:ext cx="2204282" cy="220428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rgbClr val="FEFEFE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39" name="椭圆 83"/>
              <p:cNvSpPr/>
              <p:nvPr/>
            </p:nvSpPr>
            <p:spPr>
              <a:xfrm>
                <a:off x="2132105" y="4488429"/>
                <a:ext cx="1625302" cy="1625302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defRPr/>
                </a:pPr>
                <a:endParaRPr lang="zh-CN" altLang="en-US" sz="27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3" name="原创设计师QQ598969553                 _9"/>
            <p:cNvGrpSpPr/>
            <p:nvPr/>
          </p:nvGrpSpPr>
          <p:grpSpPr>
            <a:xfrm flipH="1">
              <a:off x="6427681" y="3423432"/>
              <a:ext cx="538085" cy="538085"/>
              <a:chOff x="1792756" y="4149080"/>
              <a:chExt cx="2304000" cy="2304000"/>
            </a:xfrm>
          </p:grpSpPr>
          <p:grpSp>
            <p:nvGrpSpPr>
              <p:cNvPr id="34" name="组合 87"/>
              <p:cNvGrpSpPr/>
              <p:nvPr/>
            </p:nvGrpSpPr>
            <p:grpSpPr>
              <a:xfrm>
                <a:off x="1792756" y="4149080"/>
                <a:ext cx="2304000" cy="2304000"/>
                <a:chOff x="1827622" y="1343919"/>
                <a:chExt cx="2304000" cy="2304000"/>
              </a:xfrm>
            </p:grpSpPr>
            <p:sp>
              <p:nvSpPr>
                <p:cNvPr id="36" name="椭圆 89"/>
                <p:cNvSpPr/>
                <p:nvPr/>
              </p:nvSpPr>
              <p:spPr>
                <a:xfrm>
                  <a:off x="1827622" y="1343919"/>
                  <a:ext cx="2304000" cy="23040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>
                  <a:outerShdw blurRad="635000" dist="469900" dir="8400000" sx="46000" sy="46000" algn="tr" rotWithShape="0">
                    <a:prstClr val="black">
                      <a:alpha val="6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7" name="椭圆 90"/>
                <p:cNvSpPr/>
                <p:nvPr/>
              </p:nvSpPr>
              <p:spPr>
                <a:xfrm>
                  <a:off x="1877481" y="1393778"/>
                  <a:ext cx="2204282" cy="220428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rgbClr val="FEFEFE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35" name="椭圆 88"/>
              <p:cNvSpPr/>
              <p:nvPr/>
            </p:nvSpPr>
            <p:spPr>
              <a:xfrm>
                <a:off x="2132105" y="4488429"/>
                <a:ext cx="1625302" cy="1625302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defRPr/>
                </a:pPr>
                <a:endParaRPr lang="zh-CN" altLang="en-US" sz="27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cxnSp>
          <p:nvCxnSpPr>
            <p:cNvPr id="14" name="原创设计师QQ598969553                 _10"/>
            <p:cNvCxnSpPr/>
            <p:nvPr/>
          </p:nvCxnSpPr>
          <p:spPr>
            <a:xfrm rot="5400000" flipH="1" flipV="1">
              <a:off x="831259" y="2877075"/>
              <a:ext cx="810945" cy="305058"/>
            </a:xfrm>
            <a:prstGeom prst="bentConnector2">
              <a:avLst/>
            </a:prstGeom>
            <a:noFill/>
            <a:ln w="28575" cap="flat" cmpd="sng" algn="ctr">
              <a:solidFill>
                <a:sysClr val="windowText" lastClr="000000">
                  <a:lumMod val="65000"/>
                  <a:lumOff val="35000"/>
                  <a:alpha val="30000"/>
                </a:sysClr>
              </a:solidFill>
              <a:prstDash val="solid"/>
            </a:ln>
            <a:effectLst/>
          </p:spPr>
        </p:cxnSp>
        <p:cxnSp>
          <p:nvCxnSpPr>
            <p:cNvPr id="15" name="原创设计师QQ598969553                 _11"/>
            <p:cNvCxnSpPr/>
            <p:nvPr/>
          </p:nvCxnSpPr>
          <p:spPr>
            <a:xfrm rot="5400000" flipH="1" flipV="1">
              <a:off x="3661772" y="2656551"/>
              <a:ext cx="1053796" cy="503256"/>
            </a:xfrm>
            <a:prstGeom prst="bentConnector2">
              <a:avLst/>
            </a:prstGeom>
            <a:noFill/>
            <a:ln w="28575" cap="flat" cmpd="sng" algn="ctr">
              <a:solidFill>
                <a:sysClr val="windowText" lastClr="000000">
                  <a:lumMod val="65000"/>
                  <a:lumOff val="35000"/>
                  <a:alpha val="30000"/>
                </a:sysClr>
              </a:solidFill>
              <a:prstDash val="solid"/>
            </a:ln>
            <a:effectLst/>
          </p:spPr>
        </p:cxnSp>
        <p:cxnSp>
          <p:nvCxnSpPr>
            <p:cNvPr id="16" name="原创设计师QQ598969553                 _12"/>
            <p:cNvCxnSpPr/>
            <p:nvPr/>
          </p:nvCxnSpPr>
          <p:spPr>
            <a:xfrm rot="5400000" flipH="1" flipV="1">
              <a:off x="6413865" y="2877075"/>
              <a:ext cx="810945" cy="305058"/>
            </a:xfrm>
            <a:prstGeom prst="bentConnector2">
              <a:avLst/>
            </a:prstGeom>
            <a:noFill/>
            <a:ln w="28575" cap="flat" cmpd="sng" algn="ctr">
              <a:solidFill>
                <a:sysClr val="windowText" lastClr="000000">
                  <a:lumMod val="65000"/>
                  <a:lumOff val="35000"/>
                  <a:alpha val="30000"/>
                </a:sysClr>
              </a:solidFill>
              <a:prstDash val="solid"/>
            </a:ln>
            <a:effectLst/>
          </p:spPr>
        </p:cxnSp>
        <p:cxnSp>
          <p:nvCxnSpPr>
            <p:cNvPr id="17" name="原创设计师QQ598969553                 _13"/>
            <p:cNvCxnSpPr/>
            <p:nvPr/>
          </p:nvCxnSpPr>
          <p:spPr>
            <a:xfrm rot="16200000" flipH="1">
              <a:off x="2234752" y="4229464"/>
              <a:ext cx="864239" cy="305058"/>
            </a:xfrm>
            <a:prstGeom prst="bentConnector2">
              <a:avLst/>
            </a:prstGeom>
            <a:noFill/>
            <a:ln w="28575" cap="flat" cmpd="sng" algn="ctr">
              <a:solidFill>
                <a:sysClr val="windowText" lastClr="000000">
                  <a:lumMod val="65000"/>
                  <a:lumOff val="35000"/>
                  <a:alpha val="30000"/>
                </a:sysClr>
              </a:solidFill>
              <a:prstDash val="solid"/>
            </a:ln>
            <a:effectLst/>
          </p:spPr>
        </p:cxnSp>
        <p:cxnSp>
          <p:nvCxnSpPr>
            <p:cNvPr id="18" name="原创设计师QQ598969553                 _14"/>
            <p:cNvCxnSpPr/>
            <p:nvPr/>
          </p:nvCxnSpPr>
          <p:spPr>
            <a:xfrm rot="16200000" flipH="1">
              <a:off x="5023005" y="4229464"/>
              <a:ext cx="864239" cy="305058"/>
            </a:xfrm>
            <a:prstGeom prst="bentConnector2">
              <a:avLst/>
            </a:prstGeom>
            <a:noFill/>
            <a:ln w="28575" cap="flat" cmpd="sng" algn="ctr">
              <a:solidFill>
                <a:sysClr val="windowText" lastClr="000000">
                  <a:lumMod val="65000"/>
                  <a:lumOff val="35000"/>
                  <a:alpha val="30000"/>
                </a:sysClr>
              </a:solidFill>
              <a:prstDash val="solid"/>
            </a:ln>
            <a:effectLst/>
          </p:spPr>
        </p:cxnSp>
        <p:grpSp>
          <p:nvGrpSpPr>
            <p:cNvPr id="19" name="原创设计师QQ598969553                 _15"/>
            <p:cNvGrpSpPr>
              <a:grpSpLocks/>
            </p:cNvGrpSpPr>
            <p:nvPr/>
          </p:nvGrpSpPr>
          <p:grpSpPr bwMode="auto">
            <a:xfrm>
              <a:off x="1296969" y="1335774"/>
              <a:ext cx="1942168" cy="2074980"/>
              <a:chOff x="-206342" y="-216355"/>
              <a:chExt cx="2770564" cy="2877518"/>
            </a:xfrm>
            <a:solidFill>
              <a:sysClr val="window" lastClr="FFFFFF">
                <a:lumMod val="85000"/>
              </a:sysClr>
            </a:solidFill>
          </p:grpSpPr>
          <p:sp>
            <p:nvSpPr>
              <p:cNvPr id="32" name="椭圆 12"/>
              <p:cNvSpPr>
                <a:spLocks noChangeArrowheads="1"/>
              </p:cNvSpPr>
              <p:nvPr/>
            </p:nvSpPr>
            <p:spPr bwMode="auto">
              <a:xfrm>
                <a:off x="-206342" y="-216355"/>
                <a:ext cx="2770564" cy="2877518"/>
              </a:xfrm>
              <a:prstGeom prst="ellipse">
                <a:avLst/>
              </a:prstGeom>
              <a:gradFill flip="none" rotWithShape="1">
                <a:gsLst>
                  <a:gs pos="100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zh-CN" sz="13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  <a:sym typeface="宋体" pitchFamily="2" charset="-122"/>
                </a:endParaRPr>
              </a:p>
            </p:txBody>
          </p:sp>
          <p:sp>
            <p:nvSpPr>
              <p:cNvPr id="33" name="文本框 26"/>
              <p:cNvSpPr>
                <a:spLocks noChangeArrowheads="1"/>
              </p:cNvSpPr>
              <p:nvPr/>
            </p:nvSpPr>
            <p:spPr bwMode="auto">
              <a:xfrm>
                <a:off x="53397" y="-159597"/>
                <a:ext cx="2337663" cy="2070636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lvl="0" algn="ctr"/>
                <a:r>
                  <a:rPr lang="zh-CN" altLang="en-US" sz="120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微软雅黑" pitchFamily="34" charset="-122"/>
                    <a:ea typeface="微软雅黑" pitchFamily="34" charset="-122"/>
                  </a:rPr>
                  <a:t>
                </a:t>
                </a:r>
                <a:r>
                  <a:rPr lang="ru-RU" sz="1600" b="1" i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Исполнение «Майских Указов» Президента РФ</a:t>
                </a:r>
                <a:endParaRPr lang="ru-RU" sz="1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9" name="椭圆 12"/>
          <p:cNvSpPr>
            <a:spLocks noChangeArrowheads="1"/>
          </p:cNvSpPr>
          <p:nvPr/>
        </p:nvSpPr>
        <p:spPr bwMode="auto">
          <a:xfrm>
            <a:off x="4685392" y="1171381"/>
            <a:ext cx="1944370" cy="2010238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101381" tIns="50690" rIns="101381" bIns="50690" rtlCol="0" anchor="ctr"/>
          <a:lstStyle/>
          <a:p>
            <a:pPr algn="ctr">
              <a:defRPr/>
            </a:pPr>
            <a:endParaRPr lang="zh-CN" altLang="zh-CN" sz="13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sp>
        <p:nvSpPr>
          <p:cNvPr id="120" name="文本框 26"/>
          <p:cNvSpPr>
            <a:spLocks noChangeArrowheads="1"/>
          </p:cNvSpPr>
          <p:nvPr/>
        </p:nvSpPr>
        <p:spPr bwMode="auto">
          <a:xfrm>
            <a:off x="4678642" y="1347062"/>
            <a:ext cx="1957873" cy="124114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381" tIns="50690" rIns="101381" bIns="5069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vl="0" algn="ctr"/>
            <a:r>
              <a:rPr lang="zh-CN" altLang="en-US" sz="1300" kern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
               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сбалансированности бюджета</a:t>
            </a:r>
            <a:endParaRPr lang="ru-RU" sz="13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椭圆 12"/>
          <p:cNvSpPr>
            <a:spLocks noChangeArrowheads="1"/>
          </p:cNvSpPr>
          <p:nvPr/>
        </p:nvSpPr>
        <p:spPr bwMode="auto">
          <a:xfrm>
            <a:off x="7439916" y="1246952"/>
            <a:ext cx="1944370" cy="2010238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101381" tIns="50690" rIns="101381" bIns="50690" rtlCol="0" anchor="ctr"/>
          <a:lstStyle/>
          <a:p>
            <a:pPr algn="ctr">
              <a:defRPr/>
            </a:pPr>
            <a:endParaRPr lang="zh-CN" altLang="zh-CN" sz="13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sp>
        <p:nvSpPr>
          <p:cNvPr id="124" name="文本框 26"/>
          <p:cNvSpPr>
            <a:spLocks noChangeArrowheads="1"/>
          </p:cNvSpPr>
          <p:nvPr/>
        </p:nvSpPr>
        <p:spPr bwMode="auto">
          <a:xfrm>
            <a:off x="7487175" y="1324391"/>
            <a:ext cx="1870106" cy="167203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381" tIns="50690" rIns="101381" bIns="5069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1300" kern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
               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программно-целевого бюджета</a:t>
            </a:r>
            <a:endParaRPr lang="ru-RU" sz="13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3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椭圆 12"/>
          <p:cNvSpPr>
            <a:spLocks noChangeArrowheads="1"/>
          </p:cNvSpPr>
          <p:nvPr/>
        </p:nvSpPr>
        <p:spPr bwMode="auto">
          <a:xfrm>
            <a:off x="3240617" y="3801316"/>
            <a:ext cx="1944370" cy="2010238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101381" tIns="50690" rIns="101381" bIns="50690" rtlCol="0" anchor="ctr"/>
          <a:lstStyle/>
          <a:p>
            <a:pPr algn="ctr">
              <a:defRPr/>
            </a:pPr>
            <a:endParaRPr lang="zh-CN" altLang="zh-CN" sz="13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sp>
        <p:nvSpPr>
          <p:cNvPr id="126" name="文本框 26"/>
          <p:cNvSpPr>
            <a:spLocks noChangeArrowheads="1"/>
          </p:cNvSpPr>
          <p:nvPr/>
        </p:nvSpPr>
        <p:spPr bwMode="auto">
          <a:xfrm>
            <a:off x="3321634" y="3818293"/>
            <a:ext cx="1782339" cy="176436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381" tIns="50690" rIns="101381" bIns="5069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vl="0" algn="ctr"/>
            <a:r>
              <a:rPr lang="zh-CN" altLang="en-US" sz="12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
</a:t>
            </a:r>
            <a:r>
              <a:rPr lang="zh-CN" altLang="en-US" sz="1300" kern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бюджетных расходов, мобилизация доходов</a:t>
            </a:r>
            <a:endParaRPr lang="ru-RU" sz="1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椭圆 12"/>
          <p:cNvSpPr>
            <a:spLocks noChangeArrowheads="1"/>
          </p:cNvSpPr>
          <p:nvPr/>
        </p:nvSpPr>
        <p:spPr bwMode="auto">
          <a:xfrm>
            <a:off x="6116664" y="3771087"/>
            <a:ext cx="1944370" cy="2010238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101381" tIns="50690" rIns="101381" bIns="50690" rtlCol="0" anchor="ctr"/>
          <a:lstStyle/>
          <a:p>
            <a:pPr algn="ctr">
              <a:defRPr/>
            </a:pPr>
            <a:endParaRPr lang="zh-CN" altLang="zh-CN" sz="13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sp>
        <p:nvSpPr>
          <p:cNvPr id="128" name="文本框 26"/>
          <p:cNvSpPr>
            <a:spLocks noChangeArrowheads="1"/>
          </p:cNvSpPr>
          <p:nvPr/>
        </p:nvSpPr>
        <p:spPr bwMode="auto">
          <a:xfrm>
            <a:off x="6163929" y="3742724"/>
            <a:ext cx="1822846" cy="157969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381" tIns="50690" rIns="101381" bIns="5069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vl="0" algn="ctr"/>
            <a:r>
              <a:rPr lang="zh-CN" altLang="en-US" sz="16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
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граждан о бюджете в доступной и открытой форме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92" y="143590"/>
            <a:ext cx="9080478" cy="112178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бюджета муниципального района «Усть-Цилемский на 2022 год и плановый период 2023-2024 гг.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910923"/>
              </p:ext>
            </p:extLst>
          </p:nvPr>
        </p:nvGraphicFramePr>
        <p:xfrm>
          <a:off x="641373" y="952218"/>
          <a:ext cx="8948827" cy="275604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206602"/>
                <a:gridCol w="1114424"/>
                <a:gridCol w="1095375"/>
                <a:gridCol w="1143000"/>
                <a:gridCol w="1181100"/>
                <a:gridCol w="1047750"/>
                <a:gridCol w="1160576"/>
              </a:tblGrid>
              <a:tr h="703184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 (факт)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 (оценка)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(прогноз)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Отклонение 2022г.</a:t>
                      </a:r>
                      <a:r>
                        <a:rPr lang="ru-RU" sz="13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 2021г.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 (прогноз)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 (прогноз)</a:t>
                      </a:r>
                    </a:p>
                  </a:txBody>
                  <a:tcPr marL="97219" marR="97219" marT="54412" marB="54412">
                    <a:noFill/>
                  </a:tcPr>
                </a:tc>
              </a:tr>
              <a:tr h="33018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т.ч.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1 010 999,4</a:t>
                      </a:r>
                    </a:p>
                  </a:txBody>
                  <a:tcPr marL="9525" marR="857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1 038 362,7</a:t>
                      </a:r>
                    </a:p>
                  </a:txBody>
                  <a:tcPr marL="9525" marR="857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1 035 169,4</a:t>
                      </a:r>
                    </a:p>
                  </a:txBody>
                  <a:tcPr marL="9525" marR="857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-3 193,3</a:t>
                      </a:r>
                    </a:p>
                  </a:txBody>
                  <a:tcPr marL="9525" marR="857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1 061 840,7</a:t>
                      </a:r>
                    </a:p>
                  </a:txBody>
                  <a:tcPr marL="9525" marR="857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1 026 942,2</a:t>
                      </a:r>
                    </a:p>
                  </a:txBody>
                  <a:tcPr marL="9525" marR="857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5664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213 039,2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214 256,2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212 524,2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-1 732,0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219 510,4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226 448,0</a:t>
                      </a:r>
                    </a:p>
                  </a:txBody>
                  <a:tcPr marL="9525" marR="85725" marT="9525" marB="0" anchor="ctr">
                    <a:noFill/>
                  </a:tcPr>
                </a:tc>
              </a:tr>
              <a:tr h="535544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поступления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797 960,2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824 106,5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822 645,2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-1 461,3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842 330,3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800 494,2</a:t>
                      </a:r>
                    </a:p>
                  </a:txBody>
                  <a:tcPr marL="9525" marR="85725" marT="9525" marB="0" anchor="ctr">
                    <a:noFill/>
                  </a:tcPr>
                </a:tc>
              </a:tr>
              <a:tr h="34583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1 008 597,9</a:t>
                      </a:r>
                    </a:p>
                  </a:txBody>
                  <a:tcPr marL="9525" marR="857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1 037 301,3</a:t>
                      </a:r>
                    </a:p>
                  </a:txBody>
                  <a:tcPr marL="9525" marR="857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1 031 284,4</a:t>
                      </a:r>
                    </a:p>
                  </a:txBody>
                  <a:tcPr marL="9525" marR="857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-6 016,9</a:t>
                      </a:r>
                    </a:p>
                  </a:txBody>
                  <a:tcPr marL="9525" marR="857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1 057 985,7</a:t>
                      </a:r>
                    </a:p>
                  </a:txBody>
                  <a:tcPr marL="9525" marR="857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1 023 087,2</a:t>
                      </a:r>
                    </a:p>
                  </a:txBody>
                  <a:tcPr marL="9525" marR="857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Дефицит(-)/профицит(+)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2 401,5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1 061,4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3 885,0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2 823,6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3 855,0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3 855,0</a:t>
                      </a:r>
                    </a:p>
                  </a:txBody>
                  <a:tcPr marL="9525" marR="85725" marT="9525" marB="0" anchor="ctr"/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526134379"/>
              </p:ext>
            </p:extLst>
          </p:nvPr>
        </p:nvGraphicFramePr>
        <p:xfrm>
          <a:off x="735655" y="3829593"/>
          <a:ext cx="8813802" cy="2291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768722" y="698315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680070" y="457200"/>
            <a:ext cx="8933269" cy="5497156"/>
            <a:chOff x="307" y="1296"/>
            <a:chExt cx="5118" cy="2820"/>
          </a:xfrm>
        </p:grpSpPr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877" y="1296"/>
              <a:ext cx="3963" cy="374"/>
              <a:chOff x="877" y="1296"/>
              <a:chExt cx="3963" cy="374"/>
            </a:xfrm>
          </p:grpSpPr>
          <p:grpSp>
            <p:nvGrpSpPr>
              <p:cNvPr id="60" name="Group 12"/>
              <p:cNvGrpSpPr>
                <a:grpSpLocks/>
              </p:cNvGrpSpPr>
              <p:nvPr/>
            </p:nvGrpSpPr>
            <p:grpSpPr bwMode="auto">
              <a:xfrm flipH="1">
                <a:off x="2869" y="1300"/>
                <a:ext cx="1971" cy="365"/>
                <a:chOff x="1036" y="1892"/>
                <a:chExt cx="2253" cy="418"/>
              </a:xfrm>
            </p:grpSpPr>
            <p:sp>
              <p:nvSpPr>
                <p:cNvPr id="66" name="Rectangle 13"/>
                <p:cNvSpPr>
                  <a:spLocks noChangeArrowheads="1"/>
                </p:cNvSpPr>
                <p:nvPr/>
              </p:nvSpPr>
              <p:spPr bwMode="auto">
                <a:xfrm>
                  <a:off x="2419" y="1934"/>
                  <a:ext cx="548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545454"/>
                    </a:gs>
                    <a:gs pos="100000">
                      <a:srgbClr val="777777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b="1" kern="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Freeform 14"/>
                <p:cNvSpPr>
                  <a:spLocks/>
                </p:cNvSpPr>
                <p:nvPr/>
              </p:nvSpPr>
              <p:spPr bwMode="auto">
                <a:xfrm>
                  <a:off x="1036" y="1892"/>
                  <a:ext cx="2253" cy="418"/>
                </a:xfrm>
                <a:custGeom>
                  <a:avLst/>
                  <a:gdLst>
                    <a:gd name="T0" fmla="*/ 255 w 423"/>
                    <a:gd name="T1" fmla="*/ 23 h 204"/>
                    <a:gd name="T2" fmla="*/ 423 w 423"/>
                    <a:gd name="T3" fmla="*/ 0 h 204"/>
                    <a:gd name="T4" fmla="*/ 176 w 423"/>
                    <a:gd name="T5" fmla="*/ 198 h 204"/>
                    <a:gd name="T6" fmla="*/ 0 w 423"/>
                    <a:gd name="T7" fmla="*/ 204 h 204"/>
                    <a:gd name="T8" fmla="*/ 343 w 423"/>
                    <a:gd name="T9" fmla="*/ 23 h 204"/>
                    <a:gd name="T10" fmla="*/ 255 w 423"/>
                    <a:gd name="T11" fmla="*/ 23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3" h="204">
                      <a:moveTo>
                        <a:pt x="255" y="23"/>
                      </a:moveTo>
                      <a:lnTo>
                        <a:pt x="423" y="0"/>
                      </a:lnTo>
                      <a:lnTo>
                        <a:pt x="176" y="198"/>
                      </a:lnTo>
                      <a:lnTo>
                        <a:pt x="0" y="204"/>
                      </a:lnTo>
                      <a:lnTo>
                        <a:pt x="343" y="23"/>
                      </a:lnTo>
                      <a:lnTo>
                        <a:pt x="255" y="23"/>
                      </a:lnTo>
                    </a:path>
                  </a:pathLst>
                </a:custGeom>
                <a:gradFill rotWithShape="1">
                  <a:gsLst>
                    <a:gs pos="0">
                      <a:srgbClr val="888888"/>
                    </a:gs>
                    <a:gs pos="100000">
                      <a:srgbClr val="D9D9D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25221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b="1" kern="0" dirty="0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1" name="AutoShape 16"/>
              <p:cNvSpPr>
                <a:spLocks noChangeArrowheads="1"/>
              </p:cNvSpPr>
              <p:nvPr/>
            </p:nvSpPr>
            <p:spPr bwMode="auto">
              <a:xfrm>
                <a:off x="2448" y="1296"/>
                <a:ext cx="871" cy="352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8E8E8E"/>
                  </a:gs>
                  <a:gs pos="100000">
                    <a:srgbClr val="D9D9D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b="1" kern="0" dirty="0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2" name="Group 17"/>
              <p:cNvGrpSpPr>
                <a:grpSpLocks/>
              </p:cNvGrpSpPr>
              <p:nvPr/>
            </p:nvGrpSpPr>
            <p:grpSpPr bwMode="auto">
              <a:xfrm>
                <a:off x="877" y="1301"/>
                <a:ext cx="2028" cy="369"/>
                <a:chOff x="1000" y="1891"/>
                <a:chExt cx="2315" cy="422"/>
              </a:xfrm>
            </p:grpSpPr>
            <p:sp>
              <p:nvSpPr>
                <p:cNvPr id="63" name="Rectangle 18"/>
                <p:cNvSpPr>
                  <a:spLocks noChangeArrowheads="1"/>
                </p:cNvSpPr>
                <p:nvPr/>
              </p:nvSpPr>
              <p:spPr bwMode="auto">
                <a:xfrm>
                  <a:off x="2427" y="1935"/>
                  <a:ext cx="599" cy="46"/>
                </a:xfrm>
                <a:prstGeom prst="rect">
                  <a:avLst/>
                </a:prstGeom>
                <a:gradFill rotWithShape="1">
                  <a:gsLst>
                    <a:gs pos="0">
                      <a:srgbClr val="545454"/>
                    </a:gs>
                    <a:gs pos="100000">
                      <a:srgbClr val="777777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b="1" kern="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" name="Freeform 19"/>
                <p:cNvSpPr>
                  <a:spLocks/>
                </p:cNvSpPr>
                <p:nvPr/>
              </p:nvSpPr>
              <p:spPr bwMode="auto">
                <a:xfrm>
                  <a:off x="1000" y="1891"/>
                  <a:ext cx="2315" cy="422"/>
                </a:xfrm>
                <a:custGeom>
                  <a:avLst/>
                  <a:gdLst>
                    <a:gd name="T0" fmla="*/ 255 w 423"/>
                    <a:gd name="T1" fmla="*/ 23 h 204"/>
                    <a:gd name="T2" fmla="*/ 423 w 423"/>
                    <a:gd name="T3" fmla="*/ 0 h 204"/>
                    <a:gd name="T4" fmla="*/ 176 w 423"/>
                    <a:gd name="T5" fmla="*/ 198 h 204"/>
                    <a:gd name="T6" fmla="*/ 0 w 423"/>
                    <a:gd name="T7" fmla="*/ 204 h 204"/>
                    <a:gd name="T8" fmla="*/ 343 w 423"/>
                    <a:gd name="T9" fmla="*/ 23 h 204"/>
                    <a:gd name="T10" fmla="*/ 255 w 423"/>
                    <a:gd name="T11" fmla="*/ 23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3" h="204">
                      <a:moveTo>
                        <a:pt x="255" y="23"/>
                      </a:moveTo>
                      <a:lnTo>
                        <a:pt x="423" y="0"/>
                      </a:lnTo>
                      <a:lnTo>
                        <a:pt x="176" y="198"/>
                      </a:lnTo>
                      <a:lnTo>
                        <a:pt x="0" y="204"/>
                      </a:lnTo>
                      <a:lnTo>
                        <a:pt x="343" y="23"/>
                      </a:lnTo>
                      <a:lnTo>
                        <a:pt x="255" y="23"/>
                      </a:lnTo>
                    </a:path>
                  </a:pathLst>
                </a:custGeom>
                <a:gradFill rotWithShape="1">
                  <a:gsLst>
                    <a:gs pos="0">
                      <a:srgbClr val="888888"/>
                    </a:gs>
                    <a:gs pos="100000">
                      <a:srgbClr val="D9D9D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25221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b="1" kern="0" dirty="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3" name="Group 21"/>
            <p:cNvGrpSpPr>
              <a:grpSpLocks/>
            </p:cNvGrpSpPr>
            <p:nvPr/>
          </p:nvGrpSpPr>
          <p:grpSpPr bwMode="auto">
            <a:xfrm>
              <a:off x="307" y="1610"/>
              <a:ext cx="5118" cy="2506"/>
              <a:chOff x="307" y="1610"/>
              <a:chExt cx="5118" cy="2506"/>
            </a:xfrm>
          </p:grpSpPr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307" y="1655"/>
                <a:ext cx="1633" cy="1934"/>
                <a:chOff x="307" y="1655"/>
                <a:chExt cx="1633" cy="1934"/>
              </a:xfrm>
            </p:grpSpPr>
            <p:grpSp>
              <p:nvGrpSpPr>
                <p:cNvPr id="44" name="Group 23"/>
                <p:cNvGrpSpPr>
                  <a:grpSpLocks/>
                </p:cNvGrpSpPr>
                <p:nvPr/>
              </p:nvGrpSpPr>
              <p:grpSpPr bwMode="auto">
                <a:xfrm>
                  <a:off x="307" y="1655"/>
                  <a:ext cx="1633" cy="1934"/>
                  <a:chOff x="307" y="1655"/>
                  <a:chExt cx="1633" cy="1934"/>
                </a:xfrm>
              </p:grpSpPr>
              <p:grpSp>
                <p:nvGrpSpPr>
                  <p:cNvPr id="52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7" y="1655"/>
                    <a:ext cx="1633" cy="1785"/>
                    <a:chOff x="307" y="1655"/>
                    <a:chExt cx="1633" cy="1785"/>
                  </a:xfrm>
                </p:grpSpPr>
                <p:sp>
                  <p:nvSpPr>
                    <p:cNvPr id="56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" y="1960"/>
                      <a:ext cx="1633" cy="1480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F2F2F2"/>
                        </a:gs>
                      </a:gsLst>
                      <a:lin ang="5400000" scaled="1"/>
                    </a:gradFill>
                    <a:ln w="12700">
                      <a:solidFill>
                        <a:srgbClr val="8C8C8C"/>
                      </a:solidFill>
                      <a:miter lim="800000"/>
                      <a:headEnd/>
                      <a:tailEnd/>
                    </a:ln>
                    <a:effectLst>
                      <a:outerShdw dist="63500" dir="3187806" algn="ctr" rotWithShape="0">
                        <a:srgbClr val="808080">
                          <a:alpha val="50000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 b="1" kern="0" dirty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7" name="AutoShap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" y="1655"/>
                      <a:ext cx="1370" cy="29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73E6"/>
                        </a:gs>
                        <a:gs pos="100000">
                          <a:srgbClr val="0051A2"/>
                        </a:gs>
                      </a:gsLst>
                      <a:lin ang="5400000" scaled="1"/>
                    </a:gradFill>
                    <a:ln w="12700">
                      <a:solidFill>
                        <a:srgbClr val="00458A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 b="1" kern="0" dirty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8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1" y="3355"/>
                      <a:ext cx="1625" cy="81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0051A2"/>
                        </a:gs>
                        <a:gs pos="50000">
                          <a:srgbClr val="0073E6"/>
                        </a:gs>
                        <a:gs pos="100000">
                          <a:srgbClr val="0051A2"/>
                        </a:gs>
                      </a:gsLst>
                      <a:lin ang="0" scaled="1"/>
                    </a:gradFill>
                    <a:ln w="12700" algn="ctr">
                      <a:solidFill>
                        <a:srgbClr val="00458A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 b="1" kern="0" dirty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9" name="AutoShap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9" y="1660"/>
                      <a:ext cx="1225" cy="62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FFFFFF">
                            <a:alpha val="44000"/>
                          </a:srgbClr>
                        </a:gs>
                        <a:gs pos="100000">
                          <a:srgbClr val="FFFFFF">
                            <a:alpha val="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 b="1" kern="0" dirty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53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367" y="1698"/>
                    <a:ext cx="1556" cy="1891"/>
                    <a:chOff x="367" y="1698"/>
                    <a:chExt cx="1556" cy="1891"/>
                  </a:xfrm>
                </p:grpSpPr>
                <p:sp>
                  <p:nvSpPr>
                    <p:cNvPr id="54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7" y="1698"/>
                      <a:ext cx="1350" cy="2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55" name="Rectangl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7" y="1994"/>
                      <a:ext cx="1556" cy="159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anchor="ctr">
                      <a:spAutoFit/>
                    </a:bodyPr>
                    <a:lstStyle/>
                    <a:p>
                      <a:pPr marL="190088" indent="-190088">
                        <a:defRPr/>
                      </a:pPr>
                      <a:r>
                        <a:rPr lang="en-GB" altLang="zh-CN" sz="1300" kern="0" dirty="0" smtClean="0">
                          <a:solidFill>
                            <a:srgbClr val="000000"/>
                          </a:solidFill>
                        </a:rPr>
                        <a:t>⊙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  <a:p>
                      <a:pPr marL="190088" indent="-190088">
                        <a:defRPr/>
                      </a:pPr>
                      <a:r>
                        <a:rPr lang="en-GB" altLang="zh-CN" sz="1200" kern="0" dirty="0" smtClean="0">
                          <a:solidFill>
                            <a:srgbClr val="000000"/>
                          </a:solidFill>
                        </a:rPr>
                        <a:t>⊙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акцизов</a:t>
                      </a:r>
                    </a:p>
                    <a:p>
                      <a:pPr marL="190088" indent="-190088">
                        <a:defRPr/>
                      </a:pPr>
                      <a:r>
                        <a:rPr lang="en-GB" altLang="zh-CN" sz="1200" kern="0" dirty="0" smtClean="0">
                          <a:solidFill>
                            <a:srgbClr val="000000"/>
                          </a:solidFill>
                        </a:rPr>
                        <a:t>⊙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  <a:p>
                      <a:pPr marL="190088" indent="-190088">
                        <a:defRPr/>
                      </a:pPr>
                      <a:r>
                        <a:rPr lang="en-GB" altLang="zh-CN" sz="1200" kern="0" dirty="0" smtClean="0">
                          <a:solidFill>
                            <a:srgbClr val="000000"/>
                          </a:solidFill>
                        </a:rPr>
                        <a:t>⊙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</a:p>
                    <a:p>
                      <a:pPr marL="190088" indent="-190088">
                        <a:defRPr/>
                      </a:pPr>
                      <a:r>
                        <a:rPr lang="en-GB" altLang="zh-CN" sz="1200" kern="0" dirty="0" smtClean="0">
                          <a:solidFill>
                            <a:srgbClr val="000000"/>
                          </a:solidFill>
                        </a:rPr>
                        <a:t>⊙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  <a:p>
                      <a:pPr marL="190088" indent="-190088">
                        <a:defRPr/>
                      </a:pPr>
                      <a:r>
                        <a:rPr lang="en-GB" altLang="zh-CN" sz="1200" kern="0" dirty="0" smtClean="0">
                          <a:solidFill>
                            <a:srgbClr val="000000"/>
                          </a:solidFill>
                        </a:rPr>
                        <a:t>⊙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  <a:p>
                      <a:pPr marL="190088" indent="-190088">
                        <a:defRPr/>
                      </a:pPr>
                      <a:endParaRPr lang="ru-RU" altLang="zh-CN" sz="1200" kern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defRPr/>
                      </a:pPr>
                      <a:r>
                        <a:rPr lang="ru-RU" altLang="zh-CN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 доходы </a:t>
                      </a:r>
                      <a:r>
                        <a:rPr lang="ru-RU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 это обязательные, безвозмездные, безвозвратные платежи в пользу бюджета.</a:t>
                      </a:r>
                    </a:p>
                    <a:p>
                      <a:pPr>
                        <a:defRPr/>
                      </a:pPr>
                      <a:endParaRPr lang="ru-RU" altLang="zh-CN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90088" indent="-190088">
                        <a:defRPr/>
                      </a:pPr>
                      <a:r>
                        <a:rPr lang="ru-RU" altLang="zh-CN" kern="0" dirty="0" smtClean="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lang="ru-RU" altLang="zh-CN" kern="0" dirty="0" smtClean="0">
                          <a:solidFill>
                            <a:srgbClr val="000000"/>
                          </a:solidFill>
                        </a:rPr>
                      </a:br>
                      <a:endParaRPr lang="en-GB" altLang="zh-CN" kern="0" dirty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8" name="Freeform 35"/>
                <p:cNvSpPr>
                  <a:spLocks noEditPoints="1"/>
                </p:cNvSpPr>
                <p:nvPr/>
              </p:nvSpPr>
              <p:spPr bwMode="auto">
                <a:xfrm>
                  <a:off x="545" y="2178"/>
                  <a:ext cx="362" cy="13"/>
                </a:xfrm>
                <a:custGeom>
                  <a:avLst/>
                  <a:gdLst>
                    <a:gd name="T0" fmla="*/ 193 w 193"/>
                    <a:gd name="T1" fmla="*/ 0 h 7"/>
                    <a:gd name="T2" fmla="*/ 192 w 193"/>
                    <a:gd name="T3" fmla="*/ 3 h 7"/>
                    <a:gd name="T4" fmla="*/ 187 w 193"/>
                    <a:gd name="T5" fmla="*/ 7 h 7"/>
                    <a:gd name="T6" fmla="*/ 165 w 193"/>
                    <a:gd name="T7" fmla="*/ 7 h 7"/>
                    <a:gd name="T8" fmla="*/ 187 w 193"/>
                    <a:gd name="T9" fmla="*/ 7 h 7"/>
                    <a:gd name="T10" fmla="*/ 192 w 193"/>
                    <a:gd name="T11" fmla="*/ 3 h 7"/>
                    <a:gd name="T12" fmla="*/ 193 w 193"/>
                    <a:gd name="T13" fmla="*/ 0 h 7"/>
                    <a:gd name="T14" fmla="*/ 193 w 193"/>
                    <a:gd name="T15" fmla="*/ 0 h 7"/>
                    <a:gd name="T16" fmla="*/ 0 w 193"/>
                    <a:gd name="T17" fmla="*/ 0 h 7"/>
                    <a:gd name="T18" fmla="*/ 1 w 193"/>
                    <a:gd name="T19" fmla="*/ 3 h 7"/>
                    <a:gd name="T20" fmla="*/ 7 w 193"/>
                    <a:gd name="T21" fmla="*/ 6 h 7"/>
                    <a:gd name="T22" fmla="*/ 164 w 193"/>
                    <a:gd name="T23" fmla="*/ 7 h 7"/>
                    <a:gd name="T24" fmla="*/ 164 w 193"/>
                    <a:gd name="T25" fmla="*/ 7 h 7"/>
                    <a:gd name="T26" fmla="*/ 7 w 193"/>
                    <a:gd name="T27" fmla="*/ 6 h 7"/>
                    <a:gd name="T28" fmla="*/ 1 w 193"/>
                    <a:gd name="T29" fmla="*/ 3 h 7"/>
                    <a:gd name="T30" fmla="*/ 0 w 193"/>
                    <a:gd name="T3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3" h="7">
                      <a:moveTo>
                        <a:pt x="193" y="0"/>
                      </a:moveTo>
                      <a:cubicBezTo>
                        <a:pt x="193" y="1"/>
                        <a:pt x="193" y="2"/>
                        <a:pt x="192" y="3"/>
                      </a:cubicBezTo>
                      <a:cubicBezTo>
                        <a:pt x="191" y="6"/>
                        <a:pt x="189" y="6"/>
                        <a:pt x="187" y="7"/>
                      </a:cubicBezTo>
                      <a:cubicBezTo>
                        <a:pt x="186" y="7"/>
                        <a:pt x="177" y="7"/>
                        <a:pt x="165" y="7"/>
                      </a:cubicBezTo>
                      <a:cubicBezTo>
                        <a:pt x="177" y="7"/>
                        <a:pt x="186" y="7"/>
                        <a:pt x="187" y="7"/>
                      </a:cubicBezTo>
                      <a:cubicBezTo>
                        <a:pt x="189" y="6"/>
                        <a:pt x="191" y="6"/>
                        <a:pt x="192" y="3"/>
                      </a:cubicBezTo>
                      <a:cubicBezTo>
                        <a:pt x="193" y="2"/>
                        <a:pt x="193" y="1"/>
                        <a:pt x="193" y="0"/>
                      </a:cubicBezTo>
                      <a:cubicBezTo>
                        <a:pt x="193" y="0"/>
                        <a:pt x="193" y="0"/>
                        <a:pt x="193" y="0"/>
                      </a:cubicBezTo>
                      <a:moveTo>
                        <a:pt x="0" y="0"/>
                      </a:move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2" y="5"/>
                        <a:pt x="5" y="6"/>
                        <a:pt x="7" y="6"/>
                      </a:cubicBezTo>
                      <a:cubicBezTo>
                        <a:pt x="43" y="6"/>
                        <a:pt x="123" y="7"/>
                        <a:pt x="164" y="7"/>
                      </a:cubicBezTo>
                      <a:cubicBezTo>
                        <a:pt x="164" y="7"/>
                        <a:pt x="164" y="7"/>
                        <a:pt x="164" y="7"/>
                      </a:cubicBezTo>
                      <a:cubicBezTo>
                        <a:pt x="123" y="7"/>
                        <a:pt x="43" y="6"/>
                        <a:pt x="7" y="6"/>
                      </a:cubicBezTo>
                      <a:cubicBezTo>
                        <a:pt x="5" y="6"/>
                        <a:pt x="2" y="5"/>
                        <a:pt x="1" y="3"/>
                      </a:cubicBezTo>
                      <a:cubicBezTo>
                        <a:pt x="1" y="2"/>
                        <a:pt x="0" y="1"/>
                        <a:pt x="0" y="0"/>
                      </a:cubicBezTo>
                    </a:path>
                  </a:pathLst>
                </a:custGeom>
                <a:solidFill>
                  <a:srgbClr val="F09F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b="1" kern="0" dirty="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" name="Group 40"/>
              <p:cNvGrpSpPr>
                <a:grpSpLocks/>
              </p:cNvGrpSpPr>
              <p:nvPr/>
            </p:nvGrpSpPr>
            <p:grpSpPr bwMode="auto">
              <a:xfrm>
                <a:off x="2011" y="1652"/>
                <a:ext cx="1682" cy="2445"/>
                <a:chOff x="2011" y="1652"/>
                <a:chExt cx="1682" cy="2445"/>
              </a:xfrm>
            </p:grpSpPr>
            <p:grpSp>
              <p:nvGrpSpPr>
                <p:cNvPr id="36" name="Group 41"/>
                <p:cNvGrpSpPr>
                  <a:grpSpLocks/>
                </p:cNvGrpSpPr>
                <p:nvPr/>
              </p:nvGrpSpPr>
              <p:grpSpPr bwMode="auto">
                <a:xfrm>
                  <a:off x="2012" y="1652"/>
                  <a:ext cx="1681" cy="2347"/>
                  <a:chOff x="2012" y="1652"/>
                  <a:chExt cx="1681" cy="2347"/>
                </a:xfrm>
              </p:grpSpPr>
              <p:sp>
                <p:nvSpPr>
                  <p:cNvPr id="40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2013" y="1952"/>
                    <a:ext cx="1680" cy="204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2F2F2"/>
                      </a:gs>
                    </a:gsLst>
                    <a:lin ang="5400000" scaled="1"/>
                  </a:gradFill>
                  <a:ln w="12700">
                    <a:solidFill>
                      <a:srgbClr val="8C8C8C"/>
                    </a:solidFill>
                    <a:miter lim="800000"/>
                    <a:headEnd/>
                    <a:tailEnd/>
                  </a:ln>
                  <a:effectLst>
                    <a:outerShdw dist="63500" dir="3187806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b="1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1" name="AutoShape 43"/>
                  <p:cNvSpPr>
                    <a:spLocks noChangeArrowheads="1"/>
                  </p:cNvSpPr>
                  <p:nvPr/>
                </p:nvSpPr>
                <p:spPr bwMode="auto">
                  <a:xfrm>
                    <a:off x="2196" y="1652"/>
                    <a:ext cx="1438" cy="2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AFAFAF"/>
                      </a:gs>
                      <a:gs pos="100000">
                        <a:srgbClr val="8D8D8D"/>
                      </a:gs>
                    </a:gsLst>
                    <a:lin ang="5400000" scaled="1"/>
                  </a:gradFill>
                  <a:ln w="12700">
                    <a:solidFill>
                      <a:srgbClr val="6D6D6D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b="1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2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2012" y="3908"/>
                    <a:ext cx="1680" cy="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797979"/>
                      </a:gs>
                      <a:gs pos="50000">
                        <a:srgbClr val="9B9B9B"/>
                      </a:gs>
                      <a:gs pos="100000">
                        <a:srgbClr val="797979"/>
                      </a:gs>
                    </a:gsLst>
                    <a:lin ang="0" scaled="1"/>
                  </a:gradFill>
                  <a:ln w="12700" algn="ctr">
                    <a:solidFill>
                      <a:srgbClr val="6B6B6B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b="1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3" name="AutoShape 45"/>
                  <p:cNvSpPr>
                    <a:spLocks noChangeArrowheads="1"/>
                  </p:cNvSpPr>
                  <p:nvPr/>
                </p:nvSpPr>
                <p:spPr bwMode="auto">
                  <a:xfrm>
                    <a:off x="2283" y="1656"/>
                    <a:ext cx="1225" cy="62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FFFFFF">
                          <a:alpha val="44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b="1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37" name="Group 46"/>
                <p:cNvGrpSpPr>
                  <a:grpSpLocks/>
                </p:cNvGrpSpPr>
                <p:nvPr/>
              </p:nvGrpSpPr>
              <p:grpSpPr bwMode="auto">
                <a:xfrm>
                  <a:off x="2011" y="1695"/>
                  <a:ext cx="1662" cy="2402"/>
                  <a:chOff x="197" y="1386"/>
                  <a:chExt cx="1662" cy="2402"/>
                </a:xfrm>
              </p:grpSpPr>
              <p:sp>
                <p:nvSpPr>
                  <p:cNvPr id="38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359" y="1386"/>
                    <a:ext cx="1500" cy="20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Неналоговые доходы</a:t>
                    </a:r>
                    <a:endParaRPr lang="ru-RU" b="1" dirty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9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197" y="1649"/>
                    <a:ext cx="1632" cy="213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190088" indent="-190088">
                      <a:defRPr/>
                    </a:pPr>
                    <a:r>
                      <a:rPr lang="en-GB" altLang="zh-CN" sz="1300" kern="0" dirty="0" smtClean="0">
                        <a:solidFill>
                          <a:srgbClr val="000000"/>
                        </a:solidFill>
                      </a:rPr>
                      <a:t>⊙ 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Доходы от использования имущества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Плата за негативное воздействие на окружающую среду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Доходы от оказания платных услуг 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Доходы от компенсации затрат 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Доходы от реализации имущества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Доходы от продажи земельных участков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Платежи, взимаемые органами местного самоуправления городских округов за выполнение определенных функций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Штрафы, санкции, возмещение ущерба</a:t>
                    </a:r>
                  </a:p>
                  <a:p>
                    <a:pPr marL="190088" indent="-190088">
                      <a:defRPr/>
                    </a:pPr>
                    <a:endParaRPr lang="ru-RU" sz="1200" dirty="0" smtClean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marL="190088" indent="-190088">
                      <a:defRPr/>
                    </a:pPr>
                    <a:r>
                      <a:rPr lang="ru-RU" sz="1300" b="1" dirty="0" smtClean="0">
                        <a:latin typeface="Times New Roman" pitchFamily="18" charset="0"/>
                        <a:cs typeface="Times New Roman" pitchFamily="18" charset="0"/>
                      </a:rPr>
                      <a:t>Неналоговые доходы </a:t>
                    </a:r>
                    <a:r>
                      <a:rPr lang="ru-RU" sz="1300" dirty="0" smtClean="0">
                        <a:latin typeface="Times New Roman" pitchFamily="18" charset="0"/>
                        <a:cs typeface="Times New Roman" pitchFamily="18" charset="0"/>
                      </a:rPr>
                      <a:t>– все доходы, поступающие в бюджет города, не отнесенные к налоговым доходам и безвозмездным поступлениям.</a:t>
                    </a:r>
                  </a:p>
                  <a:p>
                    <a:pPr marL="190088" indent="-190088">
                      <a:defRPr/>
                    </a:pPr>
                    <a:endParaRPr lang="ru-RU" sz="1300" dirty="0" smtClean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eaLnBrk="0" hangingPunct="0">
                      <a:defRPr/>
                    </a:pPr>
                    <a:endParaRPr lang="en-GB" altLang="zh-CN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17" name="Group 55"/>
              <p:cNvGrpSpPr>
                <a:grpSpLocks/>
              </p:cNvGrpSpPr>
              <p:nvPr/>
            </p:nvGrpSpPr>
            <p:grpSpPr bwMode="auto">
              <a:xfrm>
                <a:off x="3758" y="1610"/>
                <a:ext cx="1667" cy="2506"/>
                <a:chOff x="3758" y="1610"/>
                <a:chExt cx="1667" cy="2506"/>
              </a:xfrm>
            </p:grpSpPr>
            <p:grpSp>
              <p:nvGrpSpPr>
                <p:cNvPr id="22" name="Group 56"/>
                <p:cNvGrpSpPr>
                  <a:grpSpLocks/>
                </p:cNvGrpSpPr>
                <p:nvPr/>
              </p:nvGrpSpPr>
              <p:grpSpPr bwMode="auto">
                <a:xfrm>
                  <a:off x="3758" y="1648"/>
                  <a:ext cx="1617" cy="2468"/>
                  <a:chOff x="3758" y="1648"/>
                  <a:chExt cx="1617" cy="2468"/>
                </a:xfrm>
              </p:grpSpPr>
              <p:sp>
                <p:nvSpPr>
                  <p:cNvPr id="26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3758" y="1964"/>
                    <a:ext cx="1616" cy="215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2F2F2"/>
                      </a:gs>
                    </a:gsLst>
                    <a:lin ang="5400000" scaled="1"/>
                  </a:gradFill>
                  <a:ln w="12700">
                    <a:solidFill>
                      <a:srgbClr val="8C8C8C"/>
                    </a:solidFill>
                    <a:miter lim="800000"/>
                    <a:headEnd/>
                    <a:tailEnd/>
                  </a:ln>
                  <a:effectLst>
                    <a:outerShdw dist="63500" dir="3187806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b="1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" name="AutoShape 58"/>
                  <p:cNvSpPr>
                    <a:spLocks noChangeArrowheads="1"/>
                  </p:cNvSpPr>
                  <p:nvPr/>
                </p:nvSpPr>
                <p:spPr bwMode="auto">
                  <a:xfrm>
                    <a:off x="3855" y="1660"/>
                    <a:ext cx="1370" cy="2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C40000"/>
                      </a:gs>
                      <a:gs pos="100000">
                        <a:srgbClr val="7A0000"/>
                      </a:gs>
                    </a:gsLst>
                    <a:lin ang="5400000" scaled="1"/>
                  </a:gradFill>
                  <a:ln w="12700">
                    <a:solidFill>
                      <a:srgbClr val="82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b="1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8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3766" y="4036"/>
                    <a:ext cx="1609" cy="7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7A0000"/>
                      </a:gs>
                      <a:gs pos="50000">
                        <a:srgbClr val="BE0000"/>
                      </a:gs>
                      <a:gs pos="100000">
                        <a:srgbClr val="7A0000"/>
                      </a:gs>
                    </a:gsLst>
                    <a:lin ang="0" scaled="1"/>
                  </a:gradFill>
                  <a:ln w="12700" algn="ctr">
                    <a:solidFill>
                      <a:srgbClr val="00458A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b="1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9" name="AutoShape 60"/>
                  <p:cNvSpPr>
                    <a:spLocks noChangeArrowheads="1"/>
                  </p:cNvSpPr>
                  <p:nvPr/>
                </p:nvSpPr>
                <p:spPr bwMode="auto">
                  <a:xfrm>
                    <a:off x="3928" y="1648"/>
                    <a:ext cx="1225" cy="62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FFFFFF">
                          <a:alpha val="44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b="1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3" name="Group 61"/>
                <p:cNvGrpSpPr>
                  <a:grpSpLocks/>
                </p:cNvGrpSpPr>
                <p:nvPr/>
              </p:nvGrpSpPr>
              <p:grpSpPr bwMode="auto">
                <a:xfrm>
                  <a:off x="3793" y="1610"/>
                  <a:ext cx="1632" cy="2301"/>
                  <a:chOff x="255" y="1573"/>
                  <a:chExt cx="1632" cy="2301"/>
                </a:xfrm>
              </p:grpSpPr>
              <p:sp>
                <p:nvSpPr>
                  <p:cNvPr id="24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450" y="1573"/>
                    <a:ext cx="1132" cy="36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Безвозмездные </a:t>
                    </a:r>
                  </a:p>
                  <a:p>
                    <a:pPr algn="ctr">
                      <a:defRPr/>
                    </a:pPr>
                    <a:r>
                      <a:rPr lang="ru-RU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поступления</a:t>
                    </a:r>
                    <a:endParaRPr lang="ru-RU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5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255" y="1932"/>
                    <a:ext cx="1632" cy="19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Межбюджетные трансферты – средства, предоставляемые одним бюджетом другому бюджету 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Дотации – межбюджетные трансферты, предоставляемые на безвозмездной и безвозвратной основе без установления направлений и (или) условий использования;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Субсидии – межбюджетные трансферты, предоставляемые на условиях долевого софинансирования расходов других бюджетов;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Субвенции  - межбюджетные трансферты, предоставляемые на финансирование  «переданных» другим публично-правовым образованиям полномочий;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Прочие безвозмездные поступления от юридических и физических лиц</a:t>
                    </a:r>
                    <a:endParaRPr lang="en-GB" altLang="zh-CN" sz="1600" kern="0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</p:grpSp>
      <p:sp>
        <p:nvSpPr>
          <p:cNvPr id="69" name="Заголовок 1"/>
          <p:cNvSpPr>
            <a:spLocks noGrp="1"/>
          </p:cNvSpPr>
          <p:nvPr>
            <p:ph type="title"/>
          </p:nvPr>
        </p:nvSpPr>
        <p:spPr>
          <a:xfrm>
            <a:off x="843914" y="2"/>
            <a:ext cx="8749665" cy="400049"/>
          </a:xfrm>
        </p:spPr>
        <p:txBody>
          <a:bodyPr>
            <a:noAutofit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доходов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9135</TotalTime>
  <Words>4219</Words>
  <Application>Microsoft Office PowerPoint</Application>
  <PresentationFormat>Произвольный</PresentationFormat>
  <Paragraphs>941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Бюджет для граждан</vt:lpstr>
      <vt:lpstr>Презентация PowerPoint</vt:lpstr>
      <vt:lpstr>Бюджетная и налоговая политика МР «Усть-Цилемский» на 2022-2024 гг.</vt:lpstr>
      <vt:lpstr>Сеть муниципальных учреждений</vt:lpstr>
      <vt:lpstr>Бюджет и его планирование</vt:lpstr>
      <vt:lpstr>Этапы бюджетного процесса  </vt:lpstr>
      <vt:lpstr>Основные задачи при формировании бюджета на 2022 год и плановый период 2023 и 2024 годы</vt:lpstr>
      <vt:lpstr>Основные характеристики бюджета муниципального района «Усть-Цилемский на 2022 год и плановый период 2023-2024 гг.  </vt:lpstr>
      <vt:lpstr>Структура доходов</vt:lpstr>
      <vt:lpstr>Структура и динамика доходов бюджета муниципального района  «Усть-Цилемский»</vt:lpstr>
      <vt:lpstr>Изменение параметров безвозмездных поступлений по проекту бюджета на  2022 год по сравнению с безвозмездными поступлениями по первоначальному решению о бюджете района на 2021-2023 годов и по состоянию на 12.11.2021 года </vt:lpstr>
      <vt:lpstr>МЕЖБЮДЖЕТНЫЕ ОТНОШЕНИЯ</vt:lpstr>
      <vt:lpstr>Структура и динамика доходов бюджета муниципального района  «Усть-Цилемский»</vt:lpstr>
      <vt:lpstr>Нормативы зачислений налоговых доходов</vt:lpstr>
      <vt:lpstr>Структура налоговых доходов</vt:lpstr>
      <vt:lpstr>Структура неналоговых доходов</vt:lpstr>
      <vt:lpstr>Безвозмездные поступления</vt:lpstr>
      <vt:lpstr>Расходы бюджета</vt:lpstr>
      <vt:lpstr>Расходы бюджета</vt:lpstr>
      <vt:lpstr>Дорожный фонд</vt:lpstr>
      <vt:lpstr>Расходы бюджета в разрезе разделов </vt:lpstr>
      <vt:lpstr>Структура расходов бюджета на 2022 год</vt:lpstr>
      <vt:lpstr>При формировании проекта бюджета на 2022 год предусмотрено финансовое обеспечение исполнения в полном объеме законодательно установленных публичных нормативных обязательств</vt:lpstr>
      <vt:lpstr>Программный бюджет</vt:lpstr>
      <vt:lpstr>Программный бюджет</vt:lpstr>
      <vt:lpstr>Муниципальная программа муниципального района "Усть-Цилемский" "Образование"</vt:lpstr>
      <vt:lpstr>Муниципальная программа муниципального района "Усть-Цилемский" "Культура"</vt:lpstr>
      <vt:lpstr>Муниципальная программа муниципального района "Усть-Цилемский" "Развитие физической культуры и спорта"</vt:lpstr>
      <vt:lpstr>Муниципальная программа муниципального района "Усть-Цилемский" «Создание условий для развития социальной сферы"</vt:lpstr>
      <vt:lpstr>Муниципальная программа муниципального района "Усть-Цилемский" "Развитие экономики"</vt:lpstr>
      <vt:lpstr>Муниципальная программа муниципального района "Усть-Цилемский" "Содержание и развитие муниципального хозяйства"</vt:lpstr>
      <vt:lpstr>Муниципальная программа муниципального района "Усть-Цилемский" «Профилактика правонарушений и обеспечение общественной безопасности на территории муниципального района"</vt:lpstr>
      <vt:lpstr>Муниципальная программа муниципального района "Усть-Цилемский" "Муниципальное управление"</vt:lpstr>
      <vt:lpstr>Муниципальная программа муниципального района "Усть-Цилемский" «Управление муниципальным имуществом "</vt:lpstr>
      <vt:lpstr>В 2022 году из бюджета МО МР «Усть-Цилемский» бюджетные учреждения района  получат финансирование в виде  субсидии на выполнение муниципального задания  </vt:lpstr>
      <vt:lpstr>Учреждения образования  (Муниципальное задание)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Mazur_NF</dc:creator>
  <cp:lastModifiedBy>Чоп_ЕА</cp:lastModifiedBy>
  <cp:revision>817</cp:revision>
  <cp:lastPrinted>2020-12-14T08:55:28Z</cp:lastPrinted>
  <dcterms:created xsi:type="dcterms:W3CDTF">2014-09-16T21:28:43Z</dcterms:created>
  <dcterms:modified xsi:type="dcterms:W3CDTF">2021-12-09T11:39:35Z</dcterms:modified>
</cp:coreProperties>
</file>