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drawings/drawing2.xml" ContentType="application/vnd.openxmlformats-officedocument.drawingml.chartshapes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60" r:id="rId5"/>
    <p:sldId id="311" r:id="rId6"/>
    <p:sldId id="261" r:id="rId7"/>
    <p:sldId id="309" r:id="rId8"/>
    <p:sldId id="310" r:id="rId9"/>
    <p:sldId id="316" r:id="rId10"/>
    <p:sldId id="317" r:id="rId11"/>
    <p:sldId id="318" r:id="rId12"/>
    <p:sldId id="324" r:id="rId13"/>
    <p:sldId id="320" r:id="rId14"/>
    <p:sldId id="319" r:id="rId15"/>
    <p:sldId id="264" r:id="rId16"/>
    <p:sldId id="265" r:id="rId17"/>
    <p:sldId id="278" r:id="rId18"/>
    <p:sldId id="266" r:id="rId19"/>
    <p:sldId id="267" r:id="rId20"/>
    <p:sldId id="268" r:id="rId21"/>
    <p:sldId id="269" r:id="rId22"/>
    <p:sldId id="279" r:id="rId23"/>
    <p:sldId id="270" r:id="rId24"/>
    <p:sldId id="272" r:id="rId25"/>
    <p:sldId id="273" r:id="rId26"/>
    <p:sldId id="274" r:id="rId27"/>
    <p:sldId id="276" r:id="rId28"/>
    <p:sldId id="312" r:id="rId29"/>
    <p:sldId id="313" r:id="rId30"/>
    <p:sldId id="281" r:id="rId31"/>
    <p:sldId id="277" r:id="rId32"/>
    <p:sldId id="280" r:id="rId33"/>
    <p:sldId id="343" r:id="rId34"/>
    <p:sldId id="282" r:id="rId35"/>
    <p:sldId id="333" r:id="rId36"/>
    <p:sldId id="334" r:id="rId37"/>
    <p:sldId id="335" r:id="rId38"/>
    <p:sldId id="283" r:id="rId39"/>
    <p:sldId id="329" r:id="rId40"/>
    <p:sldId id="336" r:id="rId41"/>
    <p:sldId id="337" r:id="rId42"/>
    <p:sldId id="338" r:id="rId43"/>
    <p:sldId id="339" r:id="rId44"/>
    <p:sldId id="340" r:id="rId45"/>
    <p:sldId id="341" r:id="rId46"/>
    <p:sldId id="342" r:id="rId47"/>
    <p:sldId id="284" r:id="rId48"/>
    <p:sldId id="285" r:id="rId49"/>
    <p:sldId id="286" r:id="rId50"/>
    <p:sldId id="287" r:id="rId51"/>
    <p:sldId id="288" r:id="rId52"/>
    <p:sldId id="289" r:id="rId53"/>
    <p:sldId id="298" r:id="rId54"/>
    <p:sldId id="290" r:id="rId55"/>
    <p:sldId id="293" r:id="rId56"/>
    <p:sldId id="314" r:id="rId57"/>
    <p:sldId id="294" r:id="rId58"/>
    <p:sldId id="295" r:id="rId59"/>
    <p:sldId id="296" r:id="rId60"/>
    <p:sldId id="297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0C99"/>
    <a:srgbClr val="DF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3" autoAdjust="0"/>
    <p:restoredTop sz="94717" autoAdjust="0"/>
  </p:normalViewPr>
  <p:slideViewPr>
    <p:cSldViewPr snapToGrid="0">
      <p:cViewPr varScale="1">
        <p:scale>
          <a:sx n="111" d="100"/>
          <a:sy n="111" d="100"/>
        </p:scale>
        <p:origin x="-40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 первоначальным решением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Источники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789412.8</c:v>
                </c:pt>
                <c:pt idx="1">
                  <c:v>787327.8</c:v>
                </c:pt>
                <c:pt idx="2">
                  <c:v>2085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Уточнённая бюджетная роспись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Источники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961121.9</c:v>
                </c:pt>
                <c:pt idx="1">
                  <c:v>9685439</c:v>
                </c:pt>
                <c:pt idx="2">
                  <c:v>-7422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исполнено факт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Источники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 formatCode="#,##0.00">
                  <c:v>956845.6</c:v>
                </c:pt>
                <c:pt idx="1">
                  <c:v>957962.5</c:v>
                </c:pt>
                <c:pt idx="2">
                  <c:v>-1116.9000000000001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5766912"/>
        <c:axId val="235768448"/>
        <c:axId val="0"/>
      </c:bar3DChart>
      <c:catAx>
        <c:axId val="235766912"/>
        <c:scaling>
          <c:orientation val="minMax"/>
        </c:scaling>
        <c:delete val="0"/>
        <c:axPos val="b"/>
        <c:majorTickMark val="out"/>
        <c:minorTickMark val="none"/>
        <c:tickLblPos val="nextTo"/>
        <c:crossAx val="235768448"/>
        <c:crosses val="autoZero"/>
        <c:auto val="1"/>
        <c:lblAlgn val="ctr"/>
        <c:lblOffset val="100"/>
        <c:noMultiLvlLbl val="0"/>
      </c:catAx>
      <c:valAx>
        <c:axId val="235768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57669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12184.1</c:v>
                </c:pt>
                <c:pt idx="1">
                  <c:v>16537.2</c:v>
                </c:pt>
                <c:pt idx="2">
                  <c:v>12569.85</c:v>
                </c:pt>
                <c:pt idx="3">
                  <c:v>14055.42</c:v>
                </c:pt>
                <c:pt idx="4">
                  <c:v>19193.57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032960"/>
        <c:axId val="235034496"/>
      </c:barChart>
      <c:catAx>
        <c:axId val="235032960"/>
        <c:scaling>
          <c:orientation val="minMax"/>
        </c:scaling>
        <c:delete val="0"/>
        <c:axPos val="b"/>
        <c:majorTickMark val="out"/>
        <c:minorTickMark val="none"/>
        <c:tickLblPos val="nextTo"/>
        <c:crossAx val="235034496"/>
        <c:crosses val="autoZero"/>
        <c:auto val="1"/>
        <c:lblAlgn val="ctr"/>
        <c:lblOffset val="100"/>
        <c:noMultiLvlLbl val="0"/>
      </c:catAx>
      <c:valAx>
        <c:axId val="235034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50329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782.1</c:v>
                </c:pt>
                <c:pt idx="1">
                  <c:v>957.6</c:v>
                </c:pt>
                <c:pt idx="2">
                  <c:v>908.27</c:v>
                </c:pt>
                <c:pt idx="3">
                  <c:v>738.8</c:v>
                </c:pt>
                <c:pt idx="4">
                  <c:v>874.46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059456"/>
        <c:axId val="235061248"/>
      </c:barChart>
      <c:catAx>
        <c:axId val="235059456"/>
        <c:scaling>
          <c:orientation val="minMax"/>
        </c:scaling>
        <c:delete val="0"/>
        <c:axPos val="b"/>
        <c:majorTickMark val="out"/>
        <c:minorTickMark val="none"/>
        <c:tickLblPos val="nextTo"/>
        <c:crossAx val="235061248"/>
        <c:crosses val="autoZero"/>
        <c:auto val="1"/>
        <c:lblAlgn val="ctr"/>
        <c:lblOffset val="100"/>
        <c:noMultiLvlLbl val="0"/>
      </c:catAx>
      <c:valAx>
        <c:axId val="235061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50594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совокупный доход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8951.7999999999993</c:v>
                </c:pt>
                <c:pt idx="1">
                  <c:v>8593.1</c:v>
                </c:pt>
                <c:pt idx="2">
                  <c:v>8759.64</c:v>
                </c:pt>
                <c:pt idx="3">
                  <c:v>8137.77</c:v>
                </c:pt>
                <c:pt idx="4">
                  <c:v>8573.94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690432"/>
        <c:axId val="188691968"/>
      </c:barChart>
      <c:catAx>
        <c:axId val="188690432"/>
        <c:scaling>
          <c:orientation val="minMax"/>
        </c:scaling>
        <c:delete val="0"/>
        <c:axPos val="b"/>
        <c:majorTickMark val="out"/>
        <c:minorTickMark val="none"/>
        <c:tickLblPos val="nextTo"/>
        <c:crossAx val="188691968"/>
        <c:crosses val="autoZero"/>
        <c:auto val="1"/>
        <c:lblAlgn val="ctr"/>
        <c:lblOffset val="100"/>
        <c:noMultiLvlLbl val="0"/>
      </c:catAx>
      <c:valAx>
        <c:axId val="188691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8690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290072707829765"/>
          <c:y val="5.3669583306721703E-2"/>
          <c:w val="0.28317007965414753"/>
          <c:h val="0.92047043366392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281.5</c:v>
                </c:pt>
                <c:pt idx="1">
                  <c:v>280.89999999999998</c:v>
                </c:pt>
                <c:pt idx="2">
                  <c:v>100.22</c:v>
                </c:pt>
                <c:pt idx="3">
                  <c:v>169.91</c:v>
                </c:pt>
                <c:pt idx="4">
                  <c:v>131.29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713600"/>
        <c:axId val="236601728"/>
      </c:barChart>
      <c:catAx>
        <c:axId val="188713600"/>
        <c:scaling>
          <c:orientation val="minMax"/>
        </c:scaling>
        <c:delete val="0"/>
        <c:axPos val="b"/>
        <c:majorTickMark val="out"/>
        <c:minorTickMark val="none"/>
        <c:tickLblPos val="nextTo"/>
        <c:crossAx val="236601728"/>
        <c:crosses val="autoZero"/>
        <c:auto val="1"/>
        <c:lblAlgn val="ctr"/>
        <c:lblOffset val="100"/>
        <c:noMultiLvlLbl val="0"/>
      </c:catAx>
      <c:valAx>
        <c:axId val="236601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8713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118348667104425"/>
          <c:y val="0.34473919033585482"/>
          <c:w val="0.77512737848726943"/>
          <c:h val="0.437381410753555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2015 г</c:v>
                </c:pt>
                <c:pt idx="1">
                  <c:v>2016г</c:v>
                </c:pt>
                <c:pt idx="2">
                  <c:v>2017 г</c:v>
                </c:pt>
                <c:pt idx="3">
                  <c:v>2018 г</c:v>
                </c:pt>
                <c:pt idx="4">
                  <c:v>2019 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5787.2</c:v>
                </c:pt>
                <c:pt idx="1">
                  <c:v>5427.1</c:v>
                </c:pt>
                <c:pt idx="2">
                  <c:v>5041.0200000000004</c:v>
                </c:pt>
                <c:pt idx="3">
                  <c:v>5034.45</c:v>
                </c:pt>
                <c:pt idx="4">
                  <c:v>5143.09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630016"/>
        <c:axId val="236631552"/>
      </c:barChart>
      <c:catAx>
        <c:axId val="236630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kern="1800" baseline="0"/>
            </a:pPr>
            <a:endParaRPr lang="ru-RU"/>
          </a:p>
        </c:txPr>
        <c:crossAx val="236631552"/>
        <c:crosses val="autoZero"/>
        <c:auto val="1"/>
        <c:lblAlgn val="ctr"/>
        <c:lblOffset val="100"/>
        <c:noMultiLvlLbl val="0"/>
      </c:catAx>
      <c:valAx>
        <c:axId val="236631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6630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продажи земли, имущества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3242.7</c:v>
                </c:pt>
                <c:pt idx="1">
                  <c:v>2473.6999999999998</c:v>
                </c:pt>
                <c:pt idx="2">
                  <c:v>2648.23</c:v>
                </c:pt>
                <c:pt idx="3">
                  <c:v>1713.62</c:v>
                </c:pt>
                <c:pt idx="4">
                  <c:v>3174.77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524672"/>
        <c:axId val="236526208"/>
      </c:barChart>
      <c:catAx>
        <c:axId val="236524672"/>
        <c:scaling>
          <c:orientation val="minMax"/>
        </c:scaling>
        <c:delete val="0"/>
        <c:axPos val="b"/>
        <c:majorTickMark val="out"/>
        <c:minorTickMark val="none"/>
        <c:tickLblPos val="nextTo"/>
        <c:crossAx val="236526208"/>
        <c:crosses val="autoZero"/>
        <c:auto val="1"/>
        <c:lblAlgn val="ctr"/>
        <c:lblOffset val="100"/>
        <c:noMultiLvlLbl val="0"/>
      </c:catAx>
      <c:valAx>
        <c:axId val="236526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6524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layout>
        <c:manualLayout>
          <c:xMode val="edge"/>
          <c:yMode val="edge"/>
          <c:x val="0.13574626865671641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Штрафы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4634.3999999999996</c:v>
                </c:pt>
                <c:pt idx="1">
                  <c:v>2692.9</c:v>
                </c:pt>
                <c:pt idx="2">
                  <c:v>1982.21</c:v>
                </c:pt>
                <c:pt idx="3">
                  <c:v>1749.97</c:v>
                </c:pt>
                <c:pt idx="4">
                  <c:v>1725.22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583168"/>
        <c:axId val="236654592"/>
      </c:barChart>
      <c:catAx>
        <c:axId val="236583168"/>
        <c:scaling>
          <c:orientation val="minMax"/>
        </c:scaling>
        <c:delete val="0"/>
        <c:axPos val="b"/>
        <c:majorTickMark val="out"/>
        <c:minorTickMark val="none"/>
        <c:tickLblPos val="nextTo"/>
        <c:crossAx val="236654592"/>
        <c:crosses val="autoZero"/>
        <c:auto val="1"/>
        <c:lblAlgn val="ctr"/>
        <c:lblOffset val="100"/>
        <c:noMultiLvlLbl val="0"/>
      </c:catAx>
      <c:valAx>
        <c:axId val="236654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6583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Иные межбюджетные трансферты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МБТ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12624.5</c:v>
                </c:pt>
                <c:pt idx="1">
                  <c:v>25692.7</c:v>
                </c:pt>
                <c:pt idx="2">
                  <c:v>5527.4</c:v>
                </c:pt>
                <c:pt idx="3">
                  <c:v>7459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683648"/>
        <c:axId val="236685184"/>
      </c:barChart>
      <c:catAx>
        <c:axId val="236683648"/>
        <c:scaling>
          <c:orientation val="minMax"/>
        </c:scaling>
        <c:delete val="0"/>
        <c:axPos val="b"/>
        <c:majorTickMark val="out"/>
        <c:minorTickMark val="none"/>
        <c:tickLblPos val="nextTo"/>
        <c:crossAx val="236685184"/>
        <c:crosses val="autoZero"/>
        <c:auto val="1"/>
        <c:lblAlgn val="ctr"/>
        <c:lblOffset val="100"/>
        <c:noMultiLvlLbl val="0"/>
      </c:catAx>
      <c:valAx>
        <c:axId val="236685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6683648"/>
        <c:crosses val="autoZero"/>
        <c:crossBetween val="between"/>
      </c:valAx>
      <c:spPr>
        <a:solidFill>
          <a:schemeClr val="bg2">
            <a:lumMod val="20000"/>
            <a:lumOff val="80000"/>
          </a:schemeClr>
        </a:solidFill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Субсидии и субвенции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90514.5</c:v>
                </c:pt>
                <c:pt idx="1">
                  <c:v>104931.3</c:v>
                </c:pt>
                <c:pt idx="2">
                  <c:v>130993.8</c:v>
                </c:pt>
                <c:pt idx="3">
                  <c:v>181502.41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313354</c:v>
                </c:pt>
                <c:pt idx="1">
                  <c:v>294983.09999999998</c:v>
                </c:pt>
                <c:pt idx="2">
                  <c:v>339301.9</c:v>
                </c:pt>
                <c:pt idx="3">
                  <c:v>354122.5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702336"/>
        <c:axId val="236355968"/>
      </c:barChart>
      <c:catAx>
        <c:axId val="236702336"/>
        <c:scaling>
          <c:orientation val="minMax"/>
        </c:scaling>
        <c:delete val="0"/>
        <c:axPos val="b"/>
        <c:majorTickMark val="out"/>
        <c:minorTickMark val="none"/>
        <c:tickLblPos val="nextTo"/>
        <c:crossAx val="236355968"/>
        <c:crosses val="autoZero"/>
        <c:auto val="1"/>
        <c:lblAlgn val="ctr"/>
        <c:lblOffset val="100"/>
        <c:noMultiLvlLbl val="0"/>
      </c:catAx>
      <c:valAx>
        <c:axId val="236355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6702336"/>
        <c:crosses val="autoZero"/>
        <c:crossBetween val="between"/>
      </c:valAx>
      <c:spPr>
        <a:solidFill>
          <a:schemeClr val="bg2">
            <a:lumMod val="20000"/>
            <a:lumOff val="80000"/>
          </a:schemeClr>
        </a:solidFill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Дотации</a:t>
            </a:r>
            <a:endParaRPr lang="ru-RU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0686083378016532"/>
          <c:y val="0.22752018685960895"/>
          <c:w val="0.48641576245085039"/>
          <c:h val="0.463777885238276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выравнивание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60811.199999999997</c:v>
                </c:pt>
                <c:pt idx="1">
                  <c:v>62301.8</c:v>
                </c:pt>
                <c:pt idx="2">
                  <c:v>66979.199999999997</c:v>
                </c:pt>
                <c:pt idx="3">
                  <c:v>161763.79999999999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сбалансированность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175208.9</c:v>
                </c:pt>
                <c:pt idx="1">
                  <c:v>180062.3</c:v>
                </c:pt>
                <c:pt idx="2">
                  <c:v>199403</c:v>
                </c:pt>
                <c:pt idx="3">
                  <c:v>47307.1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372736"/>
        <c:axId val="236374656"/>
      </c:barChart>
      <c:catAx>
        <c:axId val="236372736"/>
        <c:scaling>
          <c:orientation val="minMax"/>
        </c:scaling>
        <c:delete val="0"/>
        <c:axPos val="b"/>
        <c:majorTickMark val="out"/>
        <c:minorTickMark val="none"/>
        <c:tickLblPos val="nextTo"/>
        <c:crossAx val="236374656"/>
        <c:crosses val="autoZero"/>
        <c:auto val="1"/>
        <c:lblAlgn val="ctr"/>
        <c:lblOffset val="100"/>
        <c:noMultiLvlLbl val="0"/>
      </c:catAx>
      <c:valAx>
        <c:axId val="236374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6372736"/>
        <c:crosses val="autoZero"/>
        <c:crossBetween val="between"/>
      </c:valAx>
      <c:spPr>
        <a:solidFill>
          <a:schemeClr val="bg2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71746732584817552"/>
          <c:y val="0.28191348619082301"/>
          <c:w val="0.28011360119010781"/>
          <c:h val="0.5951069789509124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/>
          </c:spPr>
          <c:explosion val="20"/>
          <c:dPt>
            <c:idx val="0"/>
            <c:bubble3D val="0"/>
            <c:explosion val="9"/>
          </c:dPt>
          <c:dLbls>
            <c:dLbl>
              <c:idx val="0"/>
              <c:layout>
                <c:manualLayout>
                  <c:x val="-0.10676335460561485"/>
                  <c:y val="-0.105573286548398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988911989933252E-2"/>
                  <c:y val="-0.117406974501590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976441109773511E-2"/>
                  <c:y val="5.4289889290169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843636710129703E-2"/>
                  <c:y val="-3.1847157286350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aseline="0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0.20600000000000004</c:v>
                </c:pt>
                <c:pt idx="1">
                  <c:v>1.4E-2</c:v>
                </c:pt>
                <c:pt idx="2">
                  <c:v>0.78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088393665370165"/>
          <c:y val="0.3479440991566955"/>
          <c:w val="0.4091160633463104"/>
          <c:h val="0.52788956857694758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Возврат остатков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-3116</c:v>
                </c:pt>
                <c:pt idx="1">
                  <c:v>-1736.9</c:v>
                </c:pt>
                <c:pt idx="2">
                  <c:v>-1535</c:v>
                </c:pt>
                <c:pt idx="3">
                  <c:v>-9549.8799999999883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возврата остатков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1418.7</c:v>
                </c:pt>
                <c:pt idx="1">
                  <c:v>5626.2</c:v>
                </c:pt>
                <c:pt idx="2">
                  <c:v>370.9</c:v>
                </c:pt>
                <c:pt idx="3">
                  <c:v>498.82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8233.5</c:v>
                </c:pt>
                <c:pt idx="1">
                  <c:v>20453.2</c:v>
                </c:pt>
                <c:pt idx="2">
                  <c:v>1097.8</c:v>
                </c:pt>
                <c:pt idx="3">
                  <c:v>3095.07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269952"/>
        <c:axId val="236271488"/>
      </c:barChart>
      <c:catAx>
        <c:axId val="236269952"/>
        <c:scaling>
          <c:orientation val="minMax"/>
        </c:scaling>
        <c:delete val="0"/>
        <c:axPos val="b"/>
        <c:majorTickMark val="out"/>
        <c:minorTickMark val="none"/>
        <c:tickLblPos val="nextTo"/>
        <c:crossAx val="236271488"/>
        <c:crosses val="autoZero"/>
        <c:auto val="1"/>
        <c:lblAlgn val="ctr"/>
        <c:lblOffset val="100"/>
        <c:noMultiLvlLbl val="0"/>
      </c:catAx>
      <c:valAx>
        <c:axId val="236271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6269952"/>
        <c:crosses val="autoZero"/>
        <c:crossBetween val="between"/>
      </c:valAx>
      <c:spPr>
        <a:solidFill>
          <a:schemeClr val="bg2">
            <a:lumMod val="20000"/>
            <a:lumOff val="80000"/>
          </a:schemeClr>
        </a:solidFill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231401295380974E-2"/>
          <c:y val="0.1159183961676075"/>
          <c:w val="0.60748687664042611"/>
          <c:h val="0.82871558176093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explosion val="18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Лист1!$A$2:$A$13</c:f>
              <c:strCache>
                <c:ptCount val="12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Здравоохранение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Обслуживание государственного и муниципального долга</c:v>
                </c:pt>
                <c:pt idx="11">
                  <c:v>Межбюджетные трансферты общего характера бюджетам субъектов Российской Федерации и муниципальных образований</c:v>
                </c:pt>
              </c:strCache>
            </c:strRef>
          </c:cat>
          <c:val>
            <c:numRef>
              <c:f>Лист1!$B$2:$B$13</c:f>
              <c:numCache>
                <c:formatCode>0.00%</c:formatCode>
                <c:ptCount val="12"/>
                <c:pt idx="0">
                  <c:v>8.77E-2</c:v>
                </c:pt>
                <c:pt idx="1">
                  <c:v>1.4000000000000006E-3</c:v>
                </c:pt>
                <c:pt idx="2">
                  <c:v>0</c:v>
                </c:pt>
                <c:pt idx="3">
                  <c:v>7.010000000000001E-2</c:v>
                </c:pt>
                <c:pt idx="4">
                  <c:v>3.9699999999999999E-2</c:v>
                </c:pt>
                <c:pt idx="5">
                  <c:v>0.56059999999999999</c:v>
                </c:pt>
                <c:pt idx="6">
                  <c:v>0.15630000000000008</c:v>
                </c:pt>
                <c:pt idx="7">
                  <c:v>1.0000000000000007E-4</c:v>
                </c:pt>
                <c:pt idx="8">
                  <c:v>3.61E-2</c:v>
                </c:pt>
                <c:pt idx="9">
                  <c:v>1.0000000000000007E-4</c:v>
                </c:pt>
                <c:pt idx="10">
                  <c:v>6.0000000000000026E-2</c:v>
                </c:pt>
                <c:pt idx="11">
                  <c:v>4.7200000000000013E-2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338379399493042"/>
          <c:y val="1.4877796130910718E-2"/>
          <c:w val="0.32725958861955345"/>
          <c:h val="0.98512219575420146"/>
        </c:manualLayout>
      </c:layout>
      <c:overlay val="0"/>
      <c:txPr>
        <a:bodyPr/>
        <a:lstStyle/>
        <a:p>
          <a:pPr>
            <a:defRPr sz="1000" kern="1200" spc="2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программных расходов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93.9</c:v>
                </c:pt>
                <c:pt idx="1">
                  <c:v>93</c:v>
                </c:pt>
                <c:pt idx="2">
                  <c:v>93</c:v>
                </c:pt>
                <c:pt idx="3">
                  <c:v>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непрограммных расходов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6.1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6030592"/>
        <c:axId val="236032384"/>
        <c:axId val="0"/>
      </c:bar3DChart>
      <c:catAx>
        <c:axId val="236030592"/>
        <c:scaling>
          <c:orientation val="minMax"/>
        </c:scaling>
        <c:delete val="0"/>
        <c:axPos val="b"/>
        <c:majorTickMark val="out"/>
        <c:minorTickMark val="none"/>
        <c:tickLblPos val="nextTo"/>
        <c:crossAx val="236032384"/>
        <c:crosses val="autoZero"/>
        <c:auto val="1"/>
        <c:lblAlgn val="ctr"/>
        <c:lblOffset val="100"/>
        <c:noMultiLvlLbl val="0"/>
      </c:catAx>
      <c:valAx>
        <c:axId val="236032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60305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Развитие экономики</c:v>
                </c:pt>
                <c:pt idx="1">
                  <c:v>Мун.хозяйство</c:v>
                </c:pt>
                <c:pt idx="2">
                  <c:v>Образование</c:v>
                </c:pt>
                <c:pt idx="3">
                  <c:v>Культура</c:v>
                </c:pt>
                <c:pt idx="4">
                  <c:v>Спорт</c:v>
                </c:pt>
                <c:pt idx="5">
                  <c:v>Соц.поддержка</c:v>
                </c:pt>
                <c:pt idx="6">
                  <c:v>Мун.управление</c:v>
                </c:pt>
                <c:pt idx="7">
                  <c:v>Кадры</c:v>
                </c:pt>
                <c:pt idx="8">
                  <c:v>Безопасность</c:v>
                </c:pt>
                <c:pt idx="9">
                  <c:v>Молодежь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2.79</c:v>
                </c:pt>
                <c:pt idx="1">
                  <c:v>102.96000000000002</c:v>
                </c:pt>
                <c:pt idx="2">
                  <c:v>516.42999999999961</c:v>
                </c:pt>
                <c:pt idx="3">
                  <c:v>160.76999999999998</c:v>
                </c:pt>
                <c:pt idx="4">
                  <c:v>22.810000000000009</c:v>
                </c:pt>
                <c:pt idx="5">
                  <c:v>9.42</c:v>
                </c:pt>
                <c:pt idx="6">
                  <c:v>71.61999999999999</c:v>
                </c:pt>
                <c:pt idx="7">
                  <c:v>8.0000000000000043E-2</c:v>
                </c:pt>
                <c:pt idx="8">
                  <c:v>9.0000000000000024E-2</c:v>
                </c:pt>
                <c:pt idx="9">
                  <c:v>9.0000000000000024E-2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80415759718349"/>
          <c:y val="9.9890240992604268E-2"/>
          <c:w val="0.56813916117628149"/>
          <c:h val="0.653887394169779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 на начало года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МБ</c:v>
                </c:pt>
                <c:pt idx="1">
                  <c:v>РБ</c:v>
                </c:pt>
                <c:pt idx="2">
                  <c:v>ФБ</c:v>
                </c:pt>
                <c:pt idx="3">
                  <c:v>Организации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1000</c:v>
                </c:pt>
                <c:pt idx="1">
                  <c:v>2000</c:v>
                </c:pt>
                <c:pt idx="2">
                  <c:v>0</c:v>
                </c:pt>
                <c:pt idx="3">
                  <c:v>6453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Утверждено на конец года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МБ</c:v>
                </c:pt>
                <c:pt idx="1">
                  <c:v>РБ</c:v>
                </c:pt>
                <c:pt idx="2">
                  <c:v>ФБ</c:v>
                </c:pt>
                <c:pt idx="3">
                  <c:v>Организации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854</c:v>
                </c:pt>
                <c:pt idx="1">
                  <c:v>2000</c:v>
                </c:pt>
                <c:pt idx="2">
                  <c:v>0</c:v>
                </c:pt>
                <c:pt idx="3">
                  <c:v>6453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Исполнено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МБ</c:v>
                </c:pt>
                <c:pt idx="1">
                  <c:v>РБ</c:v>
                </c:pt>
                <c:pt idx="2">
                  <c:v>ФБ</c:v>
                </c:pt>
                <c:pt idx="3">
                  <c:v>Организации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796</c:v>
                </c:pt>
                <c:pt idx="1">
                  <c:v>1999</c:v>
                </c:pt>
                <c:pt idx="2">
                  <c:v>0</c:v>
                </c:pt>
                <c:pt idx="3">
                  <c:v>6453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8138368"/>
        <c:axId val="268139904"/>
        <c:axId val="0"/>
      </c:bar3DChart>
      <c:catAx>
        <c:axId val="268138368"/>
        <c:scaling>
          <c:orientation val="minMax"/>
        </c:scaling>
        <c:delete val="0"/>
        <c:axPos val="b"/>
        <c:majorTickMark val="out"/>
        <c:minorTickMark val="none"/>
        <c:tickLblPos val="nextTo"/>
        <c:crossAx val="268139904"/>
        <c:crosses val="autoZero"/>
        <c:auto val="1"/>
        <c:lblAlgn val="ctr"/>
        <c:lblOffset val="100"/>
        <c:noMultiLvlLbl val="0"/>
      </c:catAx>
      <c:valAx>
        <c:axId val="268139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81383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80415759718349"/>
          <c:y val="9.9890240992604268E-2"/>
          <c:w val="0.52912323251922633"/>
          <c:h val="0.653887394169780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Утвержденона начало года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МБ</c:v>
                </c:pt>
                <c:pt idx="1">
                  <c:v>РБ</c:v>
                </c:pt>
                <c:pt idx="2">
                  <c:v>ФБ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51699.7</c:v>
                </c:pt>
                <c:pt idx="1">
                  <c:v>17483.2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Утверждено на конец года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МБ</c:v>
                </c:pt>
                <c:pt idx="1">
                  <c:v>РБ</c:v>
                </c:pt>
                <c:pt idx="2">
                  <c:v>ФБ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57239.7</c:v>
                </c:pt>
                <c:pt idx="1">
                  <c:v>46508.2</c:v>
                </c:pt>
                <c:pt idx="2">
                  <c:v>434.1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Исполнено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МБ</c:v>
                </c:pt>
                <c:pt idx="1">
                  <c:v>РБ</c:v>
                </c:pt>
                <c:pt idx="2">
                  <c:v>ФБ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56636.800000000003</c:v>
                </c:pt>
                <c:pt idx="1">
                  <c:v>45890.1</c:v>
                </c:pt>
                <c:pt idx="2">
                  <c:v>434.1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0143872"/>
        <c:axId val="270145408"/>
        <c:axId val="0"/>
      </c:bar3DChart>
      <c:catAx>
        <c:axId val="270143872"/>
        <c:scaling>
          <c:orientation val="minMax"/>
        </c:scaling>
        <c:delete val="0"/>
        <c:axPos val="b"/>
        <c:majorTickMark val="out"/>
        <c:minorTickMark val="none"/>
        <c:tickLblPos val="nextTo"/>
        <c:crossAx val="270145408"/>
        <c:crosses val="autoZero"/>
        <c:auto val="1"/>
        <c:lblAlgn val="ctr"/>
        <c:lblOffset val="100"/>
        <c:noMultiLvlLbl val="0"/>
      </c:catAx>
      <c:valAx>
        <c:axId val="270145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01438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 dirty="0" smtClean="0"/>
              <a:t>На речные перевозки</a:t>
            </a:r>
            <a:endParaRPr lang="ru-RU" sz="18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тыс.рублей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за 2018 год</c:v>
                </c:pt>
                <c:pt idx="1">
                  <c:v>за 2019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2316.6</c:v>
                </c:pt>
                <c:pt idx="1">
                  <c:v>3954.2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7523200"/>
        <c:axId val="267525504"/>
      </c:barChart>
      <c:catAx>
        <c:axId val="267523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67525504"/>
        <c:crosses val="autoZero"/>
        <c:auto val="1"/>
        <c:lblAlgn val="ctr"/>
        <c:lblOffset val="100"/>
        <c:noMultiLvlLbl val="0"/>
      </c:catAx>
      <c:valAx>
        <c:axId val="26752550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6752320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 dirty="0" smtClean="0"/>
              <a:t>На воздушные перевозки</a:t>
            </a:r>
            <a:endParaRPr lang="ru-RU" sz="18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тыс.рублей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за 2018 год</c:v>
                </c:pt>
                <c:pt idx="1">
                  <c:v>за 2019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20474.5</c:v>
                </c:pt>
                <c:pt idx="1">
                  <c:v>14528.9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7783168"/>
        <c:axId val="267863552"/>
      </c:barChart>
      <c:catAx>
        <c:axId val="2677831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67863552"/>
        <c:crosses val="autoZero"/>
        <c:auto val="1"/>
        <c:lblAlgn val="ctr"/>
        <c:lblOffset val="100"/>
        <c:noMultiLvlLbl val="0"/>
      </c:catAx>
      <c:valAx>
        <c:axId val="26786355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6778316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тысяч рублей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тысяч рублей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тысяч рублей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9117696"/>
        <c:axId val="269226368"/>
      </c:barChart>
      <c:catAx>
        <c:axId val="269117696"/>
        <c:scaling>
          <c:orientation val="minMax"/>
        </c:scaling>
        <c:delete val="0"/>
        <c:axPos val="b"/>
        <c:majorTickMark val="out"/>
        <c:minorTickMark val="none"/>
        <c:tickLblPos val="nextTo"/>
        <c:crossAx val="269226368"/>
        <c:crosses val="autoZero"/>
        <c:auto val="1"/>
        <c:lblAlgn val="ctr"/>
        <c:lblOffset val="100"/>
        <c:noMultiLvlLbl val="0"/>
      </c:catAx>
      <c:valAx>
        <c:axId val="269226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9117696"/>
        <c:crosses val="autoZero"/>
        <c:crossBetween val="between"/>
      </c:valAx>
    </c:plotArea>
    <c:legend>
      <c:legendPos val="r"/>
      <c:legendEntry>
        <c:idx val="2"/>
        <c:delete val="1"/>
      </c:legendEntry>
      <c:overlay val="0"/>
    </c:legend>
    <c:plotVisOnly val="1"/>
    <c:dispBlanksAs val="gap"/>
    <c:showDLblsOverMax val="0"/>
  </c:chart>
  <c:spPr>
    <a:solidFill>
      <a:srgbClr val="FFFF99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80415759718349"/>
          <c:y val="9.9890240992604268E-2"/>
          <c:w val="0.51680240595668259"/>
          <c:h val="0.6538873941697802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Утвержденона начало года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МБ</c:v>
                </c:pt>
                <c:pt idx="1">
                  <c:v>РБ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87368</c:v>
                </c:pt>
                <c:pt idx="1">
                  <c:v>344153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Утверждено на конец года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МБ</c:v>
                </c:pt>
                <c:pt idx="1">
                  <c:v>РБ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121585.7</c:v>
                </c:pt>
                <c:pt idx="1">
                  <c:v>400262.3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Исполнено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МБ</c:v>
                </c:pt>
                <c:pt idx="1">
                  <c:v>РБ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117048.7</c:v>
                </c:pt>
                <c:pt idx="1">
                  <c:v>399379.6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6988288"/>
        <c:axId val="276989824"/>
        <c:axId val="0"/>
      </c:bar3DChart>
      <c:catAx>
        <c:axId val="276988288"/>
        <c:scaling>
          <c:orientation val="minMax"/>
        </c:scaling>
        <c:delete val="0"/>
        <c:axPos val="b"/>
        <c:majorTickMark val="out"/>
        <c:minorTickMark val="none"/>
        <c:tickLblPos val="nextTo"/>
        <c:crossAx val="276989824"/>
        <c:crosses val="autoZero"/>
        <c:auto val="1"/>
        <c:lblAlgn val="ctr"/>
        <c:lblOffset val="100"/>
        <c:noMultiLvlLbl val="0"/>
      </c:catAx>
      <c:valAx>
        <c:axId val="276989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69882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*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/>
          </c:spPr>
          <c:explosion val="25"/>
          <c:dLbls>
            <c:dLbl>
              <c:idx val="0"/>
              <c:layout>
                <c:manualLayout>
                  <c:x val="-9.7353827260903233E-2"/>
                  <c:y val="0.249979780446762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2710489232965108E-2"/>
                  <c:y val="1.3456307100796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157755246483318E-2"/>
                  <c:y val="4.9075188741753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4618835059534858E-2"/>
                  <c:y val="-7.3822172139944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5993372734448745E-2"/>
                  <c:y val="-0.114602678002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НАЛОГИ НА ПРИБЫЛЬ, ДОХОДЫ (НДФЛ)</c:v>
                </c:pt>
                <c:pt idx="1">
                  <c:v>НАЛОГИ НА ТОВАРЫ (РАБОТЫ, УСЛУГИ), РЕАЛИЗУЕМЫЕ НА ТЕРРИТОРИИ РОССИЙСКОЙ ФЕДЕРАЦИИ (АКЦИЗЫ)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0.85499999999999998</c:v>
                </c:pt>
                <c:pt idx="1">
                  <c:v>9.7000000000000003E-2</c:v>
                </c:pt>
                <c:pt idx="2">
                  <c:v>4.3999999999999997E-2</c:v>
                </c:pt>
                <c:pt idx="3">
                  <c:v>4.0000000000000001E-3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942548636212805"/>
          <c:y val="4.1168954586883418E-2"/>
          <c:w val="0.33785299662479346"/>
          <c:h val="0.72765817134361277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80415759718349"/>
          <c:y val="9.9890240992604268E-2"/>
          <c:w val="0.51269546376917874"/>
          <c:h val="0.6538873941697802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Утвержденона начало года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МБ</c:v>
                </c:pt>
                <c:pt idx="1">
                  <c:v>РБ</c:v>
                </c:pt>
                <c:pt idx="2">
                  <c:v>ФБ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99703.6</c:v>
                </c:pt>
                <c:pt idx="1">
                  <c:v>34067.300000000003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Утверждено на конец года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МБ</c:v>
                </c:pt>
                <c:pt idx="1">
                  <c:v>РБ</c:v>
                </c:pt>
                <c:pt idx="2">
                  <c:v>ФБ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94006.5</c:v>
                </c:pt>
                <c:pt idx="1">
                  <c:v>65442.400000000001</c:v>
                </c:pt>
                <c:pt idx="2">
                  <c:v>1316.3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Исполнено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МБ</c:v>
                </c:pt>
                <c:pt idx="1">
                  <c:v>РБ</c:v>
                </c:pt>
                <c:pt idx="2">
                  <c:v>ФБ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94006.5</c:v>
                </c:pt>
                <c:pt idx="1">
                  <c:v>65442.400000000001</c:v>
                </c:pt>
                <c:pt idx="2">
                  <c:v>1316.3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05337472"/>
        <c:axId val="305339008"/>
        <c:axId val="0"/>
      </c:bar3DChart>
      <c:catAx>
        <c:axId val="305337472"/>
        <c:scaling>
          <c:orientation val="minMax"/>
        </c:scaling>
        <c:delete val="0"/>
        <c:axPos val="b"/>
        <c:majorTickMark val="out"/>
        <c:minorTickMark val="none"/>
        <c:tickLblPos val="nextTo"/>
        <c:crossAx val="305339008"/>
        <c:crosses val="autoZero"/>
        <c:auto val="1"/>
        <c:lblAlgn val="ctr"/>
        <c:lblOffset val="100"/>
        <c:noMultiLvlLbl val="0"/>
      </c:catAx>
      <c:valAx>
        <c:axId val="305339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53374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80415759718349"/>
          <c:y val="9.9890240992604268E-2"/>
          <c:w val="0.56813916117628149"/>
          <c:h val="0.653887394169780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Утвержденона начало года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РБ</c:v>
                </c:pt>
                <c:pt idx="1">
                  <c:v>МБ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17684.599999999988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Утверждено на конец года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РБ</c:v>
                </c:pt>
                <c:pt idx="1">
                  <c:v>МБ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5169.8</c:v>
                </c:pt>
                <c:pt idx="1">
                  <c:v>17937.7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Исполнено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РБ</c:v>
                </c:pt>
                <c:pt idx="1">
                  <c:v>МБ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5169.8</c:v>
                </c:pt>
                <c:pt idx="1">
                  <c:v>17635.7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05387392"/>
        <c:axId val="305388928"/>
        <c:axId val="0"/>
      </c:bar3DChart>
      <c:catAx>
        <c:axId val="305387392"/>
        <c:scaling>
          <c:orientation val="minMax"/>
        </c:scaling>
        <c:delete val="0"/>
        <c:axPos val="b"/>
        <c:majorTickMark val="out"/>
        <c:minorTickMark val="none"/>
        <c:tickLblPos val="nextTo"/>
        <c:crossAx val="305388928"/>
        <c:crosses val="autoZero"/>
        <c:auto val="1"/>
        <c:lblAlgn val="ctr"/>
        <c:lblOffset val="100"/>
        <c:noMultiLvlLbl val="0"/>
      </c:catAx>
      <c:valAx>
        <c:axId val="305388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53873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80415759718349"/>
          <c:y val="9.9890240992604268E-2"/>
          <c:w val="0.53415565208248961"/>
          <c:h val="0.653887394169780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Утвержденона начало года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МБ</c:v>
                </c:pt>
                <c:pt idx="1">
                  <c:v>РБ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650</c:v>
                </c:pt>
                <c:pt idx="1">
                  <c:v>6121.5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Утверждено на конец года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МБ</c:v>
                </c:pt>
                <c:pt idx="1">
                  <c:v>РБ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713.98</c:v>
                </c:pt>
                <c:pt idx="1">
                  <c:v>8745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Исполнено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МБ</c:v>
                </c:pt>
                <c:pt idx="1">
                  <c:v>РБ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679.5</c:v>
                </c:pt>
                <c:pt idx="1">
                  <c:v>8745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05142400"/>
        <c:axId val="305152384"/>
        <c:axId val="0"/>
      </c:bar3DChart>
      <c:catAx>
        <c:axId val="305142400"/>
        <c:scaling>
          <c:orientation val="minMax"/>
        </c:scaling>
        <c:delete val="0"/>
        <c:axPos val="b"/>
        <c:majorTickMark val="out"/>
        <c:minorTickMark val="none"/>
        <c:tickLblPos val="nextTo"/>
        <c:crossAx val="305152384"/>
        <c:crosses val="autoZero"/>
        <c:auto val="1"/>
        <c:lblAlgn val="ctr"/>
        <c:lblOffset val="100"/>
        <c:noMultiLvlLbl val="0"/>
      </c:catAx>
      <c:valAx>
        <c:axId val="305152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51424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80415759718349"/>
          <c:y val="9.9890240992604268E-2"/>
          <c:w val="0.46651009873710331"/>
          <c:h val="0.6538873941697802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Утвержденона начало года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МБ</c:v>
                </c:pt>
                <c:pt idx="1">
                  <c:v>РБ</c:v>
                </c:pt>
                <c:pt idx="2">
                  <c:v>ФБ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64815.7</c:v>
                </c:pt>
                <c:pt idx="1">
                  <c:v>575.79999999999995</c:v>
                </c:pt>
                <c:pt idx="2">
                  <c:v>1402.1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Утверждено на конец года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МБ</c:v>
                </c:pt>
                <c:pt idx="1">
                  <c:v>РБ</c:v>
                </c:pt>
                <c:pt idx="2">
                  <c:v>ФБ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70803.899999999994</c:v>
                </c:pt>
                <c:pt idx="1">
                  <c:v>1538.1</c:v>
                </c:pt>
                <c:pt idx="2">
                  <c:v>1402.1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Исполнено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МБ</c:v>
                </c:pt>
                <c:pt idx="1">
                  <c:v>РБ</c:v>
                </c:pt>
                <c:pt idx="2">
                  <c:v>ФБ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68681</c:v>
                </c:pt>
                <c:pt idx="1">
                  <c:v>1538.1</c:v>
                </c:pt>
                <c:pt idx="2">
                  <c:v>1402.1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05175936"/>
        <c:axId val="305190016"/>
        <c:axId val="0"/>
      </c:bar3DChart>
      <c:catAx>
        <c:axId val="305175936"/>
        <c:scaling>
          <c:orientation val="minMax"/>
        </c:scaling>
        <c:delete val="0"/>
        <c:axPos val="b"/>
        <c:majorTickMark val="out"/>
        <c:minorTickMark val="none"/>
        <c:tickLblPos val="nextTo"/>
        <c:crossAx val="305190016"/>
        <c:crosses val="autoZero"/>
        <c:auto val="1"/>
        <c:lblAlgn val="ctr"/>
        <c:lblOffset val="100"/>
        <c:noMultiLvlLbl val="0"/>
      </c:catAx>
      <c:valAx>
        <c:axId val="305190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51759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80415759718349"/>
          <c:y val="9.9890240992604268E-2"/>
          <c:w val="0.46651009873710331"/>
          <c:h val="0.653887394169780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Утвержденона начало года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МБ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Утверждено на конец года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МБ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Исполнено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МБ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05115136"/>
        <c:axId val="305116672"/>
        <c:axId val="0"/>
      </c:bar3DChart>
      <c:catAx>
        <c:axId val="305115136"/>
        <c:scaling>
          <c:orientation val="minMax"/>
        </c:scaling>
        <c:delete val="0"/>
        <c:axPos val="b"/>
        <c:majorTickMark val="out"/>
        <c:minorTickMark val="none"/>
        <c:tickLblPos val="nextTo"/>
        <c:crossAx val="305116672"/>
        <c:crosses val="autoZero"/>
        <c:auto val="1"/>
        <c:lblAlgn val="ctr"/>
        <c:lblOffset val="100"/>
        <c:noMultiLvlLbl val="0"/>
      </c:catAx>
      <c:valAx>
        <c:axId val="305116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51151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80415759718349"/>
          <c:y val="9.9890240992604268E-2"/>
          <c:w val="0.46651009873710331"/>
          <c:h val="0.653887394169780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Утвержденона начало года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1"/>
                <c:pt idx="0">
                  <c:v>МБ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Утверждено на конец года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1"/>
                <c:pt idx="0">
                  <c:v>МБ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89.960000000000022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Исполнено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1"/>
                <c:pt idx="0">
                  <c:v>МБ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89.960000000000022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05280512"/>
        <c:axId val="305282048"/>
        <c:axId val="0"/>
      </c:bar3DChart>
      <c:catAx>
        <c:axId val="305280512"/>
        <c:scaling>
          <c:orientation val="minMax"/>
        </c:scaling>
        <c:delete val="0"/>
        <c:axPos val="b"/>
        <c:majorTickMark val="out"/>
        <c:minorTickMark val="none"/>
        <c:tickLblPos val="nextTo"/>
        <c:crossAx val="305282048"/>
        <c:crosses val="autoZero"/>
        <c:auto val="1"/>
        <c:lblAlgn val="ctr"/>
        <c:lblOffset val="100"/>
        <c:noMultiLvlLbl val="0"/>
      </c:catAx>
      <c:valAx>
        <c:axId val="305282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52805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80415759718349"/>
          <c:y val="9.9890240992604268E-2"/>
          <c:w val="0.56813916117628149"/>
          <c:h val="0.6538873941697802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Утвержденона начало года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МБ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Утверждено на конец года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МБ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88.960000000000022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Исполнено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МБ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86.82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7274880"/>
        <c:axId val="247276672"/>
        <c:axId val="0"/>
      </c:bar3DChart>
      <c:catAx>
        <c:axId val="247274880"/>
        <c:scaling>
          <c:orientation val="minMax"/>
        </c:scaling>
        <c:delete val="0"/>
        <c:axPos val="b"/>
        <c:majorTickMark val="out"/>
        <c:minorTickMark val="none"/>
        <c:tickLblPos val="nextTo"/>
        <c:crossAx val="247276672"/>
        <c:crosses val="autoZero"/>
        <c:auto val="1"/>
        <c:lblAlgn val="ctr"/>
        <c:lblOffset val="100"/>
        <c:noMultiLvlLbl val="0"/>
      </c:catAx>
      <c:valAx>
        <c:axId val="247276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72748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2.1216419638721631E-2"/>
                  <c:y val="-0.247603317982373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1 480,6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Погашение кредитов, полученных от др.бюджетов</c:v>
                </c:pt>
                <c:pt idx="1">
                  <c:v>Изменение остатков денежных средств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-2184</c:v>
                </c:pt>
                <c:pt idx="1">
                  <c:v>3300.9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внутренний долг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 01.01.2010</c:v>
                </c:pt>
                <c:pt idx="1">
                  <c:v> 01.01.2011</c:v>
                </c:pt>
                <c:pt idx="2">
                  <c:v>01.01.2012</c:v>
                </c:pt>
                <c:pt idx="3">
                  <c:v>01.01.2013</c:v>
                </c:pt>
                <c:pt idx="4">
                  <c:v>01.01.2014</c:v>
                </c:pt>
                <c:pt idx="5">
                  <c:v>01.01.2015</c:v>
                </c:pt>
                <c:pt idx="6">
                  <c:v>01.01.2016</c:v>
                </c:pt>
                <c:pt idx="7">
                  <c:v>01.01.2017</c:v>
                </c:pt>
                <c:pt idx="8">
                  <c:v>01.01.2018</c:v>
                </c:pt>
                <c:pt idx="9">
                  <c:v>01.01.2019</c:v>
                </c:pt>
                <c:pt idx="10">
                  <c:v>01.01.2020.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0</c:v>
                </c:pt>
                <c:pt idx="1">
                  <c:v>3000</c:v>
                </c:pt>
                <c:pt idx="2">
                  <c:v>7000</c:v>
                </c:pt>
                <c:pt idx="3">
                  <c:v>15433</c:v>
                </c:pt>
                <c:pt idx="4">
                  <c:v>12100</c:v>
                </c:pt>
                <c:pt idx="5">
                  <c:v>21500</c:v>
                </c:pt>
                <c:pt idx="6">
                  <c:v>21600</c:v>
                </c:pt>
                <c:pt idx="7">
                  <c:v>37920</c:v>
                </c:pt>
                <c:pt idx="8">
                  <c:v>39186</c:v>
                </c:pt>
                <c:pt idx="9">
                  <c:v>27402</c:v>
                </c:pt>
                <c:pt idx="10">
                  <c:v>25218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7337728"/>
        <c:axId val="247339264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Отношение муниципального внутреннего долга к налоговым и неналоговым доходам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triangle"/>
            <c:size val="10"/>
            <c:spPr>
              <a:solidFill>
                <a:schemeClr val="accent4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0"/>
                  <c:y val="9.533475259505817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369498106767814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228249684461405E-3"/>
                  <c:y val="-4.05174575197355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456499368923161E-3"/>
                  <c:y val="-2.14503193338879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467348800953268E-2"/>
                  <c:y val="-4.0517269852899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2.14503193338879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4456499368922621E-3"/>
                  <c:y val="-2.6217056963640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7.2282496844614953E-3"/>
                  <c:y val="-2.6217056963640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 01.01.2010</c:v>
                </c:pt>
                <c:pt idx="1">
                  <c:v> 01.01.2011</c:v>
                </c:pt>
                <c:pt idx="2">
                  <c:v>01.01.2012</c:v>
                </c:pt>
                <c:pt idx="3">
                  <c:v>01.01.2013</c:v>
                </c:pt>
                <c:pt idx="4">
                  <c:v>01.01.2014</c:v>
                </c:pt>
                <c:pt idx="5">
                  <c:v>01.01.2015</c:v>
                </c:pt>
                <c:pt idx="6">
                  <c:v>01.01.2016</c:v>
                </c:pt>
                <c:pt idx="7">
                  <c:v>01.01.2017</c:v>
                </c:pt>
                <c:pt idx="8">
                  <c:v>01.01.2018</c:v>
                </c:pt>
                <c:pt idx="9">
                  <c:v>01.01.2019</c:v>
                </c:pt>
                <c:pt idx="10">
                  <c:v>01.01.2020.</c:v>
                </c:pt>
              </c:strCache>
            </c:strRef>
          </c:cat>
          <c:val>
            <c:numRef>
              <c:f>Лист1!$C$2:$C$12</c:f>
              <c:numCache>
                <c:formatCode>0%</c:formatCode>
                <c:ptCount val="11"/>
                <c:pt idx="0">
                  <c:v>0</c:v>
                </c:pt>
                <c:pt idx="1">
                  <c:v>3.0000000000000002E-2</c:v>
                </c:pt>
                <c:pt idx="2">
                  <c:v>6.0000000000000026E-2</c:v>
                </c:pt>
                <c:pt idx="3">
                  <c:v>0.125</c:v>
                </c:pt>
                <c:pt idx="4">
                  <c:v>9.0000000000000024E-2</c:v>
                </c:pt>
                <c:pt idx="5">
                  <c:v>0.14000000000000001</c:v>
                </c:pt>
                <c:pt idx="6">
                  <c:v>0.12000000000000002</c:v>
                </c:pt>
                <c:pt idx="7">
                  <c:v>0.22</c:v>
                </c:pt>
                <c:pt idx="8">
                  <c:v>0.23</c:v>
                </c:pt>
                <c:pt idx="9">
                  <c:v>0.14000000000000001</c:v>
                </c:pt>
                <c:pt idx="10">
                  <c:v>0.12000000000000002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7349248"/>
        <c:axId val="247350784"/>
      </c:lineChart>
      <c:catAx>
        <c:axId val="247337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9"/>
            </a:pPr>
            <a:endParaRPr lang="ru-RU"/>
          </a:p>
        </c:txPr>
        <c:crossAx val="247339264"/>
        <c:crosses val="autoZero"/>
        <c:auto val="1"/>
        <c:lblAlgn val="ctr"/>
        <c:lblOffset val="100"/>
        <c:noMultiLvlLbl val="0"/>
      </c:catAx>
      <c:valAx>
        <c:axId val="247339264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247337728"/>
        <c:crosses val="autoZero"/>
        <c:crossBetween val="between"/>
      </c:valAx>
      <c:catAx>
        <c:axId val="2473492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47350784"/>
        <c:crosses val="autoZero"/>
        <c:auto val="1"/>
        <c:lblAlgn val="ctr"/>
        <c:lblOffset val="100"/>
        <c:noMultiLvlLbl val="0"/>
      </c:catAx>
      <c:valAx>
        <c:axId val="247350784"/>
        <c:scaling>
          <c:orientation val="minMax"/>
          <c:max val="1"/>
        </c:scaling>
        <c:delete val="0"/>
        <c:axPos val="r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247349248"/>
        <c:crosses val="max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630629376567564E-2"/>
          <c:y val="4.1173143588433846E-2"/>
          <c:w val="0.87336760694640969"/>
          <c:h val="0.70028898580654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СЗП работника 
общего образования</c:v>
                </c:pt>
                <c:pt idx="1">
                  <c:v>СЗП работника дош. образования</c:v>
                </c:pt>
                <c:pt idx="2">
                  <c:v>СЗП работника культуры</c:v>
                </c:pt>
                <c:pt idx="3">
                  <c:v>СЗП работника ДМШ</c:v>
                </c:pt>
                <c:pt idx="4">
                  <c:v>СЗП работника ЦФСТ</c:v>
                </c:pt>
                <c:pt idx="5">
                  <c:v>СЗП работника ДЦ Гудвин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43795</c:v>
                </c:pt>
                <c:pt idx="1">
                  <c:v>36566</c:v>
                </c:pt>
                <c:pt idx="2">
                  <c:v>26183</c:v>
                </c:pt>
                <c:pt idx="3">
                  <c:v>40124</c:v>
                </c:pt>
                <c:pt idx="4">
                  <c:v>34618</c:v>
                </c:pt>
                <c:pt idx="5">
                  <c:v>33169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СЗП работника 
общего образования</c:v>
                </c:pt>
                <c:pt idx="1">
                  <c:v>СЗП работника дош. образования</c:v>
                </c:pt>
                <c:pt idx="2">
                  <c:v>СЗП работника культуры</c:v>
                </c:pt>
                <c:pt idx="3">
                  <c:v>СЗП работника ДМШ</c:v>
                </c:pt>
                <c:pt idx="4">
                  <c:v>СЗП работника ЦФСТ</c:v>
                </c:pt>
                <c:pt idx="5">
                  <c:v>СЗП работника ДЦ Гудвин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42987</c:v>
                </c:pt>
                <c:pt idx="1">
                  <c:v>35877</c:v>
                </c:pt>
                <c:pt idx="2">
                  <c:v>34266</c:v>
                </c:pt>
                <c:pt idx="3">
                  <c:v>46504</c:v>
                </c:pt>
                <c:pt idx="4">
                  <c:v>39632</c:v>
                </c:pt>
                <c:pt idx="5">
                  <c:v>39575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год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СЗП работника 
общего образования</c:v>
                </c:pt>
                <c:pt idx="1">
                  <c:v>СЗП работника дош. образования</c:v>
                </c:pt>
                <c:pt idx="2">
                  <c:v>СЗП работника культуры</c:v>
                </c:pt>
                <c:pt idx="3">
                  <c:v>СЗП работника ДМШ</c:v>
                </c:pt>
                <c:pt idx="4">
                  <c:v>СЗП работника ЦФСТ</c:v>
                </c:pt>
                <c:pt idx="5">
                  <c:v>СЗП работника ДЦ Гудвин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47022</c:v>
                </c:pt>
                <c:pt idx="1">
                  <c:v>39624</c:v>
                </c:pt>
                <c:pt idx="2">
                  <c:v>41196</c:v>
                </c:pt>
                <c:pt idx="3">
                  <c:v>54589</c:v>
                </c:pt>
                <c:pt idx="4">
                  <c:v>44883</c:v>
                </c:pt>
                <c:pt idx="5">
                  <c:v>44632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2019 год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СЗП работника 
общего образования</c:v>
                </c:pt>
                <c:pt idx="1">
                  <c:v>СЗП работника дош. образования</c:v>
                </c:pt>
                <c:pt idx="2">
                  <c:v>СЗП работника культуры</c:v>
                </c:pt>
                <c:pt idx="3">
                  <c:v>СЗП работника ДМШ</c:v>
                </c:pt>
                <c:pt idx="4">
                  <c:v>СЗП работника ЦФСТ</c:v>
                </c:pt>
                <c:pt idx="5">
                  <c:v>СЗП работника ДЦ Гудвин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52305</c:v>
                </c:pt>
                <c:pt idx="1">
                  <c:v>41928</c:v>
                </c:pt>
                <c:pt idx="2">
                  <c:v>43291</c:v>
                </c:pt>
                <c:pt idx="3">
                  <c:v>56687</c:v>
                </c:pt>
                <c:pt idx="4">
                  <c:v>46582</c:v>
                </c:pt>
                <c:pt idx="5">
                  <c:v>48085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05556864"/>
        <c:axId val="305558656"/>
        <c:axId val="0"/>
      </c:bar3DChart>
      <c:catAx>
        <c:axId val="305556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05558656"/>
        <c:crosses val="autoZero"/>
        <c:auto val="1"/>
        <c:lblAlgn val="ctr"/>
        <c:lblOffset val="100"/>
        <c:noMultiLvlLbl val="0"/>
      </c:catAx>
      <c:valAx>
        <c:axId val="305558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55568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1846213885973952"/>
                  <c:y val="-0.181253147048357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4759304185640904E-2"/>
                  <c:y val="8.1954109593765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9623539003196751E-2"/>
                  <c:y val="-2.2063116654109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4443853411349697E-3"/>
                  <c:y val="4.12499173297530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1174831129187498E-2"/>
                  <c:y val="-8.3892955115434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компенсации затрат государства</c:v>
                </c:pt>
                <c:pt idx="3">
                  <c:v>Доходы от продажи мат.и немат.активов</c:v>
                </c:pt>
                <c:pt idx="4">
                  <c:v>Штрафы, санкции, возмещение вреда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0.37459999999999999</c:v>
                </c:pt>
                <c:pt idx="1">
                  <c:v>9.5999999999999992E-3</c:v>
                </c:pt>
                <c:pt idx="2">
                  <c:v>0.25900000000000001</c:v>
                </c:pt>
                <c:pt idx="3">
                  <c:v>0.23119999999999999</c:v>
                </c:pt>
                <c:pt idx="4">
                  <c:v>0.12559999999999999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437657878282853"/>
          <c:y val="2.8823361982884942E-2"/>
          <c:w val="0.30067232879646238"/>
          <c:h val="0.9284398903789146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/>
          </c:spPr>
          <c:explosion val="25"/>
          <c:dPt>
            <c:idx val="2"/>
            <c:bubble3D val="0"/>
            <c:explosion val="22"/>
            <c:spPr>
              <a:ln>
                <a:noFill/>
              </a:ln>
              <a:scene3d>
                <a:camera prst="orthographicFront"/>
                <a:lightRig rig="threePt" dir="t"/>
              </a:scene3d>
              <a:sp3d prstMaterial="metal"/>
            </c:spPr>
          </c:dPt>
          <c:dLbls>
            <c:dLbl>
              <c:idx val="0"/>
              <c:layout>
                <c:manualLayout>
                  <c:x val="-0.10676335460561488"/>
                  <c:y val="-0.105573286548398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2710489232965108E-2"/>
                  <c:y val="1.3456307100796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828265265476416E-2"/>
                  <c:y val="0.197498763496551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843636710129703E-2"/>
                  <c:y val="-3.1847157286350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7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межбюдженые трансферты</c:v>
                </c:pt>
                <c:pt idx="4">
                  <c:v>Прочие безвозмездные </c:v>
                </c:pt>
                <c:pt idx="5">
                  <c:v>Доходы от возврата организациями
 остатков субсидий прошлых лет</c:v>
                </c:pt>
                <c:pt idx="6">
                  <c:v>Возврат остатков
 целевых средств прошлых лет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0.2802</c:v>
                </c:pt>
                <c:pt idx="1">
                  <c:v>0.24300000000000008</c:v>
                </c:pt>
                <c:pt idx="2">
                  <c:v>0.47500000000000014</c:v>
                </c:pt>
                <c:pt idx="3">
                  <c:v>1.0000000000000005E-2</c:v>
                </c:pt>
                <c:pt idx="4">
                  <c:v>4.1000000000000003E-3</c:v>
                </c:pt>
                <c:pt idx="5">
                  <c:v>7.0000000000000032E-4</c:v>
                </c:pt>
                <c:pt idx="6">
                  <c:v>-1.2999999999999998E-2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503531218090064"/>
          <c:y val="0.16583377660815127"/>
          <c:w val="0.30560802816133525"/>
          <c:h val="0.62232052035797969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027970384298976"/>
          <c:y val="3.9845813950530051E-2"/>
          <c:w val="0.45146158968935213"/>
          <c:h val="0.8335751148126315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160174.79999999999</c:v>
                </c:pt>
                <c:pt idx="1">
                  <c:v>168273.74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2018год</c:v>
                </c:pt>
                <c:pt idx="1">
                  <c:v>2019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14055.4</c:v>
                </c:pt>
                <c:pt idx="1">
                  <c:v>19193.57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совокупный доход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2018год</c:v>
                </c:pt>
                <c:pt idx="1">
                  <c:v>2019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8137.8</c:v>
                </c:pt>
                <c:pt idx="1">
                  <c:v>8573.94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2018год</c:v>
                </c:pt>
                <c:pt idx="1">
                  <c:v>2019 год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738.8</c:v>
                </c:pt>
                <c:pt idx="1">
                  <c:v>874.46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9700736"/>
        <c:axId val="189714816"/>
        <c:axId val="0"/>
      </c:bar3DChart>
      <c:catAx>
        <c:axId val="189700736"/>
        <c:scaling>
          <c:orientation val="minMax"/>
        </c:scaling>
        <c:delete val="0"/>
        <c:axPos val="b"/>
        <c:majorTickMark val="out"/>
        <c:minorTickMark val="none"/>
        <c:tickLblPos val="nextTo"/>
        <c:crossAx val="189714816"/>
        <c:crosses val="autoZero"/>
        <c:auto val="1"/>
        <c:lblAlgn val="ctr"/>
        <c:lblOffset val="100"/>
        <c:noMultiLvlLbl val="0"/>
      </c:catAx>
      <c:valAx>
        <c:axId val="189714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9700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33553963038368"/>
          <c:y val="2.5854134850937273E-2"/>
          <c:w val="0.45209819521007188"/>
          <c:h val="0.9222030533800126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-1.53</c:v>
                </c:pt>
                <c:pt idx="1">
                  <c:v>0.06</c:v>
                </c:pt>
              </c:numCache>
            </c:numRef>
          </c:val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прир. Ресурсами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169.91</c:v>
                </c:pt>
                <c:pt idx="1">
                  <c:v>131.29</c:v>
                </c:pt>
              </c:numCache>
            </c:numRef>
          </c:val>
        </c:ser>
        <c:ser>
          <c:idx val="3"/>
          <c:order val="2"/>
          <c:tx>
            <c:strRef>
              <c:f>Лист1!$D$1</c:f>
              <c:strCache>
                <c:ptCount val="1"/>
                <c:pt idx="0">
                  <c:v>Доходы от компенсации затрат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 formatCode="0.0">
                  <c:v>5537</c:v>
                </c:pt>
                <c:pt idx="1">
                  <c:v>3556.67</c:v>
                </c:pt>
              </c:numCache>
            </c:numRef>
          </c:val>
        </c:ser>
        <c:ser>
          <c:idx val="4"/>
          <c:order val="3"/>
          <c:tx>
            <c:strRef>
              <c:f>Лист1!$E$1</c:f>
              <c:strCache>
                <c:ptCount val="1"/>
                <c:pt idx="0">
                  <c:v>Доходы от продажи активов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1713.6</c:v>
                </c:pt>
                <c:pt idx="1">
                  <c:v>3174.77</c:v>
                </c:pt>
              </c:numCache>
            </c:numRef>
          </c:val>
        </c:ser>
        <c:ser>
          <c:idx val="5"/>
          <c:order val="4"/>
          <c:tx>
            <c:strRef>
              <c:f>Лист1!$F$1</c:f>
              <c:strCache>
                <c:ptCount val="1"/>
                <c:pt idx="0">
                  <c:v>Штрафы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 formatCode="0.0">
                  <c:v>1750</c:v>
                </c:pt>
                <c:pt idx="1">
                  <c:v>1725.22</c:v>
                </c:pt>
              </c:numCache>
            </c:numRef>
          </c:val>
        </c:ser>
        <c:ser>
          <c:idx val="6"/>
          <c:order val="5"/>
          <c:tx>
            <c:strRef>
              <c:f>Лист1!$G$1</c:f>
              <c:strCache>
                <c:ptCount val="1"/>
                <c:pt idx="0">
                  <c:v>Дох от исп имущества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5034.3999999999996</c:v>
                </c:pt>
                <c:pt idx="1">
                  <c:v>5143.09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9762560"/>
        <c:axId val="189764352"/>
        <c:axId val="189709376"/>
      </c:bar3DChart>
      <c:catAx>
        <c:axId val="189762560"/>
        <c:scaling>
          <c:orientation val="minMax"/>
        </c:scaling>
        <c:delete val="1"/>
        <c:axPos val="b"/>
        <c:majorTickMark val="out"/>
        <c:minorTickMark val="none"/>
        <c:tickLblPos val="none"/>
        <c:crossAx val="189764352"/>
        <c:crosses val="autoZero"/>
        <c:auto val="1"/>
        <c:lblAlgn val="ctr"/>
        <c:lblOffset val="100"/>
        <c:noMultiLvlLbl val="0"/>
      </c:catAx>
      <c:valAx>
        <c:axId val="18976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9762560"/>
        <c:crosses val="autoZero"/>
        <c:crossBetween val="between"/>
      </c:valAx>
      <c:serAx>
        <c:axId val="189709376"/>
        <c:scaling>
          <c:orientation val="minMax"/>
        </c:scaling>
        <c:delete val="1"/>
        <c:axPos val="b"/>
        <c:majorTickMark val="out"/>
        <c:minorTickMark val="none"/>
        <c:tickLblPos val="none"/>
        <c:crossAx val="189764352"/>
        <c:crosses val="autoZero"/>
      </c:serAx>
    </c:plotArea>
    <c:legend>
      <c:legendPos val="r"/>
      <c:layout>
        <c:manualLayout>
          <c:xMode val="edge"/>
          <c:yMode val="edge"/>
          <c:x val="0.57460610746356255"/>
          <c:y val="0"/>
          <c:w val="0.42539389253644388"/>
          <c:h val="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176570.9</c:v>
                </c:pt>
                <c:pt idx="1">
                  <c:v>172778.3</c:v>
                </c:pt>
                <c:pt idx="2">
                  <c:v>197310.1</c:v>
                </c:pt>
                <c:pt idx="3">
                  <c:v>210646.8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665816.6</c:v>
                </c:pt>
                <c:pt idx="1">
                  <c:v>685493.6</c:v>
                </c:pt>
                <c:pt idx="2">
                  <c:v>742139</c:v>
                </c:pt>
                <c:pt idx="3">
                  <c:v>746198.8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4128128"/>
        <c:axId val="234129664"/>
        <c:axId val="0"/>
      </c:bar3DChart>
      <c:catAx>
        <c:axId val="234128128"/>
        <c:scaling>
          <c:orientation val="minMax"/>
        </c:scaling>
        <c:delete val="0"/>
        <c:axPos val="b"/>
        <c:majorTickMark val="out"/>
        <c:minorTickMark val="none"/>
        <c:tickLblPos val="nextTo"/>
        <c:crossAx val="234129664"/>
        <c:crosses val="autoZero"/>
        <c:auto val="1"/>
        <c:lblAlgn val="ctr"/>
        <c:lblOffset val="100"/>
        <c:noMultiLvlLbl val="0"/>
      </c:catAx>
      <c:valAx>
        <c:axId val="234129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41281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142039.20000000001</c:v>
                </c:pt>
                <c:pt idx="1">
                  <c:v>138072.29999999999</c:v>
                </c:pt>
                <c:pt idx="2">
                  <c:v>138279.75</c:v>
                </c:pt>
                <c:pt idx="3">
                  <c:v>160174.79999999999</c:v>
                </c:pt>
                <c:pt idx="4">
                  <c:v>168273.74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686528"/>
        <c:axId val="235692416"/>
      </c:barChart>
      <c:catAx>
        <c:axId val="235686528"/>
        <c:scaling>
          <c:orientation val="minMax"/>
        </c:scaling>
        <c:delete val="0"/>
        <c:axPos val="b"/>
        <c:majorTickMark val="out"/>
        <c:minorTickMark val="none"/>
        <c:tickLblPos val="nextTo"/>
        <c:crossAx val="235692416"/>
        <c:crosses val="autoZero"/>
        <c:auto val="1"/>
        <c:lblAlgn val="ctr"/>
        <c:lblOffset val="100"/>
        <c:noMultiLvlLbl val="0"/>
      </c:catAx>
      <c:valAx>
        <c:axId val="235692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56865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D1E28E-B71F-4A0B-A2E2-7EA247FB1B26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4AEE941-9E7B-41A3-AF40-15DC67A1143D}">
      <dgm:prSet phldrT="[Текст]"/>
      <dgm:spPr/>
      <dgm:t>
        <a:bodyPr/>
        <a:lstStyle/>
        <a:p>
          <a:r>
            <a:rPr lang="ru-RU" b="1" baseline="0" dirty="0" smtClean="0"/>
            <a:t>Итоги реализации бюджетной и налоговой политики за 2019 год:</a:t>
          </a:r>
          <a:endParaRPr lang="ru-RU" dirty="0"/>
        </a:p>
      </dgm:t>
    </dgm:pt>
    <dgm:pt modelId="{51794F91-CAD8-457D-88D2-14B62CC6513C}" type="parTrans" cxnId="{F2F6BF79-0343-490E-AC60-271B8ED4E5BE}">
      <dgm:prSet/>
      <dgm:spPr/>
      <dgm:t>
        <a:bodyPr/>
        <a:lstStyle/>
        <a:p>
          <a:endParaRPr lang="ru-RU"/>
        </a:p>
      </dgm:t>
    </dgm:pt>
    <dgm:pt modelId="{D52D16D8-B022-40DC-8AA2-64C50509EBC5}" type="sibTrans" cxnId="{F2F6BF79-0343-490E-AC60-271B8ED4E5BE}">
      <dgm:prSet/>
      <dgm:spPr/>
      <dgm:t>
        <a:bodyPr/>
        <a:lstStyle/>
        <a:p>
          <a:endParaRPr lang="ru-RU"/>
        </a:p>
      </dgm:t>
    </dgm:pt>
    <dgm:pt modelId="{523DA526-DFD4-4825-86C3-80F08A850604}">
      <dgm:prSet phldrT="[Текст]"/>
      <dgm:spPr/>
      <dgm:t>
        <a:bodyPr/>
        <a:lstStyle/>
        <a:p>
          <a:r>
            <a:rPr lang="ru-RU" b="1" baseline="0" dirty="0" smtClean="0"/>
            <a:t>исполнены в полном объеме публичные обязательства</a:t>
          </a:r>
          <a:endParaRPr lang="ru-RU" dirty="0"/>
        </a:p>
      </dgm:t>
    </dgm:pt>
    <dgm:pt modelId="{760C3351-CD4B-4D8D-8595-11B2B0D3567E}" type="parTrans" cxnId="{2253D0B8-B9F9-4092-A36A-3018D8DF43AB}">
      <dgm:prSet/>
      <dgm:spPr/>
      <dgm:t>
        <a:bodyPr/>
        <a:lstStyle/>
        <a:p>
          <a:endParaRPr lang="ru-RU" dirty="0"/>
        </a:p>
      </dgm:t>
    </dgm:pt>
    <dgm:pt modelId="{0AFB8558-3BBE-4174-8FD1-667BD750FCA2}" type="sibTrans" cxnId="{2253D0B8-B9F9-4092-A36A-3018D8DF43AB}">
      <dgm:prSet/>
      <dgm:spPr/>
      <dgm:t>
        <a:bodyPr/>
        <a:lstStyle/>
        <a:p>
          <a:endParaRPr lang="ru-RU"/>
        </a:p>
      </dgm:t>
    </dgm:pt>
    <dgm:pt modelId="{775DFE5A-E696-4E83-8EEE-10EE8C9FF11C}">
      <dgm:prSet phldrT="[Текст]"/>
      <dgm:spPr/>
      <dgm:t>
        <a:bodyPr/>
        <a:lstStyle/>
        <a:p>
          <a:r>
            <a:rPr lang="ru-RU" b="1" baseline="0" dirty="0" smtClean="0"/>
            <a:t>реализованы,</a:t>
          </a:r>
        </a:p>
        <a:p>
          <a:r>
            <a:rPr lang="ru-RU" b="1" baseline="0" dirty="0" smtClean="0"/>
            <a:t> установленные законодательством меры социальной поддержки населения</a:t>
          </a:r>
          <a:endParaRPr lang="ru-RU" dirty="0"/>
        </a:p>
      </dgm:t>
    </dgm:pt>
    <dgm:pt modelId="{1974564B-7E73-46F0-96D1-033716FF92F2}" type="parTrans" cxnId="{88608B31-4843-4396-8681-3D52F7D9AF9C}">
      <dgm:prSet/>
      <dgm:spPr/>
      <dgm:t>
        <a:bodyPr/>
        <a:lstStyle/>
        <a:p>
          <a:endParaRPr lang="ru-RU" dirty="0"/>
        </a:p>
      </dgm:t>
    </dgm:pt>
    <dgm:pt modelId="{3C4DEB0C-B51F-44DC-8BD3-39792B172570}" type="sibTrans" cxnId="{88608B31-4843-4396-8681-3D52F7D9AF9C}">
      <dgm:prSet/>
      <dgm:spPr/>
      <dgm:t>
        <a:bodyPr/>
        <a:lstStyle/>
        <a:p>
          <a:endParaRPr lang="ru-RU"/>
        </a:p>
      </dgm:t>
    </dgm:pt>
    <dgm:pt modelId="{0E02A104-E2F6-4734-9D26-CAA2E8E69DB1}">
      <dgm:prSet phldrT="[Текст]"/>
      <dgm:spPr/>
      <dgm:t>
        <a:bodyPr/>
        <a:lstStyle/>
        <a:p>
          <a:r>
            <a:rPr lang="ru-RU" b="1" baseline="0" dirty="0" smtClean="0"/>
            <a:t>реализуются 10  муниципальных программ, охватывающих все социально-значимые сферы района</a:t>
          </a:r>
          <a:endParaRPr lang="ru-RU" dirty="0"/>
        </a:p>
      </dgm:t>
    </dgm:pt>
    <dgm:pt modelId="{3B66D3EE-B43E-4717-8868-2D8A708A0805}" type="parTrans" cxnId="{E9E405AA-5B1A-4556-8ECB-7FE3F3E49932}">
      <dgm:prSet/>
      <dgm:spPr/>
      <dgm:t>
        <a:bodyPr/>
        <a:lstStyle/>
        <a:p>
          <a:endParaRPr lang="ru-RU" dirty="0"/>
        </a:p>
      </dgm:t>
    </dgm:pt>
    <dgm:pt modelId="{1D701224-AE4B-4616-9357-39F06AB7DD67}" type="sibTrans" cxnId="{E9E405AA-5B1A-4556-8ECB-7FE3F3E49932}">
      <dgm:prSet/>
      <dgm:spPr/>
      <dgm:t>
        <a:bodyPr/>
        <a:lstStyle/>
        <a:p>
          <a:endParaRPr lang="ru-RU"/>
        </a:p>
      </dgm:t>
    </dgm:pt>
    <dgm:pt modelId="{97C717C3-EA37-479D-BE0E-F16A8C9A9741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b="1" baseline="0" dirty="0" smtClean="0"/>
            <a:t>обеспечен достойный уровень оплаты труда работников учреждений социальной сферы</a:t>
          </a:r>
          <a:endParaRPr lang="ru-RU" dirty="0"/>
        </a:p>
      </dgm:t>
    </dgm:pt>
    <dgm:pt modelId="{E8985F59-3880-4D88-9A31-915BECD7116E}" type="parTrans" cxnId="{B14FBC6E-C1C1-4A1E-B20F-3F48476BBE99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ru-RU" dirty="0"/>
        </a:p>
      </dgm:t>
    </dgm:pt>
    <dgm:pt modelId="{7CFD05AB-3AA6-42CC-A78E-0F60F2C9F184}" type="sibTrans" cxnId="{B14FBC6E-C1C1-4A1E-B20F-3F48476BBE99}">
      <dgm:prSet/>
      <dgm:spPr/>
      <dgm:t>
        <a:bodyPr/>
        <a:lstStyle/>
        <a:p>
          <a:endParaRPr lang="ru-RU"/>
        </a:p>
      </dgm:t>
    </dgm:pt>
    <dgm:pt modelId="{CF6749FE-C83A-486A-B7EC-ED8985BA5BA3}">
      <dgm:prSet/>
      <dgm:spPr/>
      <dgm:t>
        <a:bodyPr/>
        <a:lstStyle/>
        <a:p>
          <a:r>
            <a:rPr lang="ru-RU" b="1" baseline="0" dirty="0" smtClean="0"/>
            <a:t>оказывается финансовая и имущественная поддержка социально ориентированным некоммерческим организациям</a:t>
          </a:r>
          <a:endParaRPr lang="ru-RU" dirty="0"/>
        </a:p>
      </dgm:t>
    </dgm:pt>
    <dgm:pt modelId="{4DCE574F-D2C1-45B0-89D1-83A60FD8337D}" type="parTrans" cxnId="{C2996A21-920E-49E8-A42C-B3D440C9A807}">
      <dgm:prSet/>
      <dgm:spPr/>
      <dgm:t>
        <a:bodyPr/>
        <a:lstStyle/>
        <a:p>
          <a:endParaRPr lang="ru-RU" dirty="0"/>
        </a:p>
      </dgm:t>
    </dgm:pt>
    <dgm:pt modelId="{35751010-8967-4B78-8C62-2755669A6A67}" type="sibTrans" cxnId="{C2996A21-920E-49E8-A42C-B3D440C9A807}">
      <dgm:prSet/>
      <dgm:spPr/>
      <dgm:t>
        <a:bodyPr/>
        <a:lstStyle/>
        <a:p>
          <a:endParaRPr lang="ru-RU"/>
        </a:p>
      </dgm:t>
    </dgm:pt>
    <dgm:pt modelId="{8B608393-BFA0-4B0C-96BB-A5E8CA09A320}">
      <dgm:prSet/>
      <dgm:spPr>
        <a:solidFill>
          <a:srgbClr val="92D050"/>
        </a:solidFill>
      </dgm:spPr>
      <dgm:t>
        <a:bodyPr/>
        <a:lstStyle/>
        <a:p>
          <a:r>
            <a:rPr lang="ru-RU" b="1" baseline="0" dirty="0" smtClean="0"/>
            <a:t>бюджет сформирован и исполнен по программному принципу</a:t>
          </a:r>
          <a:endParaRPr lang="ru-RU" dirty="0"/>
        </a:p>
      </dgm:t>
    </dgm:pt>
    <dgm:pt modelId="{75DC6445-B7D1-4222-9F24-28F904B8FA4D}" type="parTrans" cxnId="{F8F6B4EE-671E-435E-8374-94D374659DF9}">
      <dgm:prSet/>
      <dgm:spPr>
        <a:solidFill>
          <a:srgbClr val="92D050"/>
        </a:solidFill>
      </dgm:spPr>
      <dgm:t>
        <a:bodyPr/>
        <a:lstStyle/>
        <a:p>
          <a:endParaRPr lang="ru-RU" dirty="0"/>
        </a:p>
      </dgm:t>
    </dgm:pt>
    <dgm:pt modelId="{7F08A667-D12E-4DEC-A1F5-2A0F4FDE18CD}" type="sibTrans" cxnId="{F8F6B4EE-671E-435E-8374-94D374659DF9}">
      <dgm:prSet/>
      <dgm:spPr/>
      <dgm:t>
        <a:bodyPr/>
        <a:lstStyle/>
        <a:p>
          <a:endParaRPr lang="ru-RU"/>
        </a:p>
      </dgm:t>
    </dgm:pt>
    <dgm:pt modelId="{C6E12871-47FE-4820-9C84-115F3F0553BA}" type="pres">
      <dgm:prSet presAssocID="{90D1E28E-B71F-4A0B-A2E2-7EA247FB1B2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DE47F2-784B-4D14-A0D3-271A4220AECB}" type="pres">
      <dgm:prSet presAssocID="{E4AEE941-9E7B-41A3-AF40-15DC67A1143D}" presName="centerShape" presStyleLbl="node0" presStyleIdx="0" presStyleCnt="1" custScaleX="173860"/>
      <dgm:spPr/>
      <dgm:t>
        <a:bodyPr/>
        <a:lstStyle/>
        <a:p>
          <a:endParaRPr lang="ru-RU"/>
        </a:p>
      </dgm:t>
    </dgm:pt>
    <dgm:pt modelId="{6C062085-8B70-4A38-8A7E-496984754923}" type="pres">
      <dgm:prSet presAssocID="{760C3351-CD4B-4D8D-8595-11B2B0D3567E}" presName="parTrans" presStyleLbl="sibTrans2D1" presStyleIdx="0" presStyleCnt="6"/>
      <dgm:spPr/>
      <dgm:t>
        <a:bodyPr/>
        <a:lstStyle/>
        <a:p>
          <a:endParaRPr lang="ru-RU"/>
        </a:p>
      </dgm:t>
    </dgm:pt>
    <dgm:pt modelId="{6523DDD0-7F99-40B2-B515-0BB756769CB4}" type="pres">
      <dgm:prSet presAssocID="{760C3351-CD4B-4D8D-8595-11B2B0D3567E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136777B0-B21F-4A0C-966E-CB096E36B1AC}" type="pres">
      <dgm:prSet presAssocID="{523DA526-DFD4-4825-86C3-80F08A850604}" presName="node" presStyleLbl="node1" presStyleIdx="0" presStyleCnt="6" custScaleX="180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A4114-8FDE-4C2F-958E-9F9F7964C71B}" type="pres">
      <dgm:prSet presAssocID="{1974564B-7E73-46F0-96D1-033716FF92F2}" presName="parTrans" presStyleLbl="sibTrans2D1" presStyleIdx="1" presStyleCnt="6"/>
      <dgm:spPr/>
      <dgm:t>
        <a:bodyPr/>
        <a:lstStyle/>
        <a:p>
          <a:endParaRPr lang="ru-RU"/>
        </a:p>
      </dgm:t>
    </dgm:pt>
    <dgm:pt modelId="{9CEA749C-5D95-4871-957E-61E7DD3F9E67}" type="pres">
      <dgm:prSet presAssocID="{1974564B-7E73-46F0-96D1-033716FF92F2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F60D776E-E437-49B6-81B5-6A693F5C5F50}" type="pres">
      <dgm:prSet presAssocID="{775DFE5A-E696-4E83-8EEE-10EE8C9FF11C}" presName="node" presStyleLbl="node1" presStyleIdx="1" presStyleCnt="6" custScaleX="230455" custScaleY="131688" custRadScaleRad="187495" custRadScaleInc="14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869EA-53DF-4BD4-B51D-85E3E55707DE}" type="pres">
      <dgm:prSet presAssocID="{3B66D3EE-B43E-4717-8868-2D8A708A0805}" presName="parTrans" presStyleLbl="sibTrans2D1" presStyleIdx="2" presStyleCnt="6"/>
      <dgm:spPr/>
      <dgm:t>
        <a:bodyPr/>
        <a:lstStyle/>
        <a:p>
          <a:endParaRPr lang="ru-RU"/>
        </a:p>
      </dgm:t>
    </dgm:pt>
    <dgm:pt modelId="{278612D0-F88A-4E7A-8475-14E3F072D97A}" type="pres">
      <dgm:prSet presAssocID="{3B66D3EE-B43E-4717-8868-2D8A708A0805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43C3583D-B30C-4373-B708-9CFD4BF98DD8}" type="pres">
      <dgm:prSet presAssocID="{0E02A104-E2F6-4734-9D26-CAA2E8E69DB1}" presName="node" presStyleLbl="node1" presStyleIdx="2" presStyleCnt="6" custScaleX="193415" custScaleY="127962" custRadScaleRad="184301" custRadScaleInc="-43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66978-AE63-46E9-B6FD-342C095D47DB}" type="pres">
      <dgm:prSet presAssocID="{E8985F59-3880-4D88-9A31-915BECD7116E}" presName="parTrans" presStyleLbl="sibTrans2D1" presStyleIdx="3" presStyleCnt="6"/>
      <dgm:spPr/>
      <dgm:t>
        <a:bodyPr/>
        <a:lstStyle/>
        <a:p>
          <a:endParaRPr lang="ru-RU"/>
        </a:p>
      </dgm:t>
    </dgm:pt>
    <dgm:pt modelId="{1D12B63A-BD6A-4238-B9D6-D262AE6DF48F}" type="pres">
      <dgm:prSet presAssocID="{E8985F59-3880-4D88-9A31-915BECD7116E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33F9CA9B-FBD0-421D-88A2-9D8515B607EF}" type="pres">
      <dgm:prSet presAssocID="{97C717C3-EA37-479D-BE0E-F16A8C9A9741}" presName="node" presStyleLbl="node1" presStyleIdx="3" presStyleCnt="6" custScaleX="209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A129C1-147C-404B-BD66-C3522EA1765B}" type="pres">
      <dgm:prSet presAssocID="{4DCE574F-D2C1-45B0-89D1-83A60FD8337D}" presName="parTrans" presStyleLbl="sibTrans2D1" presStyleIdx="4" presStyleCnt="6"/>
      <dgm:spPr/>
      <dgm:t>
        <a:bodyPr/>
        <a:lstStyle/>
        <a:p>
          <a:endParaRPr lang="ru-RU"/>
        </a:p>
      </dgm:t>
    </dgm:pt>
    <dgm:pt modelId="{0C1634BB-55B6-4B23-B2EB-7A7B77120E66}" type="pres">
      <dgm:prSet presAssocID="{4DCE574F-D2C1-45B0-89D1-83A60FD8337D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15BF25F6-7206-4D56-A44E-F337C9CFE3CF}" type="pres">
      <dgm:prSet presAssocID="{CF6749FE-C83A-486A-B7EC-ED8985BA5BA3}" presName="node" presStyleLbl="node1" presStyleIdx="4" presStyleCnt="6" custScaleX="189708" custScaleY="123004" custRadScaleRad="194582" custRadScaleInc="53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CF7CC6-7EBC-467B-8105-F5B22D5A4E78}" type="pres">
      <dgm:prSet presAssocID="{75DC6445-B7D1-4222-9F24-28F904B8FA4D}" presName="parTrans" presStyleLbl="sibTrans2D1" presStyleIdx="5" presStyleCnt="6"/>
      <dgm:spPr/>
      <dgm:t>
        <a:bodyPr/>
        <a:lstStyle/>
        <a:p>
          <a:endParaRPr lang="ru-RU"/>
        </a:p>
      </dgm:t>
    </dgm:pt>
    <dgm:pt modelId="{9B0B7F91-B6E6-42E6-ADE1-4A805DE39BDA}" type="pres">
      <dgm:prSet presAssocID="{75DC6445-B7D1-4222-9F24-28F904B8FA4D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C89D2B24-7006-43D3-9C32-C24FDCB89209}" type="pres">
      <dgm:prSet presAssocID="{8B608393-BFA0-4B0C-96BB-A5E8CA09A320}" presName="node" presStyleLbl="node1" presStyleIdx="5" presStyleCnt="6" custScaleX="192620" custScaleY="134380" custRadScaleRad="201113" custRadScaleInc="-26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B6B153-66B0-435E-8F87-9FF480E616B9}" type="presOf" srcId="{8B608393-BFA0-4B0C-96BB-A5E8CA09A320}" destId="{C89D2B24-7006-43D3-9C32-C24FDCB89209}" srcOrd="0" destOrd="0" presId="urn:microsoft.com/office/officeart/2005/8/layout/radial5"/>
    <dgm:cxn modelId="{E2CE7267-25EE-45B0-AD04-8F59FFC6A5BF}" type="presOf" srcId="{97C717C3-EA37-479D-BE0E-F16A8C9A9741}" destId="{33F9CA9B-FBD0-421D-88A2-9D8515B607EF}" srcOrd="0" destOrd="0" presId="urn:microsoft.com/office/officeart/2005/8/layout/radial5"/>
    <dgm:cxn modelId="{FB838C14-4C68-4792-8599-5CBE550A5B13}" type="presOf" srcId="{75DC6445-B7D1-4222-9F24-28F904B8FA4D}" destId="{9B0B7F91-B6E6-42E6-ADE1-4A805DE39BDA}" srcOrd="1" destOrd="0" presId="urn:microsoft.com/office/officeart/2005/8/layout/radial5"/>
    <dgm:cxn modelId="{5691D616-256F-4B4E-BDCB-914D17AB8D53}" type="presOf" srcId="{760C3351-CD4B-4D8D-8595-11B2B0D3567E}" destId="{6523DDD0-7F99-40B2-B515-0BB756769CB4}" srcOrd="1" destOrd="0" presId="urn:microsoft.com/office/officeart/2005/8/layout/radial5"/>
    <dgm:cxn modelId="{9A34236F-3ADB-4CDB-A7D7-A4B5DBB1CD1D}" type="presOf" srcId="{E8985F59-3880-4D88-9A31-915BECD7116E}" destId="{8FE66978-AE63-46E9-B6FD-342C095D47DB}" srcOrd="0" destOrd="0" presId="urn:microsoft.com/office/officeart/2005/8/layout/radial5"/>
    <dgm:cxn modelId="{B79705C0-D1C0-4CDE-B932-70C1243DFB58}" type="presOf" srcId="{1974564B-7E73-46F0-96D1-033716FF92F2}" destId="{2BBA4114-8FDE-4C2F-958E-9F9F7964C71B}" srcOrd="0" destOrd="0" presId="urn:microsoft.com/office/officeart/2005/8/layout/radial5"/>
    <dgm:cxn modelId="{B14FBC6E-C1C1-4A1E-B20F-3F48476BBE99}" srcId="{E4AEE941-9E7B-41A3-AF40-15DC67A1143D}" destId="{97C717C3-EA37-479D-BE0E-F16A8C9A9741}" srcOrd="3" destOrd="0" parTransId="{E8985F59-3880-4D88-9A31-915BECD7116E}" sibTransId="{7CFD05AB-3AA6-42CC-A78E-0F60F2C9F184}"/>
    <dgm:cxn modelId="{21A9AAE8-71B9-4E53-87B8-62EA7F567811}" type="presOf" srcId="{E8985F59-3880-4D88-9A31-915BECD7116E}" destId="{1D12B63A-BD6A-4238-B9D6-D262AE6DF48F}" srcOrd="1" destOrd="0" presId="urn:microsoft.com/office/officeart/2005/8/layout/radial5"/>
    <dgm:cxn modelId="{1FEDC9BF-23AF-4EB2-AFFC-E2A5B43ADA30}" type="presOf" srcId="{523DA526-DFD4-4825-86C3-80F08A850604}" destId="{136777B0-B21F-4A0C-966E-CB096E36B1AC}" srcOrd="0" destOrd="0" presId="urn:microsoft.com/office/officeart/2005/8/layout/radial5"/>
    <dgm:cxn modelId="{F8F6B4EE-671E-435E-8374-94D374659DF9}" srcId="{E4AEE941-9E7B-41A3-AF40-15DC67A1143D}" destId="{8B608393-BFA0-4B0C-96BB-A5E8CA09A320}" srcOrd="5" destOrd="0" parTransId="{75DC6445-B7D1-4222-9F24-28F904B8FA4D}" sibTransId="{7F08A667-D12E-4DEC-A1F5-2A0F4FDE18CD}"/>
    <dgm:cxn modelId="{45201AB1-EBCD-4EA3-B91F-0797BA79FFBD}" type="presOf" srcId="{75DC6445-B7D1-4222-9F24-28F904B8FA4D}" destId="{9FCF7CC6-7EBC-467B-8105-F5B22D5A4E78}" srcOrd="0" destOrd="0" presId="urn:microsoft.com/office/officeart/2005/8/layout/radial5"/>
    <dgm:cxn modelId="{ECBC43F7-1EC4-4DCF-8153-3BE69B11006A}" type="presOf" srcId="{4DCE574F-D2C1-45B0-89D1-83A60FD8337D}" destId="{0C1634BB-55B6-4B23-B2EB-7A7B77120E66}" srcOrd="1" destOrd="0" presId="urn:microsoft.com/office/officeart/2005/8/layout/radial5"/>
    <dgm:cxn modelId="{551A227E-1779-4D2D-92EB-2803EEF04A84}" type="presOf" srcId="{90D1E28E-B71F-4A0B-A2E2-7EA247FB1B26}" destId="{C6E12871-47FE-4820-9C84-115F3F0553BA}" srcOrd="0" destOrd="0" presId="urn:microsoft.com/office/officeart/2005/8/layout/radial5"/>
    <dgm:cxn modelId="{D48E46C0-494D-4B01-AA2A-CDE6AA3C79F3}" type="presOf" srcId="{0E02A104-E2F6-4734-9D26-CAA2E8E69DB1}" destId="{43C3583D-B30C-4373-B708-9CFD4BF98DD8}" srcOrd="0" destOrd="0" presId="urn:microsoft.com/office/officeart/2005/8/layout/radial5"/>
    <dgm:cxn modelId="{F92ED0C5-47C6-49C2-8521-1ECC7251CF6E}" type="presOf" srcId="{E4AEE941-9E7B-41A3-AF40-15DC67A1143D}" destId="{F2DE47F2-784B-4D14-A0D3-271A4220AECB}" srcOrd="0" destOrd="0" presId="urn:microsoft.com/office/officeart/2005/8/layout/radial5"/>
    <dgm:cxn modelId="{2253D0B8-B9F9-4092-A36A-3018D8DF43AB}" srcId="{E4AEE941-9E7B-41A3-AF40-15DC67A1143D}" destId="{523DA526-DFD4-4825-86C3-80F08A850604}" srcOrd="0" destOrd="0" parTransId="{760C3351-CD4B-4D8D-8595-11B2B0D3567E}" sibTransId="{0AFB8558-3BBE-4174-8FD1-667BD750FCA2}"/>
    <dgm:cxn modelId="{7A86F5EC-CCC7-448E-BF8D-31C3082CCBBC}" type="presOf" srcId="{4DCE574F-D2C1-45B0-89D1-83A60FD8337D}" destId="{3CA129C1-147C-404B-BD66-C3522EA1765B}" srcOrd="0" destOrd="0" presId="urn:microsoft.com/office/officeart/2005/8/layout/radial5"/>
    <dgm:cxn modelId="{88608B31-4843-4396-8681-3D52F7D9AF9C}" srcId="{E4AEE941-9E7B-41A3-AF40-15DC67A1143D}" destId="{775DFE5A-E696-4E83-8EEE-10EE8C9FF11C}" srcOrd="1" destOrd="0" parTransId="{1974564B-7E73-46F0-96D1-033716FF92F2}" sibTransId="{3C4DEB0C-B51F-44DC-8BD3-39792B172570}"/>
    <dgm:cxn modelId="{C2996A21-920E-49E8-A42C-B3D440C9A807}" srcId="{E4AEE941-9E7B-41A3-AF40-15DC67A1143D}" destId="{CF6749FE-C83A-486A-B7EC-ED8985BA5BA3}" srcOrd="4" destOrd="0" parTransId="{4DCE574F-D2C1-45B0-89D1-83A60FD8337D}" sibTransId="{35751010-8967-4B78-8C62-2755669A6A67}"/>
    <dgm:cxn modelId="{F2F6BF79-0343-490E-AC60-271B8ED4E5BE}" srcId="{90D1E28E-B71F-4A0B-A2E2-7EA247FB1B26}" destId="{E4AEE941-9E7B-41A3-AF40-15DC67A1143D}" srcOrd="0" destOrd="0" parTransId="{51794F91-CAD8-457D-88D2-14B62CC6513C}" sibTransId="{D52D16D8-B022-40DC-8AA2-64C50509EBC5}"/>
    <dgm:cxn modelId="{2E69D27C-8210-459F-AC75-58A93BC39D76}" type="presOf" srcId="{760C3351-CD4B-4D8D-8595-11B2B0D3567E}" destId="{6C062085-8B70-4A38-8A7E-496984754923}" srcOrd="0" destOrd="0" presId="urn:microsoft.com/office/officeart/2005/8/layout/radial5"/>
    <dgm:cxn modelId="{3A349D34-B7C6-405D-9B31-107BB9A5783B}" type="presOf" srcId="{775DFE5A-E696-4E83-8EEE-10EE8C9FF11C}" destId="{F60D776E-E437-49B6-81B5-6A693F5C5F50}" srcOrd="0" destOrd="0" presId="urn:microsoft.com/office/officeart/2005/8/layout/radial5"/>
    <dgm:cxn modelId="{AE9DA83F-F491-46DA-AC85-7ED976E6BCE9}" type="presOf" srcId="{CF6749FE-C83A-486A-B7EC-ED8985BA5BA3}" destId="{15BF25F6-7206-4D56-A44E-F337C9CFE3CF}" srcOrd="0" destOrd="0" presId="urn:microsoft.com/office/officeart/2005/8/layout/radial5"/>
    <dgm:cxn modelId="{CB8E8721-694E-4460-AA14-998CC253106B}" type="presOf" srcId="{1974564B-7E73-46F0-96D1-033716FF92F2}" destId="{9CEA749C-5D95-4871-957E-61E7DD3F9E67}" srcOrd="1" destOrd="0" presId="urn:microsoft.com/office/officeart/2005/8/layout/radial5"/>
    <dgm:cxn modelId="{342B537F-8BE1-4E9B-BF81-B0856F915F1F}" type="presOf" srcId="{3B66D3EE-B43E-4717-8868-2D8A708A0805}" destId="{F30869EA-53DF-4BD4-B51D-85E3E55707DE}" srcOrd="0" destOrd="0" presId="urn:microsoft.com/office/officeart/2005/8/layout/radial5"/>
    <dgm:cxn modelId="{E3AACF2B-47DD-4646-9091-DAA325E36955}" type="presOf" srcId="{3B66D3EE-B43E-4717-8868-2D8A708A0805}" destId="{278612D0-F88A-4E7A-8475-14E3F072D97A}" srcOrd="1" destOrd="0" presId="urn:microsoft.com/office/officeart/2005/8/layout/radial5"/>
    <dgm:cxn modelId="{E9E405AA-5B1A-4556-8ECB-7FE3F3E49932}" srcId="{E4AEE941-9E7B-41A3-AF40-15DC67A1143D}" destId="{0E02A104-E2F6-4734-9D26-CAA2E8E69DB1}" srcOrd="2" destOrd="0" parTransId="{3B66D3EE-B43E-4717-8868-2D8A708A0805}" sibTransId="{1D701224-AE4B-4616-9357-39F06AB7DD67}"/>
    <dgm:cxn modelId="{623772E1-033B-4C02-8226-FB53D9A59319}" type="presParOf" srcId="{C6E12871-47FE-4820-9C84-115F3F0553BA}" destId="{F2DE47F2-784B-4D14-A0D3-271A4220AECB}" srcOrd="0" destOrd="0" presId="urn:microsoft.com/office/officeart/2005/8/layout/radial5"/>
    <dgm:cxn modelId="{FD3673BB-000C-4900-AFAC-DC290E416D27}" type="presParOf" srcId="{C6E12871-47FE-4820-9C84-115F3F0553BA}" destId="{6C062085-8B70-4A38-8A7E-496984754923}" srcOrd="1" destOrd="0" presId="urn:microsoft.com/office/officeart/2005/8/layout/radial5"/>
    <dgm:cxn modelId="{E6B268BF-F194-4445-AE60-DF2ADE2EF2DD}" type="presParOf" srcId="{6C062085-8B70-4A38-8A7E-496984754923}" destId="{6523DDD0-7F99-40B2-B515-0BB756769CB4}" srcOrd="0" destOrd="0" presId="urn:microsoft.com/office/officeart/2005/8/layout/radial5"/>
    <dgm:cxn modelId="{FD234AD9-D038-41B5-B170-B54FACF50A91}" type="presParOf" srcId="{C6E12871-47FE-4820-9C84-115F3F0553BA}" destId="{136777B0-B21F-4A0C-966E-CB096E36B1AC}" srcOrd="2" destOrd="0" presId="urn:microsoft.com/office/officeart/2005/8/layout/radial5"/>
    <dgm:cxn modelId="{E5C707A9-A5B3-4247-8187-2B8C884D794A}" type="presParOf" srcId="{C6E12871-47FE-4820-9C84-115F3F0553BA}" destId="{2BBA4114-8FDE-4C2F-958E-9F9F7964C71B}" srcOrd="3" destOrd="0" presId="urn:microsoft.com/office/officeart/2005/8/layout/radial5"/>
    <dgm:cxn modelId="{398859F6-91DF-48CA-B3AA-B239B0FE8687}" type="presParOf" srcId="{2BBA4114-8FDE-4C2F-958E-9F9F7964C71B}" destId="{9CEA749C-5D95-4871-957E-61E7DD3F9E67}" srcOrd="0" destOrd="0" presId="urn:microsoft.com/office/officeart/2005/8/layout/radial5"/>
    <dgm:cxn modelId="{FCAC8608-5386-46BF-BB5B-9A9310185850}" type="presParOf" srcId="{C6E12871-47FE-4820-9C84-115F3F0553BA}" destId="{F60D776E-E437-49B6-81B5-6A693F5C5F50}" srcOrd="4" destOrd="0" presId="urn:microsoft.com/office/officeart/2005/8/layout/radial5"/>
    <dgm:cxn modelId="{52F89526-4A8F-45F8-A878-36E886F5B18F}" type="presParOf" srcId="{C6E12871-47FE-4820-9C84-115F3F0553BA}" destId="{F30869EA-53DF-4BD4-B51D-85E3E55707DE}" srcOrd="5" destOrd="0" presId="urn:microsoft.com/office/officeart/2005/8/layout/radial5"/>
    <dgm:cxn modelId="{7798FECC-E4BE-4050-A193-B1060C3371B4}" type="presParOf" srcId="{F30869EA-53DF-4BD4-B51D-85E3E55707DE}" destId="{278612D0-F88A-4E7A-8475-14E3F072D97A}" srcOrd="0" destOrd="0" presId="urn:microsoft.com/office/officeart/2005/8/layout/radial5"/>
    <dgm:cxn modelId="{638576DC-D9EA-43DE-A9CE-0F61713CBABF}" type="presParOf" srcId="{C6E12871-47FE-4820-9C84-115F3F0553BA}" destId="{43C3583D-B30C-4373-B708-9CFD4BF98DD8}" srcOrd="6" destOrd="0" presId="urn:microsoft.com/office/officeart/2005/8/layout/radial5"/>
    <dgm:cxn modelId="{A8B50101-CD97-4661-9F01-11649147238B}" type="presParOf" srcId="{C6E12871-47FE-4820-9C84-115F3F0553BA}" destId="{8FE66978-AE63-46E9-B6FD-342C095D47DB}" srcOrd="7" destOrd="0" presId="urn:microsoft.com/office/officeart/2005/8/layout/radial5"/>
    <dgm:cxn modelId="{F18175A8-D6B6-46DD-B6C7-F84F902E17E9}" type="presParOf" srcId="{8FE66978-AE63-46E9-B6FD-342C095D47DB}" destId="{1D12B63A-BD6A-4238-B9D6-D262AE6DF48F}" srcOrd="0" destOrd="0" presId="urn:microsoft.com/office/officeart/2005/8/layout/radial5"/>
    <dgm:cxn modelId="{408DD1B2-0326-40A1-97A8-09E2A3FEEBB5}" type="presParOf" srcId="{C6E12871-47FE-4820-9C84-115F3F0553BA}" destId="{33F9CA9B-FBD0-421D-88A2-9D8515B607EF}" srcOrd="8" destOrd="0" presId="urn:microsoft.com/office/officeart/2005/8/layout/radial5"/>
    <dgm:cxn modelId="{4F8E2026-CC07-484D-A772-DA156F638D33}" type="presParOf" srcId="{C6E12871-47FE-4820-9C84-115F3F0553BA}" destId="{3CA129C1-147C-404B-BD66-C3522EA1765B}" srcOrd="9" destOrd="0" presId="urn:microsoft.com/office/officeart/2005/8/layout/radial5"/>
    <dgm:cxn modelId="{A609E097-A9BC-4A82-9B02-05B88E435303}" type="presParOf" srcId="{3CA129C1-147C-404B-BD66-C3522EA1765B}" destId="{0C1634BB-55B6-4B23-B2EB-7A7B77120E66}" srcOrd="0" destOrd="0" presId="urn:microsoft.com/office/officeart/2005/8/layout/radial5"/>
    <dgm:cxn modelId="{8294A709-3204-47B2-9E18-32FDA2D29C15}" type="presParOf" srcId="{C6E12871-47FE-4820-9C84-115F3F0553BA}" destId="{15BF25F6-7206-4D56-A44E-F337C9CFE3CF}" srcOrd="10" destOrd="0" presId="urn:microsoft.com/office/officeart/2005/8/layout/radial5"/>
    <dgm:cxn modelId="{D17DDD29-A307-489A-A82C-6A5C1085F670}" type="presParOf" srcId="{C6E12871-47FE-4820-9C84-115F3F0553BA}" destId="{9FCF7CC6-7EBC-467B-8105-F5B22D5A4E78}" srcOrd="11" destOrd="0" presId="urn:microsoft.com/office/officeart/2005/8/layout/radial5"/>
    <dgm:cxn modelId="{F9322514-3925-47BB-B634-F9C586F6730E}" type="presParOf" srcId="{9FCF7CC6-7EBC-467B-8105-F5B22D5A4E78}" destId="{9B0B7F91-B6E6-42E6-ADE1-4A805DE39BDA}" srcOrd="0" destOrd="0" presId="urn:microsoft.com/office/officeart/2005/8/layout/radial5"/>
    <dgm:cxn modelId="{9E38939A-C608-4A5C-B808-290DF21126F4}" type="presParOf" srcId="{C6E12871-47FE-4820-9C84-115F3F0553BA}" destId="{C89D2B24-7006-43D3-9C32-C24FDCB89209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D1E28E-B71F-4A0B-A2E2-7EA247FB1B26}" type="doc">
      <dgm:prSet loTypeId="urn:microsoft.com/office/officeart/2005/8/layout/radial6" loCatId="cycle" qsTypeId="urn:microsoft.com/office/officeart/2005/8/quickstyle/3d5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A79BAF6B-3344-4B6C-B743-590E1F8F84E5}">
      <dgm:prSet phldrT="[Текст]"/>
      <dgm:spPr/>
      <dgm:t>
        <a:bodyPr/>
        <a:lstStyle/>
        <a:p>
          <a:r>
            <a:rPr lang="ru-RU" b="1" baseline="0" dirty="0" smtClean="0"/>
            <a:t>Цели и основные задачи бюджетной политики на 2019 год</a:t>
          </a:r>
          <a:endParaRPr lang="ru-RU" dirty="0"/>
        </a:p>
      </dgm:t>
    </dgm:pt>
    <dgm:pt modelId="{B743A6C7-E999-4251-BDE9-A791CB3C61E7}" type="parTrans" cxnId="{D9412449-0EA3-4998-894F-D59301D5EB24}">
      <dgm:prSet/>
      <dgm:spPr/>
      <dgm:t>
        <a:bodyPr/>
        <a:lstStyle/>
        <a:p>
          <a:endParaRPr lang="ru-RU"/>
        </a:p>
      </dgm:t>
    </dgm:pt>
    <dgm:pt modelId="{9F45F849-F77B-42E9-9C00-8937D926F714}" type="sibTrans" cxnId="{D9412449-0EA3-4998-894F-D59301D5EB24}">
      <dgm:prSet/>
      <dgm:spPr/>
      <dgm:t>
        <a:bodyPr/>
        <a:lstStyle/>
        <a:p>
          <a:endParaRPr lang="ru-RU"/>
        </a:p>
      </dgm:t>
    </dgm:pt>
    <dgm:pt modelId="{C45D9031-4988-4E2F-9E6F-76B55071CF96}">
      <dgm:prSet phldrT="[Текст]" custT="1"/>
      <dgm:spPr/>
      <dgm:t>
        <a:bodyPr/>
        <a:lstStyle/>
        <a:p>
          <a:r>
            <a:rPr lang="ru-RU" sz="1600" baseline="0" dirty="0" smtClean="0"/>
            <a:t>Обеспечение устойчивости и сбалансированности бюджетной системы</a:t>
          </a:r>
          <a:endParaRPr lang="ru-RU" sz="1600" dirty="0"/>
        </a:p>
      </dgm:t>
    </dgm:pt>
    <dgm:pt modelId="{0B6F3D89-7467-49E2-9DFA-D854C56267BC}" type="parTrans" cxnId="{ADD2F47A-3D1A-4BEF-B487-20E5F22A963D}">
      <dgm:prSet/>
      <dgm:spPr/>
      <dgm:t>
        <a:bodyPr/>
        <a:lstStyle/>
        <a:p>
          <a:endParaRPr lang="ru-RU"/>
        </a:p>
      </dgm:t>
    </dgm:pt>
    <dgm:pt modelId="{8F1FB729-E29B-4FDC-B70C-60998EBEBB9F}" type="sibTrans" cxnId="{ADD2F47A-3D1A-4BEF-B487-20E5F22A963D}">
      <dgm:prSet/>
      <dgm:spPr/>
      <dgm:t>
        <a:bodyPr/>
        <a:lstStyle/>
        <a:p>
          <a:endParaRPr lang="ru-RU"/>
        </a:p>
      </dgm:t>
    </dgm:pt>
    <dgm:pt modelId="{E497A8D6-C8FA-49D8-A5AC-08CA985DB844}">
      <dgm:prSet phldrT="[Текст]" custT="1"/>
      <dgm:spPr/>
      <dgm:t>
        <a:bodyPr/>
        <a:lstStyle/>
        <a:p>
          <a:r>
            <a:rPr lang="ru-RU" sz="1600" dirty="0" smtClean="0"/>
            <a:t>Обеспечение системного подхода к повышению эффективности бюджетных расходов</a:t>
          </a:r>
          <a:endParaRPr lang="ru-RU" sz="1600" dirty="0"/>
        </a:p>
      </dgm:t>
    </dgm:pt>
    <dgm:pt modelId="{4EFB4E66-5D8A-4483-8CCF-8893558D63C6}" type="parTrans" cxnId="{B4383CDC-F705-445B-8697-53E52692121A}">
      <dgm:prSet/>
      <dgm:spPr/>
      <dgm:t>
        <a:bodyPr/>
        <a:lstStyle/>
        <a:p>
          <a:endParaRPr lang="ru-RU"/>
        </a:p>
      </dgm:t>
    </dgm:pt>
    <dgm:pt modelId="{7B9B5F5C-1832-4040-BAA6-D84E3B483988}" type="sibTrans" cxnId="{B4383CDC-F705-445B-8697-53E52692121A}">
      <dgm:prSet/>
      <dgm:spPr/>
      <dgm:t>
        <a:bodyPr/>
        <a:lstStyle/>
        <a:p>
          <a:endParaRPr lang="ru-RU"/>
        </a:p>
      </dgm:t>
    </dgm:pt>
    <dgm:pt modelId="{1896828C-2F75-478C-ACBD-9B711F4646E1}">
      <dgm:prSet phldrT="[Текст]"/>
      <dgm:spPr/>
      <dgm:t>
        <a:bodyPr/>
        <a:lstStyle/>
        <a:p>
          <a:r>
            <a:rPr lang="ru-RU" dirty="0" smtClean="0"/>
            <a:t>Увеличение доходов бюджета от распоряжения имуществом</a:t>
          </a:r>
          <a:endParaRPr lang="ru-RU" dirty="0"/>
        </a:p>
      </dgm:t>
    </dgm:pt>
    <dgm:pt modelId="{BE1A6933-48CB-4021-86D0-2ACDC1E52B64}" type="parTrans" cxnId="{FB3BCC22-8884-4FD4-BB41-67E4F2BB10AB}">
      <dgm:prSet/>
      <dgm:spPr/>
      <dgm:t>
        <a:bodyPr/>
        <a:lstStyle/>
        <a:p>
          <a:endParaRPr lang="ru-RU"/>
        </a:p>
      </dgm:t>
    </dgm:pt>
    <dgm:pt modelId="{FDE3E302-96FC-4312-8489-C8D9C85C674B}" type="sibTrans" cxnId="{FB3BCC22-8884-4FD4-BB41-67E4F2BB10AB}">
      <dgm:prSet/>
      <dgm:spPr/>
      <dgm:t>
        <a:bodyPr/>
        <a:lstStyle/>
        <a:p>
          <a:endParaRPr lang="ru-RU"/>
        </a:p>
      </dgm:t>
    </dgm:pt>
    <dgm:pt modelId="{CCE85C7A-8899-44FD-8824-5788242B8FAE}">
      <dgm:prSet phldrT="[Текст]" custT="1"/>
      <dgm:spPr/>
      <dgm:t>
        <a:bodyPr/>
        <a:lstStyle/>
        <a:p>
          <a:r>
            <a:rPr lang="ru-RU" sz="1600" dirty="0" smtClean="0"/>
            <a:t>Повышение эффективности управления бюджетными доходами</a:t>
          </a:r>
          <a:endParaRPr lang="ru-RU" sz="1600" dirty="0"/>
        </a:p>
      </dgm:t>
    </dgm:pt>
    <dgm:pt modelId="{D0BA9C85-6EAF-43A2-965D-771F594EE1BB}" type="parTrans" cxnId="{91880821-6462-4FF5-B593-03AF2F02113C}">
      <dgm:prSet/>
      <dgm:spPr/>
      <dgm:t>
        <a:bodyPr/>
        <a:lstStyle/>
        <a:p>
          <a:endParaRPr lang="ru-RU"/>
        </a:p>
      </dgm:t>
    </dgm:pt>
    <dgm:pt modelId="{79D6CF01-772C-496D-9E8C-5D9F01504D80}" type="sibTrans" cxnId="{91880821-6462-4FF5-B593-03AF2F02113C}">
      <dgm:prSet/>
      <dgm:spPr/>
      <dgm:t>
        <a:bodyPr/>
        <a:lstStyle/>
        <a:p>
          <a:endParaRPr lang="ru-RU"/>
        </a:p>
      </dgm:t>
    </dgm:pt>
    <dgm:pt modelId="{70284AC1-5E62-4144-8489-5BDD6F208A4A}">
      <dgm:prSet custT="1"/>
      <dgm:spPr/>
      <dgm:t>
        <a:bodyPr/>
        <a:lstStyle/>
        <a:p>
          <a:r>
            <a:rPr lang="ru-RU" sz="1800" dirty="0" smtClean="0"/>
            <a:t>Повышение открытости и прозрачности бюджетного процесса</a:t>
          </a:r>
          <a:endParaRPr lang="ru-RU" sz="1800" dirty="0"/>
        </a:p>
      </dgm:t>
    </dgm:pt>
    <dgm:pt modelId="{11BFE6B9-564F-42C0-AEA8-B9E4F1B35A22}" type="parTrans" cxnId="{B5006052-71DA-476D-BBEB-FAF57AA4DFC1}">
      <dgm:prSet/>
      <dgm:spPr/>
      <dgm:t>
        <a:bodyPr/>
        <a:lstStyle/>
        <a:p>
          <a:endParaRPr lang="ru-RU"/>
        </a:p>
      </dgm:t>
    </dgm:pt>
    <dgm:pt modelId="{F6C8AD52-B13C-4E01-A3C6-CD12B0E44CE2}" type="sibTrans" cxnId="{B5006052-71DA-476D-BBEB-FAF57AA4DFC1}">
      <dgm:prSet/>
      <dgm:spPr/>
      <dgm:t>
        <a:bodyPr/>
        <a:lstStyle/>
        <a:p>
          <a:endParaRPr lang="ru-RU"/>
        </a:p>
      </dgm:t>
    </dgm:pt>
    <dgm:pt modelId="{85D40456-698C-46D3-A8BD-AF094BA7513B}">
      <dgm:prSet custT="1"/>
      <dgm:spPr/>
      <dgm:t>
        <a:bodyPr/>
        <a:lstStyle/>
        <a:p>
          <a:r>
            <a:rPr lang="ru-RU" sz="2200" dirty="0" smtClean="0"/>
            <a:t>Повышение ликвидности </a:t>
          </a:r>
        </a:p>
        <a:p>
          <a:r>
            <a:rPr lang="ru-RU" sz="2200" dirty="0" smtClean="0"/>
            <a:t>бюджета</a:t>
          </a:r>
          <a:endParaRPr lang="ru-RU" sz="2200" dirty="0"/>
        </a:p>
      </dgm:t>
    </dgm:pt>
    <dgm:pt modelId="{CD028350-A96E-4CA8-A6D4-2930AF1817C0}" type="parTrans" cxnId="{A8802DFE-F9DC-4F5E-B5C0-225C312F3B2F}">
      <dgm:prSet/>
      <dgm:spPr/>
      <dgm:t>
        <a:bodyPr/>
        <a:lstStyle/>
        <a:p>
          <a:endParaRPr lang="ru-RU"/>
        </a:p>
      </dgm:t>
    </dgm:pt>
    <dgm:pt modelId="{31077577-902D-487A-BBE2-FBD80F034020}" type="sibTrans" cxnId="{A8802DFE-F9DC-4F5E-B5C0-225C312F3B2F}">
      <dgm:prSet/>
      <dgm:spPr/>
      <dgm:t>
        <a:bodyPr/>
        <a:lstStyle/>
        <a:p>
          <a:endParaRPr lang="ru-RU"/>
        </a:p>
      </dgm:t>
    </dgm:pt>
    <dgm:pt modelId="{B0D0D30D-B13F-4916-97D3-0C88DBA0827B}" type="pres">
      <dgm:prSet presAssocID="{90D1E28E-B71F-4A0B-A2E2-7EA247FB1B2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3FE8EE-B760-48DB-AAB3-993A5563D8F8}" type="pres">
      <dgm:prSet presAssocID="{A79BAF6B-3344-4B6C-B743-590E1F8F84E5}" presName="centerShape" presStyleLbl="node0" presStyleIdx="0" presStyleCnt="1" custScaleX="139773" custScaleY="128125"/>
      <dgm:spPr/>
      <dgm:t>
        <a:bodyPr/>
        <a:lstStyle/>
        <a:p>
          <a:endParaRPr lang="ru-RU"/>
        </a:p>
      </dgm:t>
    </dgm:pt>
    <dgm:pt modelId="{833D4A79-C34D-4DEA-AF11-DA7D20D90A5F}" type="pres">
      <dgm:prSet presAssocID="{C45D9031-4988-4E2F-9E6F-76B55071CF96}" presName="node" presStyleLbl="node1" presStyleIdx="0" presStyleCnt="6" custScaleX="191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27964-C496-44F7-A9C6-03F976976571}" type="pres">
      <dgm:prSet presAssocID="{C45D9031-4988-4E2F-9E6F-76B55071CF96}" presName="dummy" presStyleCnt="0"/>
      <dgm:spPr/>
      <dgm:t>
        <a:bodyPr/>
        <a:lstStyle/>
        <a:p>
          <a:endParaRPr lang="ru-RU"/>
        </a:p>
      </dgm:t>
    </dgm:pt>
    <dgm:pt modelId="{D15AAE00-EA4E-47B6-B5CE-56B28D4D7DBC}" type="pres">
      <dgm:prSet presAssocID="{8F1FB729-E29B-4FDC-B70C-60998EBEBB9F}" presName="sibTrans" presStyleLbl="sibTrans2D1" presStyleIdx="0" presStyleCnt="6"/>
      <dgm:spPr/>
      <dgm:t>
        <a:bodyPr/>
        <a:lstStyle/>
        <a:p>
          <a:endParaRPr lang="ru-RU"/>
        </a:p>
      </dgm:t>
    </dgm:pt>
    <dgm:pt modelId="{01F50A56-03B6-4DF3-9741-637F4F3B2980}" type="pres">
      <dgm:prSet presAssocID="{E497A8D6-C8FA-49D8-A5AC-08CA985DB844}" presName="node" presStyleLbl="node1" presStyleIdx="1" presStyleCnt="6" custScaleX="162270" custScaleY="147223" custRadScaleRad="183060" custRadScaleInc="41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F9BDDC-2CA5-43B6-BE5B-AFA1474D08EF}" type="pres">
      <dgm:prSet presAssocID="{E497A8D6-C8FA-49D8-A5AC-08CA985DB844}" presName="dummy" presStyleCnt="0"/>
      <dgm:spPr/>
      <dgm:t>
        <a:bodyPr/>
        <a:lstStyle/>
        <a:p>
          <a:endParaRPr lang="ru-RU"/>
        </a:p>
      </dgm:t>
    </dgm:pt>
    <dgm:pt modelId="{3F53C1D8-CA8F-4B5D-9248-18CB4A3B94A7}" type="pres">
      <dgm:prSet presAssocID="{7B9B5F5C-1832-4040-BAA6-D84E3B483988}" presName="sibTrans" presStyleLbl="sibTrans2D1" presStyleIdx="1" presStyleCnt="6" custLinFactNeighborX="5957" custLinFactNeighborY="1915"/>
      <dgm:spPr/>
      <dgm:t>
        <a:bodyPr/>
        <a:lstStyle/>
        <a:p>
          <a:endParaRPr lang="ru-RU"/>
        </a:p>
      </dgm:t>
    </dgm:pt>
    <dgm:pt modelId="{9D2A5166-7126-4F4E-824C-FD50FE21E868}" type="pres">
      <dgm:prSet presAssocID="{1896828C-2F75-478C-ACBD-9B711F4646E1}" presName="node" presStyleLbl="node1" presStyleIdx="2" presStyleCnt="6" custScaleX="168124" custScaleY="150036" custRadScaleRad="205410" custRadScaleInc="-240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18A792-F152-4B62-8C4F-8AF2E55FBFDC}" type="pres">
      <dgm:prSet presAssocID="{1896828C-2F75-478C-ACBD-9B711F4646E1}" presName="dummy" presStyleCnt="0"/>
      <dgm:spPr/>
      <dgm:t>
        <a:bodyPr/>
        <a:lstStyle/>
        <a:p>
          <a:endParaRPr lang="ru-RU"/>
        </a:p>
      </dgm:t>
    </dgm:pt>
    <dgm:pt modelId="{EC3457B3-42FB-4DB6-836B-6027430DEE13}" type="pres">
      <dgm:prSet presAssocID="{FDE3E302-96FC-4312-8489-C8D9C85C674B}" presName="sibTrans" presStyleLbl="sibTrans2D1" presStyleIdx="2" presStyleCnt="6" custLinFactNeighborY="2781"/>
      <dgm:spPr/>
      <dgm:t>
        <a:bodyPr/>
        <a:lstStyle/>
        <a:p>
          <a:endParaRPr lang="ru-RU"/>
        </a:p>
      </dgm:t>
    </dgm:pt>
    <dgm:pt modelId="{823211C2-825E-47A5-A91E-CB31056563EB}" type="pres">
      <dgm:prSet presAssocID="{CCE85C7A-8899-44FD-8824-5788242B8FAE}" presName="node" presStyleLbl="node1" presStyleIdx="3" presStyleCnt="6" custScaleX="194392" custRadScaleRad="120918" custRadScaleInc="5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263AD6-F172-4291-ACE9-1D7E90C7EE80}" type="pres">
      <dgm:prSet presAssocID="{CCE85C7A-8899-44FD-8824-5788242B8FAE}" presName="dummy" presStyleCnt="0"/>
      <dgm:spPr/>
      <dgm:t>
        <a:bodyPr/>
        <a:lstStyle/>
        <a:p>
          <a:endParaRPr lang="ru-RU"/>
        </a:p>
      </dgm:t>
    </dgm:pt>
    <dgm:pt modelId="{9911E557-2E4C-4D6D-8CA8-4EA36DD60293}" type="pres">
      <dgm:prSet presAssocID="{79D6CF01-772C-496D-9E8C-5D9F01504D80}" presName="sibTrans" presStyleLbl="sibTrans2D1" presStyleIdx="3" presStyleCnt="6"/>
      <dgm:spPr/>
      <dgm:t>
        <a:bodyPr/>
        <a:lstStyle/>
        <a:p>
          <a:endParaRPr lang="ru-RU"/>
        </a:p>
      </dgm:t>
    </dgm:pt>
    <dgm:pt modelId="{843C5EC0-6501-4572-A11F-438538BC44B0}" type="pres">
      <dgm:prSet presAssocID="{70284AC1-5E62-4144-8489-5BDD6F208A4A}" presName="node" presStyleLbl="node1" presStyleIdx="4" presStyleCnt="6" custScaleX="167006" custScaleY="151708" custRadScaleRad="197045" custRadScaleInc="24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B15AC0-4A0B-4A2A-BBE2-F5E4FD4A74A5}" type="pres">
      <dgm:prSet presAssocID="{70284AC1-5E62-4144-8489-5BDD6F208A4A}" presName="dummy" presStyleCnt="0"/>
      <dgm:spPr/>
      <dgm:t>
        <a:bodyPr/>
        <a:lstStyle/>
        <a:p>
          <a:endParaRPr lang="ru-RU"/>
        </a:p>
      </dgm:t>
    </dgm:pt>
    <dgm:pt modelId="{142D5E30-8A52-4763-99E9-8FCD745C46C8}" type="pres">
      <dgm:prSet presAssocID="{F6C8AD52-B13C-4E01-A3C6-CD12B0E44CE2}" presName="sibTrans" presStyleLbl="sibTrans2D1" presStyleIdx="4" presStyleCnt="6"/>
      <dgm:spPr/>
      <dgm:t>
        <a:bodyPr/>
        <a:lstStyle/>
        <a:p>
          <a:endParaRPr lang="ru-RU"/>
        </a:p>
      </dgm:t>
    </dgm:pt>
    <dgm:pt modelId="{F7E8E442-AA4B-4EEE-AB3E-96952E753E69}" type="pres">
      <dgm:prSet presAssocID="{85D40456-698C-46D3-A8BD-AF094BA7513B}" presName="node" presStyleLbl="node1" presStyleIdx="5" presStyleCnt="6" custScaleX="202461" custScaleY="158581" custRadScaleRad="181255" custRadScaleInc="-36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2569A8-0FAF-4167-8A06-69C0A82A37E9}" type="pres">
      <dgm:prSet presAssocID="{85D40456-698C-46D3-A8BD-AF094BA7513B}" presName="dummy" presStyleCnt="0"/>
      <dgm:spPr/>
      <dgm:t>
        <a:bodyPr/>
        <a:lstStyle/>
        <a:p>
          <a:endParaRPr lang="ru-RU"/>
        </a:p>
      </dgm:t>
    </dgm:pt>
    <dgm:pt modelId="{035A5E2B-0245-4A0C-A3C0-E6E9C1FC0E94}" type="pres">
      <dgm:prSet presAssocID="{31077577-902D-487A-BBE2-FBD80F034020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72D44068-E79D-4A0A-83BB-D7614820A762}" type="presOf" srcId="{A79BAF6B-3344-4B6C-B743-590E1F8F84E5}" destId="{853FE8EE-B760-48DB-AAB3-993A5563D8F8}" srcOrd="0" destOrd="0" presId="urn:microsoft.com/office/officeart/2005/8/layout/radial6"/>
    <dgm:cxn modelId="{7A77ECEB-70B1-4ECA-8B6B-A0D52AB5E96F}" type="presOf" srcId="{79D6CF01-772C-496D-9E8C-5D9F01504D80}" destId="{9911E557-2E4C-4D6D-8CA8-4EA36DD60293}" srcOrd="0" destOrd="0" presId="urn:microsoft.com/office/officeart/2005/8/layout/radial6"/>
    <dgm:cxn modelId="{EB942343-E286-4AD9-89D0-3F6F398843C8}" type="presOf" srcId="{8F1FB729-E29B-4FDC-B70C-60998EBEBB9F}" destId="{D15AAE00-EA4E-47B6-B5CE-56B28D4D7DBC}" srcOrd="0" destOrd="0" presId="urn:microsoft.com/office/officeart/2005/8/layout/radial6"/>
    <dgm:cxn modelId="{ABE56052-E2E3-4791-B985-908CC7EB68BE}" type="presOf" srcId="{31077577-902D-487A-BBE2-FBD80F034020}" destId="{035A5E2B-0245-4A0C-A3C0-E6E9C1FC0E94}" srcOrd="0" destOrd="0" presId="urn:microsoft.com/office/officeart/2005/8/layout/radial6"/>
    <dgm:cxn modelId="{ADD2F47A-3D1A-4BEF-B487-20E5F22A963D}" srcId="{A79BAF6B-3344-4B6C-B743-590E1F8F84E5}" destId="{C45D9031-4988-4E2F-9E6F-76B55071CF96}" srcOrd="0" destOrd="0" parTransId="{0B6F3D89-7467-49E2-9DFA-D854C56267BC}" sibTransId="{8F1FB729-E29B-4FDC-B70C-60998EBEBB9F}"/>
    <dgm:cxn modelId="{9B9D9520-CB89-4D5A-8356-93F91237F15E}" type="presOf" srcId="{1896828C-2F75-478C-ACBD-9B711F4646E1}" destId="{9D2A5166-7126-4F4E-824C-FD50FE21E868}" srcOrd="0" destOrd="0" presId="urn:microsoft.com/office/officeart/2005/8/layout/radial6"/>
    <dgm:cxn modelId="{2A873C00-6C4D-45D1-AC97-97697715E7C8}" type="presOf" srcId="{70284AC1-5E62-4144-8489-5BDD6F208A4A}" destId="{843C5EC0-6501-4572-A11F-438538BC44B0}" srcOrd="0" destOrd="0" presId="urn:microsoft.com/office/officeart/2005/8/layout/radial6"/>
    <dgm:cxn modelId="{E7422C7F-C421-4A11-8BD8-191D14809A93}" type="presOf" srcId="{7B9B5F5C-1832-4040-BAA6-D84E3B483988}" destId="{3F53C1D8-CA8F-4B5D-9248-18CB4A3B94A7}" srcOrd="0" destOrd="0" presId="urn:microsoft.com/office/officeart/2005/8/layout/radial6"/>
    <dgm:cxn modelId="{11356C8D-A95F-4C3B-AF1A-D767B8072F64}" type="presOf" srcId="{E497A8D6-C8FA-49D8-A5AC-08CA985DB844}" destId="{01F50A56-03B6-4DF3-9741-637F4F3B2980}" srcOrd="0" destOrd="0" presId="urn:microsoft.com/office/officeart/2005/8/layout/radial6"/>
    <dgm:cxn modelId="{B5006052-71DA-476D-BBEB-FAF57AA4DFC1}" srcId="{A79BAF6B-3344-4B6C-B743-590E1F8F84E5}" destId="{70284AC1-5E62-4144-8489-5BDD6F208A4A}" srcOrd="4" destOrd="0" parTransId="{11BFE6B9-564F-42C0-AEA8-B9E4F1B35A22}" sibTransId="{F6C8AD52-B13C-4E01-A3C6-CD12B0E44CE2}"/>
    <dgm:cxn modelId="{91880821-6462-4FF5-B593-03AF2F02113C}" srcId="{A79BAF6B-3344-4B6C-B743-590E1F8F84E5}" destId="{CCE85C7A-8899-44FD-8824-5788242B8FAE}" srcOrd="3" destOrd="0" parTransId="{D0BA9C85-6EAF-43A2-965D-771F594EE1BB}" sibTransId="{79D6CF01-772C-496D-9E8C-5D9F01504D80}"/>
    <dgm:cxn modelId="{A28DC142-4415-454C-9987-EEB767BF0688}" type="presOf" srcId="{85D40456-698C-46D3-A8BD-AF094BA7513B}" destId="{F7E8E442-AA4B-4EEE-AB3E-96952E753E69}" srcOrd="0" destOrd="0" presId="urn:microsoft.com/office/officeart/2005/8/layout/radial6"/>
    <dgm:cxn modelId="{B4383CDC-F705-445B-8697-53E52692121A}" srcId="{A79BAF6B-3344-4B6C-B743-590E1F8F84E5}" destId="{E497A8D6-C8FA-49D8-A5AC-08CA985DB844}" srcOrd="1" destOrd="0" parTransId="{4EFB4E66-5D8A-4483-8CCF-8893558D63C6}" sibTransId="{7B9B5F5C-1832-4040-BAA6-D84E3B483988}"/>
    <dgm:cxn modelId="{FB3BCC22-8884-4FD4-BB41-67E4F2BB10AB}" srcId="{A79BAF6B-3344-4B6C-B743-590E1F8F84E5}" destId="{1896828C-2F75-478C-ACBD-9B711F4646E1}" srcOrd="2" destOrd="0" parTransId="{BE1A6933-48CB-4021-86D0-2ACDC1E52B64}" sibTransId="{FDE3E302-96FC-4312-8489-C8D9C85C674B}"/>
    <dgm:cxn modelId="{BD586991-0F87-43ED-ADDF-0B00763B285C}" type="presOf" srcId="{F6C8AD52-B13C-4E01-A3C6-CD12B0E44CE2}" destId="{142D5E30-8A52-4763-99E9-8FCD745C46C8}" srcOrd="0" destOrd="0" presId="urn:microsoft.com/office/officeart/2005/8/layout/radial6"/>
    <dgm:cxn modelId="{06024EBA-8907-4625-9780-50425CFC6830}" type="presOf" srcId="{C45D9031-4988-4E2F-9E6F-76B55071CF96}" destId="{833D4A79-C34D-4DEA-AF11-DA7D20D90A5F}" srcOrd="0" destOrd="0" presId="urn:microsoft.com/office/officeart/2005/8/layout/radial6"/>
    <dgm:cxn modelId="{D9412449-0EA3-4998-894F-D59301D5EB24}" srcId="{90D1E28E-B71F-4A0B-A2E2-7EA247FB1B26}" destId="{A79BAF6B-3344-4B6C-B743-590E1F8F84E5}" srcOrd="0" destOrd="0" parTransId="{B743A6C7-E999-4251-BDE9-A791CB3C61E7}" sibTransId="{9F45F849-F77B-42E9-9C00-8937D926F714}"/>
    <dgm:cxn modelId="{D6E759EA-5296-48DF-B1FD-05FB39DFAF13}" type="presOf" srcId="{CCE85C7A-8899-44FD-8824-5788242B8FAE}" destId="{823211C2-825E-47A5-A91E-CB31056563EB}" srcOrd="0" destOrd="0" presId="urn:microsoft.com/office/officeart/2005/8/layout/radial6"/>
    <dgm:cxn modelId="{4FB09D77-D498-446B-BE88-878C4F8E65B7}" type="presOf" srcId="{90D1E28E-B71F-4A0B-A2E2-7EA247FB1B26}" destId="{B0D0D30D-B13F-4916-97D3-0C88DBA0827B}" srcOrd="0" destOrd="0" presId="urn:microsoft.com/office/officeart/2005/8/layout/radial6"/>
    <dgm:cxn modelId="{A8802DFE-F9DC-4F5E-B5C0-225C312F3B2F}" srcId="{A79BAF6B-3344-4B6C-B743-590E1F8F84E5}" destId="{85D40456-698C-46D3-A8BD-AF094BA7513B}" srcOrd="5" destOrd="0" parTransId="{CD028350-A96E-4CA8-A6D4-2930AF1817C0}" sibTransId="{31077577-902D-487A-BBE2-FBD80F034020}"/>
    <dgm:cxn modelId="{6C19CB5D-4042-4941-BFA5-E984B86EF40D}" type="presOf" srcId="{FDE3E302-96FC-4312-8489-C8D9C85C674B}" destId="{EC3457B3-42FB-4DB6-836B-6027430DEE13}" srcOrd="0" destOrd="0" presId="urn:microsoft.com/office/officeart/2005/8/layout/radial6"/>
    <dgm:cxn modelId="{D7BA93A1-1A90-464E-84CA-794A752A20B9}" type="presParOf" srcId="{B0D0D30D-B13F-4916-97D3-0C88DBA0827B}" destId="{853FE8EE-B760-48DB-AAB3-993A5563D8F8}" srcOrd="0" destOrd="0" presId="urn:microsoft.com/office/officeart/2005/8/layout/radial6"/>
    <dgm:cxn modelId="{0DD5DAE4-8C85-4EB7-86A6-9740EE021FD9}" type="presParOf" srcId="{B0D0D30D-B13F-4916-97D3-0C88DBA0827B}" destId="{833D4A79-C34D-4DEA-AF11-DA7D20D90A5F}" srcOrd="1" destOrd="0" presId="urn:microsoft.com/office/officeart/2005/8/layout/radial6"/>
    <dgm:cxn modelId="{0B2DF526-69BD-4E3A-B8A1-930A8F05AF0D}" type="presParOf" srcId="{B0D0D30D-B13F-4916-97D3-0C88DBA0827B}" destId="{77427964-C496-44F7-A9C6-03F976976571}" srcOrd="2" destOrd="0" presId="urn:microsoft.com/office/officeart/2005/8/layout/radial6"/>
    <dgm:cxn modelId="{6B370E00-A4BF-4E90-ADDC-E8ED485D8530}" type="presParOf" srcId="{B0D0D30D-B13F-4916-97D3-0C88DBA0827B}" destId="{D15AAE00-EA4E-47B6-B5CE-56B28D4D7DBC}" srcOrd="3" destOrd="0" presId="urn:microsoft.com/office/officeart/2005/8/layout/radial6"/>
    <dgm:cxn modelId="{F138A8C5-D30A-4E87-9500-DE9806CB825C}" type="presParOf" srcId="{B0D0D30D-B13F-4916-97D3-0C88DBA0827B}" destId="{01F50A56-03B6-4DF3-9741-637F4F3B2980}" srcOrd="4" destOrd="0" presId="urn:microsoft.com/office/officeart/2005/8/layout/radial6"/>
    <dgm:cxn modelId="{E89DF5FD-E6DA-4ABB-9095-00571C88C386}" type="presParOf" srcId="{B0D0D30D-B13F-4916-97D3-0C88DBA0827B}" destId="{A5F9BDDC-2CA5-43B6-BE5B-AFA1474D08EF}" srcOrd="5" destOrd="0" presId="urn:microsoft.com/office/officeart/2005/8/layout/radial6"/>
    <dgm:cxn modelId="{A7E5EAEE-5F78-44AE-925E-E5AC83364A48}" type="presParOf" srcId="{B0D0D30D-B13F-4916-97D3-0C88DBA0827B}" destId="{3F53C1D8-CA8F-4B5D-9248-18CB4A3B94A7}" srcOrd="6" destOrd="0" presId="urn:microsoft.com/office/officeart/2005/8/layout/radial6"/>
    <dgm:cxn modelId="{6F2807BF-6866-4543-8956-1573C06F01A2}" type="presParOf" srcId="{B0D0D30D-B13F-4916-97D3-0C88DBA0827B}" destId="{9D2A5166-7126-4F4E-824C-FD50FE21E868}" srcOrd="7" destOrd="0" presId="urn:microsoft.com/office/officeart/2005/8/layout/radial6"/>
    <dgm:cxn modelId="{360C4B4C-9746-4926-A48E-0B18E7D15E88}" type="presParOf" srcId="{B0D0D30D-B13F-4916-97D3-0C88DBA0827B}" destId="{9A18A792-F152-4B62-8C4F-8AF2E55FBFDC}" srcOrd="8" destOrd="0" presId="urn:microsoft.com/office/officeart/2005/8/layout/radial6"/>
    <dgm:cxn modelId="{6C5E7A94-6299-4AE2-BA11-E8EE29E22BC7}" type="presParOf" srcId="{B0D0D30D-B13F-4916-97D3-0C88DBA0827B}" destId="{EC3457B3-42FB-4DB6-836B-6027430DEE13}" srcOrd="9" destOrd="0" presId="urn:microsoft.com/office/officeart/2005/8/layout/radial6"/>
    <dgm:cxn modelId="{31401A89-6594-4B6C-B62B-08590798D8C1}" type="presParOf" srcId="{B0D0D30D-B13F-4916-97D3-0C88DBA0827B}" destId="{823211C2-825E-47A5-A91E-CB31056563EB}" srcOrd="10" destOrd="0" presId="urn:microsoft.com/office/officeart/2005/8/layout/radial6"/>
    <dgm:cxn modelId="{972A2673-EBA4-44EF-87D7-AF428CA12856}" type="presParOf" srcId="{B0D0D30D-B13F-4916-97D3-0C88DBA0827B}" destId="{3E263AD6-F172-4291-ACE9-1D7E90C7EE80}" srcOrd="11" destOrd="0" presId="urn:microsoft.com/office/officeart/2005/8/layout/radial6"/>
    <dgm:cxn modelId="{5E728E98-6688-4166-8314-263F8A817C4E}" type="presParOf" srcId="{B0D0D30D-B13F-4916-97D3-0C88DBA0827B}" destId="{9911E557-2E4C-4D6D-8CA8-4EA36DD60293}" srcOrd="12" destOrd="0" presId="urn:microsoft.com/office/officeart/2005/8/layout/radial6"/>
    <dgm:cxn modelId="{5C10AA8A-A1F5-482A-B25E-24129F955739}" type="presParOf" srcId="{B0D0D30D-B13F-4916-97D3-0C88DBA0827B}" destId="{843C5EC0-6501-4572-A11F-438538BC44B0}" srcOrd="13" destOrd="0" presId="urn:microsoft.com/office/officeart/2005/8/layout/radial6"/>
    <dgm:cxn modelId="{B81922EA-1A82-4EB0-8C1E-0A56000D5348}" type="presParOf" srcId="{B0D0D30D-B13F-4916-97D3-0C88DBA0827B}" destId="{BFB15AC0-4A0B-4A2A-BBE2-F5E4FD4A74A5}" srcOrd="14" destOrd="0" presId="urn:microsoft.com/office/officeart/2005/8/layout/radial6"/>
    <dgm:cxn modelId="{337CEC6F-36C7-4BBF-8139-3A9187744629}" type="presParOf" srcId="{B0D0D30D-B13F-4916-97D3-0C88DBA0827B}" destId="{142D5E30-8A52-4763-99E9-8FCD745C46C8}" srcOrd="15" destOrd="0" presId="urn:microsoft.com/office/officeart/2005/8/layout/radial6"/>
    <dgm:cxn modelId="{074D6F8D-8547-47AB-A08A-FEDA64DF0F99}" type="presParOf" srcId="{B0D0D30D-B13F-4916-97D3-0C88DBA0827B}" destId="{F7E8E442-AA4B-4EEE-AB3E-96952E753E69}" srcOrd="16" destOrd="0" presId="urn:microsoft.com/office/officeart/2005/8/layout/radial6"/>
    <dgm:cxn modelId="{A1D3E900-2B0E-4FBA-919B-9F7646919BF3}" type="presParOf" srcId="{B0D0D30D-B13F-4916-97D3-0C88DBA0827B}" destId="{662569A8-0FAF-4167-8A06-69C0A82A37E9}" srcOrd="17" destOrd="0" presId="urn:microsoft.com/office/officeart/2005/8/layout/radial6"/>
    <dgm:cxn modelId="{85BE0268-97AA-4313-9561-2BB5EA927467}" type="presParOf" srcId="{B0D0D30D-B13F-4916-97D3-0C88DBA0827B}" destId="{035A5E2B-0245-4A0C-A3C0-E6E9C1FC0E94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E47F2-784B-4D14-A0D3-271A4220AECB}">
      <dsp:nvSpPr>
        <dsp:cNvPr id="0" name=""/>
        <dsp:cNvSpPr/>
      </dsp:nvSpPr>
      <dsp:spPr>
        <a:xfrm>
          <a:off x="4474986" y="2067090"/>
          <a:ext cx="2488725" cy="14314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baseline="0" dirty="0" smtClean="0"/>
            <a:t>Итоги реализации бюджетной и налоговой политики за 2019 год:</a:t>
          </a:r>
          <a:endParaRPr lang="ru-RU" sz="1300" kern="1200" dirty="0"/>
        </a:p>
      </dsp:txBody>
      <dsp:txXfrm>
        <a:off x="4839451" y="2276721"/>
        <a:ext cx="1759795" cy="1012191"/>
      </dsp:txXfrm>
    </dsp:sp>
    <dsp:sp modelId="{6C062085-8B70-4A38-8A7E-496984754923}">
      <dsp:nvSpPr>
        <dsp:cNvPr id="0" name=""/>
        <dsp:cNvSpPr/>
      </dsp:nvSpPr>
      <dsp:spPr>
        <a:xfrm rot="16200000">
          <a:off x="5560026" y="1527039"/>
          <a:ext cx="318644" cy="4969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5607823" y="1674220"/>
        <a:ext cx="223051" cy="298154"/>
      </dsp:txXfrm>
    </dsp:sp>
    <dsp:sp modelId="{136777B0-B21F-4A0C-966E-CB096E36B1AC}">
      <dsp:nvSpPr>
        <dsp:cNvPr id="0" name=""/>
        <dsp:cNvSpPr/>
      </dsp:nvSpPr>
      <dsp:spPr>
        <a:xfrm>
          <a:off x="4397504" y="4336"/>
          <a:ext cx="2643688" cy="14615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baseline="0" dirty="0" smtClean="0"/>
            <a:t>исполнены в полном объеме публичные обязательства</a:t>
          </a:r>
          <a:endParaRPr lang="ru-RU" sz="1300" kern="1200" dirty="0"/>
        </a:p>
      </dsp:txBody>
      <dsp:txXfrm>
        <a:off x="4784663" y="218373"/>
        <a:ext cx="1869370" cy="1033463"/>
      </dsp:txXfrm>
    </dsp:sp>
    <dsp:sp modelId="{2BBA4114-8FDE-4C2F-958E-9F9F7964C71B}">
      <dsp:nvSpPr>
        <dsp:cNvPr id="0" name=""/>
        <dsp:cNvSpPr/>
      </dsp:nvSpPr>
      <dsp:spPr>
        <a:xfrm rot="20066868">
          <a:off x="6908735" y="1795057"/>
          <a:ext cx="713915" cy="4969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6916025" y="1926592"/>
        <a:ext cx="564838" cy="298154"/>
      </dsp:txXfrm>
    </dsp:sp>
    <dsp:sp modelId="{F60D776E-E437-49B6-81B5-6A693F5C5F50}">
      <dsp:nvSpPr>
        <dsp:cNvPr id="0" name=""/>
        <dsp:cNvSpPr/>
      </dsp:nvSpPr>
      <dsp:spPr>
        <a:xfrm>
          <a:off x="7499095" y="164440"/>
          <a:ext cx="3368187" cy="19246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baseline="0" dirty="0" smtClean="0"/>
            <a:t>реализованы,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baseline="0" dirty="0" smtClean="0"/>
            <a:t> установленные законодательством меры социальной поддержки населения</a:t>
          </a:r>
          <a:endParaRPr lang="ru-RU" sz="1300" kern="1200" dirty="0"/>
        </a:p>
      </dsp:txBody>
      <dsp:txXfrm>
        <a:off x="7992355" y="446301"/>
        <a:ext cx="2381667" cy="1360947"/>
      </dsp:txXfrm>
    </dsp:sp>
    <dsp:sp modelId="{F30869EA-53DF-4BD4-B51D-85E3E55707DE}">
      <dsp:nvSpPr>
        <dsp:cNvPr id="0" name=""/>
        <dsp:cNvSpPr/>
      </dsp:nvSpPr>
      <dsp:spPr>
        <a:xfrm rot="1013220">
          <a:off x="7074935" y="3048960"/>
          <a:ext cx="679115" cy="4969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7078149" y="3126692"/>
        <a:ext cx="530038" cy="298154"/>
      </dsp:txXfrm>
    </dsp:sp>
    <dsp:sp modelId="{43C3583D-B30C-4373-B708-9CFD4BF98DD8}">
      <dsp:nvSpPr>
        <dsp:cNvPr id="0" name=""/>
        <dsp:cNvSpPr/>
      </dsp:nvSpPr>
      <dsp:spPr>
        <a:xfrm>
          <a:off x="7917150" y="2943988"/>
          <a:ext cx="2826833" cy="187021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baseline="0" dirty="0" smtClean="0"/>
            <a:t>реализуются 10  муниципальных программ, охватывающих все социально-значимые сферы района</a:t>
          </a:r>
          <a:endParaRPr lang="ru-RU" sz="1300" kern="1200" dirty="0"/>
        </a:p>
      </dsp:txBody>
      <dsp:txXfrm>
        <a:off x="8331130" y="3217874"/>
        <a:ext cx="1998873" cy="1322441"/>
      </dsp:txXfrm>
    </dsp:sp>
    <dsp:sp modelId="{8FE66978-AE63-46E9-B6FD-342C095D47DB}">
      <dsp:nvSpPr>
        <dsp:cNvPr id="0" name=""/>
        <dsp:cNvSpPr/>
      </dsp:nvSpPr>
      <dsp:spPr>
        <a:xfrm rot="5400000">
          <a:off x="5560026" y="3541672"/>
          <a:ext cx="318644" cy="4969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5607823" y="3593260"/>
        <a:ext cx="223051" cy="298154"/>
      </dsp:txXfrm>
    </dsp:sp>
    <dsp:sp modelId="{33F9CA9B-FBD0-421D-88A2-9D8515B607EF}">
      <dsp:nvSpPr>
        <dsp:cNvPr id="0" name=""/>
        <dsp:cNvSpPr/>
      </dsp:nvSpPr>
      <dsp:spPr>
        <a:xfrm>
          <a:off x="4189352" y="4099760"/>
          <a:ext cx="3059992" cy="1461537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baseline="0" dirty="0" smtClean="0"/>
            <a:t>обеспечен достойный уровень оплаты труда работников учреждений социальной сферы</a:t>
          </a:r>
          <a:endParaRPr lang="ru-RU" sz="1300" kern="1200" dirty="0"/>
        </a:p>
      </dsp:txBody>
      <dsp:txXfrm>
        <a:off x="4637477" y="4313797"/>
        <a:ext cx="2163742" cy="1033463"/>
      </dsp:txXfrm>
    </dsp:sp>
    <dsp:sp modelId="{3CA129C1-147C-404B-BD66-C3522EA1765B}">
      <dsp:nvSpPr>
        <dsp:cNvPr id="0" name=""/>
        <dsp:cNvSpPr/>
      </dsp:nvSpPr>
      <dsp:spPr>
        <a:xfrm rot="9955008">
          <a:off x="3493601" y="2994635"/>
          <a:ext cx="782044" cy="4969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 rot="10800000">
        <a:off x="3640438" y="3075882"/>
        <a:ext cx="632967" cy="298154"/>
      </dsp:txXfrm>
    </dsp:sp>
    <dsp:sp modelId="{15BF25F6-7206-4D56-A44E-F337C9CFE3CF}">
      <dsp:nvSpPr>
        <dsp:cNvPr id="0" name=""/>
        <dsp:cNvSpPr/>
      </dsp:nvSpPr>
      <dsp:spPr>
        <a:xfrm>
          <a:off x="468303" y="2853488"/>
          <a:ext cx="2772654" cy="179775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baseline="0" dirty="0" smtClean="0"/>
            <a:t>оказывается финансовая и имущественная поддержка социально ориентированным некоммерческим организациям</a:t>
          </a:r>
          <a:endParaRPr lang="ru-RU" sz="1300" kern="1200" dirty="0"/>
        </a:p>
      </dsp:txBody>
      <dsp:txXfrm>
        <a:off x="874349" y="3116762"/>
        <a:ext cx="1960562" cy="1271202"/>
      </dsp:txXfrm>
    </dsp:sp>
    <dsp:sp modelId="{9FCF7CC6-7EBC-467B-8105-F5B22D5A4E78}">
      <dsp:nvSpPr>
        <dsp:cNvPr id="0" name=""/>
        <dsp:cNvSpPr/>
      </dsp:nvSpPr>
      <dsp:spPr>
        <a:xfrm rot="12117492">
          <a:off x="3481267" y="1814230"/>
          <a:ext cx="903916" cy="496922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 rot="10800000">
        <a:off x="3624937" y="1941486"/>
        <a:ext cx="754839" cy="298154"/>
      </dsp:txXfrm>
    </dsp:sp>
    <dsp:sp modelId="{C89D2B24-7006-43D3-9C32-C24FDCB89209}">
      <dsp:nvSpPr>
        <dsp:cNvPr id="0" name=""/>
        <dsp:cNvSpPr/>
      </dsp:nvSpPr>
      <dsp:spPr>
        <a:xfrm>
          <a:off x="492275" y="260886"/>
          <a:ext cx="2815214" cy="1964014"/>
        </a:xfrm>
        <a:prstGeom prst="ellipse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baseline="0" dirty="0" smtClean="0"/>
            <a:t>бюджет сформирован и исполнен по программному принципу</a:t>
          </a:r>
          <a:endParaRPr lang="ru-RU" sz="1300" kern="1200" dirty="0"/>
        </a:p>
      </dsp:txBody>
      <dsp:txXfrm>
        <a:off x="904554" y="548509"/>
        <a:ext cx="1990656" cy="13887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A5E2B-0245-4A0C-A3C0-E6E9C1FC0E94}">
      <dsp:nvSpPr>
        <dsp:cNvPr id="0" name=""/>
        <dsp:cNvSpPr/>
      </dsp:nvSpPr>
      <dsp:spPr>
        <a:xfrm>
          <a:off x="2326590" y="-64130"/>
          <a:ext cx="4254963" cy="4254963"/>
        </a:xfrm>
        <a:prstGeom prst="blockArc">
          <a:avLst>
            <a:gd name="adj1" fmla="val 12101372"/>
            <a:gd name="adj2" fmla="val 19077877"/>
            <a:gd name="adj3" fmla="val 453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D5E30-8A52-4763-99E9-8FCD745C46C8}">
      <dsp:nvSpPr>
        <dsp:cNvPr id="0" name=""/>
        <dsp:cNvSpPr/>
      </dsp:nvSpPr>
      <dsp:spPr>
        <a:xfrm>
          <a:off x="1602557" y="859765"/>
          <a:ext cx="4254963" cy="4254963"/>
        </a:xfrm>
        <a:prstGeom prst="blockArc">
          <a:avLst>
            <a:gd name="adj1" fmla="val 8035533"/>
            <a:gd name="adj2" fmla="val 14068810"/>
            <a:gd name="adj3" fmla="val 4533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11E557-2E4C-4D6D-8CA8-4EA36DD60293}">
      <dsp:nvSpPr>
        <dsp:cNvPr id="0" name=""/>
        <dsp:cNvSpPr/>
      </dsp:nvSpPr>
      <dsp:spPr>
        <a:xfrm>
          <a:off x="2083796" y="1568145"/>
          <a:ext cx="4254963" cy="4254963"/>
        </a:xfrm>
        <a:prstGeom prst="blockArc">
          <a:avLst>
            <a:gd name="adj1" fmla="val 1985926"/>
            <a:gd name="adj2" fmla="val 9461635"/>
            <a:gd name="adj3" fmla="val 453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457B3-42FB-4DB6-836B-6027430DEE13}">
      <dsp:nvSpPr>
        <dsp:cNvPr id="0" name=""/>
        <dsp:cNvSpPr/>
      </dsp:nvSpPr>
      <dsp:spPr>
        <a:xfrm>
          <a:off x="5721905" y="1968926"/>
          <a:ext cx="4254963" cy="4254963"/>
        </a:xfrm>
        <a:prstGeom prst="blockArc">
          <a:avLst>
            <a:gd name="adj1" fmla="val 865449"/>
            <a:gd name="adj2" fmla="val 9346794"/>
            <a:gd name="adj3" fmla="val 453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53C1D8-CA8F-4B5D-9248-18CB4A3B94A7}">
      <dsp:nvSpPr>
        <dsp:cNvPr id="0" name=""/>
        <dsp:cNvSpPr/>
      </dsp:nvSpPr>
      <dsp:spPr>
        <a:xfrm>
          <a:off x="6484146" y="1015282"/>
          <a:ext cx="4254963" cy="4254963"/>
        </a:xfrm>
        <a:prstGeom prst="blockArc">
          <a:avLst>
            <a:gd name="adj1" fmla="val 18272688"/>
            <a:gd name="adj2" fmla="val 2617904"/>
            <a:gd name="adj3" fmla="val 453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AAE00-EA4E-47B6-B5CE-56B28D4D7DBC}">
      <dsp:nvSpPr>
        <dsp:cNvPr id="0" name=""/>
        <dsp:cNvSpPr/>
      </dsp:nvSpPr>
      <dsp:spPr>
        <a:xfrm>
          <a:off x="5445106" y="-97962"/>
          <a:ext cx="4254963" cy="4254963"/>
        </a:xfrm>
        <a:prstGeom prst="blockArc">
          <a:avLst>
            <a:gd name="adj1" fmla="val 13247536"/>
            <a:gd name="adj2" fmla="val 20453088"/>
            <a:gd name="adj3" fmla="val 453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3FE8EE-B760-48DB-AAB3-993A5563D8F8}">
      <dsp:nvSpPr>
        <dsp:cNvPr id="0" name=""/>
        <dsp:cNvSpPr/>
      </dsp:nvSpPr>
      <dsp:spPr>
        <a:xfrm>
          <a:off x="4661293" y="1524675"/>
          <a:ext cx="2674231" cy="2451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/>
            <a:t>Цели и основные задачи бюджетной политики на 2019 год</a:t>
          </a:r>
          <a:endParaRPr lang="ru-RU" sz="2000" kern="1200" dirty="0"/>
        </a:p>
      </dsp:txBody>
      <dsp:txXfrm>
        <a:off x="5052925" y="1883670"/>
        <a:ext cx="1890967" cy="1733384"/>
      </dsp:txXfrm>
    </dsp:sp>
    <dsp:sp modelId="{833D4A79-C34D-4DEA-AF11-DA7D20D90A5F}">
      <dsp:nvSpPr>
        <dsp:cNvPr id="0" name=""/>
        <dsp:cNvSpPr/>
      </dsp:nvSpPr>
      <dsp:spPr>
        <a:xfrm>
          <a:off x="4714649" y="1451"/>
          <a:ext cx="2567521" cy="13392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smtClean="0"/>
            <a:t>Обеспечение устойчивости и сбалансированности бюджетной системы</a:t>
          </a:r>
          <a:endParaRPr lang="ru-RU" sz="1600" kern="1200" dirty="0"/>
        </a:p>
      </dsp:txBody>
      <dsp:txXfrm>
        <a:off x="5090654" y="197585"/>
        <a:ext cx="1815511" cy="947019"/>
      </dsp:txXfrm>
    </dsp:sp>
    <dsp:sp modelId="{01F50A56-03B6-4DF3-9741-637F4F3B2980}">
      <dsp:nvSpPr>
        <dsp:cNvPr id="0" name=""/>
        <dsp:cNvSpPr/>
      </dsp:nvSpPr>
      <dsp:spPr>
        <a:xfrm>
          <a:off x="8450578" y="362754"/>
          <a:ext cx="2173261" cy="197173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Обеспечение системного подхода к повышению эффективности бюджетных расходов</a:t>
          </a:r>
          <a:endParaRPr lang="ru-RU" sz="1600" kern="1200" dirty="0"/>
        </a:p>
      </dsp:txBody>
      <dsp:txXfrm>
        <a:off x="8768845" y="651508"/>
        <a:ext cx="1536727" cy="1394231"/>
      </dsp:txXfrm>
    </dsp:sp>
    <dsp:sp modelId="{9D2A5166-7126-4F4E-824C-FD50FE21E868}">
      <dsp:nvSpPr>
        <dsp:cNvPr id="0" name=""/>
        <dsp:cNvSpPr/>
      </dsp:nvSpPr>
      <dsp:spPr>
        <a:xfrm>
          <a:off x="8737280" y="3491312"/>
          <a:ext cx="2251663" cy="200941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Увеличение доходов бюджета от распоряжения имуществом</a:t>
          </a:r>
          <a:endParaRPr lang="ru-RU" sz="1800" kern="1200" dirty="0"/>
        </a:p>
      </dsp:txBody>
      <dsp:txXfrm>
        <a:off x="9067028" y="3785584"/>
        <a:ext cx="1592167" cy="1420869"/>
      </dsp:txXfrm>
    </dsp:sp>
    <dsp:sp modelId="{823211C2-825E-47A5-A91E-CB31056563EB}">
      <dsp:nvSpPr>
        <dsp:cNvPr id="0" name=""/>
        <dsp:cNvSpPr/>
      </dsp:nvSpPr>
      <dsp:spPr>
        <a:xfrm>
          <a:off x="4651410" y="4161438"/>
          <a:ext cx="2603467" cy="133928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Повышение эффективности управления бюджетными доходами</a:t>
          </a:r>
          <a:endParaRPr lang="ru-RU" sz="1600" kern="1200" dirty="0"/>
        </a:p>
      </dsp:txBody>
      <dsp:txXfrm>
        <a:off x="5032679" y="4357572"/>
        <a:ext cx="1840929" cy="947019"/>
      </dsp:txXfrm>
    </dsp:sp>
    <dsp:sp modelId="{843C5EC0-6501-4572-A11F-438538BC44B0}">
      <dsp:nvSpPr>
        <dsp:cNvPr id="0" name=""/>
        <dsp:cNvSpPr/>
      </dsp:nvSpPr>
      <dsp:spPr>
        <a:xfrm>
          <a:off x="1169258" y="3468919"/>
          <a:ext cx="2236690" cy="203180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Повышение открытости и прозрачности бюджетного процесса</a:t>
          </a:r>
          <a:endParaRPr lang="ru-RU" sz="1800" kern="1200" dirty="0"/>
        </a:p>
      </dsp:txBody>
      <dsp:txXfrm>
        <a:off x="1496814" y="3766470"/>
        <a:ext cx="1581578" cy="1436704"/>
      </dsp:txXfrm>
    </dsp:sp>
    <dsp:sp modelId="{F7E8E442-AA4B-4EEE-AB3E-96952E753E69}">
      <dsp:nvSpPr>
        <dsp:cNvPr id="0" name=""/>
        <dsp:cNvSpPr/>
      </dsp:nvSpPr>
      <dsp:spPr>
        <a:xfrm>
          <a:off x="1166249" y="232973"/>
          <a:ext cx="2711534" cy="212385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Повышение ликвидности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бюджета</a:t>
          </a:r>
          <a:endParaRPr lang="ru-RU" sz="2200" kern="1200" dirty="0"/>
        </a:p>
      </dsp:txBody>
      <dsp:txXfrm>
        <a:off x="1563344" y="544004"/>
        <a:ext cx="1917344" cy="1501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0.57502</cdr:x>
      <cdr:y>0.09694</cdr:y>
    </cdr:from>
    <cdr:to>
      <cdr:x>0.72349</cdr:x>
      <cdr:y>0.16582</cdr:y>
    </cdr:to>
    <cdr:sp macro="" textlink="">
      <cdr:nvSpPr>
        <cdr:cNvPr id="2" name="Стрелка влево 1"/>
        <cdr:cNvSpPr/>
      </cdr:nvSpPr>
      <cdr:spPr>
        <a:xfrm xmlns:a="http://schemas.openxmlformats.org/drawingml/2006/main">
          <a:off x="2935705" y="457201"/>
          <a:ext cx="757989" cy="324853"/>
        </a:xfrm>
        <a:prstGeom xmlns:a="http://schemas.openxmlformats.org/drawingml/2006/main" prst="leftArrow">
          <a:avLst/>
        </a:prstGeom>
        <a:solidFill xmlns:a="http://schemas.openxmlformats.org/drawingml/2006/main">
          <a:schemeClr val="accent4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0.57738</cdr:x>
      <cdr:y>0.21429</cdr:y>
    </cdr:from>
    <cdr:to>
      <cdr:x>0.72584</cdr:x>
      <cdr:y>0.28316</cdr:y>
    </cdr:to>
    <cdr:sp macro="" textlink="">
      <cdr:nvSpPr>
        <cdr:cNvPr id="3" name="Стрелка влево 2"/>
        <cdr:cNvSpPr/>
      </cdr:nvSpPr>
      <cdr:spPr>
        <a:xfrm xmlns:a="http://schemas.openxmlformats.org/drawingml/2006/main">
          <a:off x="2947736" y="1010653"/>
          <a:ext cx="757989" cy="324853"/>
        </a:xfrm>
        <a:prstGeom xmlns:a="http://schemas.openxmlformats.org/drawingml/2006/main" prst="leftArrow">
          <a:avLst/>
        </a:prstGeom>
        <a:solidFill xmlns:a="http://schemas.openxmlformats.org/drawingml/2006/main">
          <a:schemeClr val="accent3"/>
        </a:solidFill>
        <a:ln xmlns:a="http://schemas.openxmlformats.org/drawingml/2006/main" w="15875" cap="flat" cmpd="sng" algn="ctr">
          <a:solidFill>
            <a:srgbClr val="E34B7A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w Cen MT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w Cen MT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w Cen MT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w Cen MT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w Cen MT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w Cen MT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w Cen MT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w Cen MT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w Cen MT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0.58209</cdr:x>
      <cdr:y>0.39286</cdr:y>
    </cdr:from>
    <cdr:to>
      <cdr:x>0.73056</cdr:x>
      <cdr:y>0.46173</cdr:y>
    </cdr:to>
    <cdr:sp macro="" textlink="">
      <cdr:nvSpPr>
        <cdr:cNvPr id="4" name="Стрелка влево 3"/>
        <cdr:cNvSpPr/>
      </cdr:nvSpPr>
      <cdr:spPr>
        <a:xfrm xmlns:a="http://schemas.openxmlformats.org/drawingml/2006/main">
          <a:off x="2971800" y="1852863"/>
          <a:ext cx="757989" cy="324853"/>
        </a:xfrm>
        <a:prstGeom xmlns:a="http://schemas.openxmlformats.org/drawingml/2006/main" prst="leftArrow">
          <a:avLst/>
        </a:prstGeom>
        <a:solidFill xmlns:a="http://schemas.openxmlformats.org/drawingml/2006/main">
          <a:schemeClr val="accent2"/>
        </a:solidFill>
        <a:ln xmlns:a="http://schemas.openxmlformats.org/drawingml/2006/main" w="15875" cap="flat" cmpd="sng" algn="ctr">
          <a:solidFill>
            <a:srgbClr val="E34B7A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w Cen MT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w Cen MT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w Cen MT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w Cen MT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w Cen MT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w Cen MT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w Cen MT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w Cen MT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w Cen MT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0.57502</cdr:x>
      <cdr:y>0.63265</cdr:y>
    </cdr:from>
    <cdr:to>
      <cdr:x>0.72349</cdr:x>
      <cdr:y>0.70153</cdr:y>
    </cdr:to>
    <cdr:sp macro="" textlink="">
      <cdr:nvSpPr>
        <cdr:cNvPr id="5" name="Стрелка влево 4"/>
        <cdr:cNvSpPr/>
      </cdr:nvSpPr>
      <cdr:spPr>
        <a:xfrm xmlns:a="http://schemas.openxmlformats.org/drawingml/2006/main">
          <a:off x="2935705" y="2983832"/>
          <a:ext cx="757989" cy="324853"/>
        </a:xfrm>
        <a:prstGeom xmlns:a="http://schemas.openxmlformats.org/drawingml/2006/main" prst="leftArrow">
          <a:avLst/>
        </a:prstGeom>
        <a:solidFill xmlns:a="http://schemas.openxmlformats.org/drawingml/2006/main">
          <a:schemeClr val="accent1"/>
        </a:solidFill>
        <a:ln xmlns:a="http://schemas.openxmlformats.org/drawingml/2006/main" w="15875" cap="flat" cmpd="sng" algn="ctr">
          <a:solidFill>
            <a:srgbClr val="E34B7A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w Cen MT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w Cen MT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w Cen MT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w Cen MT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w Cen MT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w Cen MT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w Cen MT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w Cen MT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w Cen MT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0.73121</cdr:x>
      <cdr:y>0.08163</cdr:y>
    </cdr:from>
    <cdr:to>
      <cdr:x>0.98861</cdr:x>
      <cdr:y>0.18878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862138" y="385011"/>
          <a:ext cx="1359568" cy="5053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400" dirty="0" smtClean="0">
              <a:ln w="12700">
                <a:solidFill>
                  <a:schemeClr val="tx1"/>
                </a:solidFill>
              </a:ln>
              <a:solidFill>
                <a:schemeClr val="accent4"/>
              </a:solidFill>
            </a:rPr>
            <a:t>Государственная пошлина</a:t>
          </a:r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0.73576</cdr:x>
      <cdr:y>0.20663</cdr:y>
    </cdr:from>
    <cdr:to>
      <cdr:x>0.99317</cdr:x>
      <cdr:y>0.34184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3886200" y="974557"/>
          <a:ext cx="1359568" cy="6376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5875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w Cen MT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w Cen MT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w Cen MT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w Cen MT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w Cen MT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w Cen MT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w Cen MT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w Cen MT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w Cen MT"/>
            </a:defRPr>
          </a:lvl9pPr>
        </a:lstStyle>
        <a:p xmlns:a="http://schemas.openxmlformats.org/drawingml/2006/main">
          <a:r>
            <a:rPr lang="ru-RU" sz="1400" dirty="0" smtClean="0">
              <a:ln w="12700">
                <a:solidFill>
                  <a:sysClr val="windowText" lastClr="000000"/>
                </a:solidFill>
              </a:ln>
              <a:solidFill>
                <a:schemeClr val="accent3"/>
              </a:solidFill>
            </a:rPr>
            <a:t>Налог на совокупный доход</a:t>
          </a:r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0.73804</cdr:x>
      <cdr:y>0.40051</cdr:y>
    </cdr:from>
    <cdr:to>
      <cdr:x>0.99544</cdr:x>
      <cdr:y>0.48725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3898232" y="1888958"/>
          <a:ext cx="1359568" cy="4090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5875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w Cen MT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w Cen MT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w Cen MT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w Cen MT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w Cen MT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w Cen MT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w Cen MT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w Cen MT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w Cen MT"/>
            </a:defRPr>
          </a:lvl9pPr>
        </a:lstStyle>
        <a:p xmlns:a="http://schemas.openxmlformats.org/drawingml/2006/main">
          <a:r>
            <a:rPr lang="ru-RU" sz="1400" dirty="0" smtClean="0">
              <a:ln w="12700">
                <a:solidFill>
                  <a:sysClr val="windowText" lastClr="000000"/>
                </a:solidFill>
              </a:ln>
              <a:solidFill>
                <a:srgbClr val="1D7EAB"/>
              </a:solidFill>
            </a:rPr>
            <a:t>Акцизы</a:t>
          </a:r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0.73121</cdr:x>
      <cdr:y>0.59184</cdr:y>
    </cdr:from>
    <cdr:to>
      <cdr:x>0.98861</cdr:x>
      <cdr:y>0.74235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3862137" y="2791326"/>
          <a:ext cx="1359568" cy="7098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5875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w Cen MT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w Cen MT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w Cen MT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w Cen MT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w Cen MT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w Cen MT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w Cen MT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w Cen MT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w Cen MT"/>
            </a:defRPr>
          </a:lvl9pPr>
        </a:lstStyle>
        <a:p xmlns:a="http://schemas.openxmlformats.org/drawingml/2006/main">
          <a:endParaRPr lang="ru-RU" sz="1400" dirty="0" smtClean="0">
            <a:ln w="12700">
              <a:solidFill>
                <a:sysClr val="windowText" lastClr="000000"/>
              </a:solidFill>
            </a:ln>
            <a:solidFill>
              <a:srgbClr val="1D7EAB"/>
            </a:solidFill>
          </a:endParaRPr>
        </a:p>
        <a:p xmlns:a="http://schemas.openxmlformats.org/drawingml/2006/main">
          <a:r>
            <a:rPr lang="ru-RU" sz="1400" dirty="0" smtClean="0">
              <a:ln w="12700">
                <a:solidFill>
                  <a:schemeClr val="tx1"/>
                </a:solidFill>
              </a:ln>
              <a:solidFill>
                <a:schemeClr val="tx1"/>
              </a:solidFill>
            </a:rPr>
            <a:t>НДФЛ</a:t>
          </a:r>
        </a:p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0.36159</cdr:x>
      <cdr:y>0.78837</cdr:y>
    </cdr:from>
    <cdr:to>
      <cdr:x>0.99508</cdr:x>
      <cdr:y>0.99803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053577" y="4562893"/>
          <a:ext cx="3597780" cy="121350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just"/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рамках МП «Формирование и развитие  кадрового потенциала» 5 молодых специалиста, заключивших трудовой договор на 5 лет, получили единовременную выплату для обустройства.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0.80399</cdr:y>
    </cdr:from>
    <cdr:to>
      <cdr:x>0.36478</cdr:x>
      <cdr:y>1</cdr:y>
    </cdr:to>
    <cdr:pic>
      <cdr:nvPicPr>
        <cdr:cNvPr id="4" name="Picture 5" descr="http://semejnyjyurist.ru/wp-content/uploads/2017/12/a9d9d764d5f954e0d236f0552e4a5fd0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-6244389" y="4653304"/>
          <a:ext cx="2071702" cy="1134471"/>
        </a:xfrm>
        <a:prstGeom xmlns:a="http://schemas.openxmlformats.org/drawingml/2006/main" prst="rect">
          <a:avLst/>
        </a:prstGeom>
        <a:ln xmlns:a="http://schemas.openxmlformats.org/drawingml/2006/main" w="38100" cap="sq">
          <a:solidFill>
            <a:srgbClr val="000000"/>
          </a:solidFill>
          <a:prstDash val="solid"/>
          <a:miter lim="800000"/>
        </a:ln>
        <a:effectLst xmlns:a="http://schemas.openxmlformats.org/drawingml/2006/main">
          <a:outerShdw blurRad="50800" dist="38100" dir="2700000" algn="tl" rotWithShape="0">
            <a:srgbClr val="000000">
              <a:alpha val="43000"/>
            </a:srgbClr>
          </a:outerShdw>
        </a:effectLst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07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225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8407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443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613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434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151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1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92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66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7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14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1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169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11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56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45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7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7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7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7.xml"/><Relationship Id="rId5" Type="http://schemas.openxmlformats.org/officeDocument/2006/relationships/chart" Target="../charts/chart26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8.xml"/><Relationship Id="rId4" Type="http://schemas.openxmlformats.org/officeDocument/2006/relationships/image" Target="../media/image2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cdn.pixabay.com/photo/2017/02/22/14/18/business-2089534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028" name="Picture 4" descr="https://komikz.ru/content/uploads/2016/08/13164_Slj9y_big_4901af22330f50c65a04209fc4a667faA6enWwdGQa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29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409074" y="505326"/>
            <a:ext cx="7014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УСТЬ-ЦИЛЕМСКИЙ РАЙОН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1586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840285"/>
              </p:ext>
            </p:extLst>
          </p:nvPr>
        </p:nvGraphicFramePr>
        <p:xfrm>
          <a:off x="688063" y="606584"/>
          <a:ext cx="11199137" cy="4949665"/>
        </p:xfrm>
        <a:graphic>
          <a:graphicData uri="http://schemas.openxmlformats.org/drawingml/2006/table">
            <a:tbl>
              <a:tblPr/>
              <a:tblGrid>
                <a:gridCol w="3223034"/>
                <a:gridCol w="2770360"/>
                <a:gridCol w="688064"/>
                <a:gridCol w="543208"/>
                <a:gridCol w="615635"/>
                <a:gridCol w="624689"/>
                <a:gridCol w="651850"/>
                <a:gridCol w="525101"/>
                <a:gridCol w="525101"/>
                <a:gridCol w="606582"/>
                <a:gridCol w="425513"/>
              </a:tblGrid>
              <a:tr h="328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ahoma"/>
                        </a:rPr>
                        <a:t>2.3. Сельское хозяйство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3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ahoma"/>
                        </a:rPr>
                        <a:t>Объем продукции сельского хозяйства в хозяйствах всех категорий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млн.руб. в ценах соответствующих лет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252,60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243,20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238,00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233,00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235,00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228,00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232,00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223,00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229,00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3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ahoma"/>
                        </a:rPr>
                        <a:t>% к предыдущему году в сопоставимых ценах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91,00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89,40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94,40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94,10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94,70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94,10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94,70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3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ahoma"/>
                        </a:rPr>
                        <a:t>индекс-дефлятор 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100,30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100,80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109,40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103,70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104,90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103,10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104,20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103,90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104,20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ahoma"/>
                        </a:rPr>
                        <a:t>2.4. Строительство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5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Объем работ, выполненных по виду деятельности "Строительство"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млн.руб. в ценах соответствующих лет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1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% к предыдущему году в сопоставимых ценах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3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индекс-дефлятор 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105,20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107,20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104,20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104,50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104,10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104,10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105,10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105,10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0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ahoma"/>
                        </a:rPr>
                        <a:t>2.5. Производство (добыча) важнейших видов продукции в натуральном выражении 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6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Картофель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тыс. тонн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2,43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2,40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2,40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2,40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2,40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2,40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2,40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2,40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6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Овощи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тыс. тонн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0,24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0,29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6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Скот и птица на убой (в живом весе)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тыс. тонн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0,45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0,44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6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Молоко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тыс. тонн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3,30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2,85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2,80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3,20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3,20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3,20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6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Яйца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тыс. штук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111,00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Мясо и субпродукты пищевые убойных животных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тыс. тонн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1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ahoma"/>
                        </a:rPr>
                        <a:t>Рыба пресноводная живая, свежая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 тонн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19,00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4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Рыба переработанная 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тонн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19,00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13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масло сливочное 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тонн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67,60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52,70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хлеб и хлебобулочные изделия 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тонн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536,40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516,70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515,00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510,00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515,00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510,00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515,00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510,00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515,00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6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Древесина необработанная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тыс. плот. куб. 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5,30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6,70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6,50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6,50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6,70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6,50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6,70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6,50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6,70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6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ahoma"/>
                        </a:rPr>
                        <a:t>Лесоматериалы, продольно распиленные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тыс. куб. 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2,10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1,70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1,80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1,80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1,80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1,80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6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latin typeface="Tahoma"/>
                        </a:rPr>
                        <a:t>Брёвна лиственных пород</a:t>
                      </a:r>
                    </a:p>
                  </a:txBody>
                  <a:tcPr marL="8931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ahoma"/>
                        </a:rPr>
                        <a:t>тыс. плот. куб. 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6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ahoma"/>
                        </a:rPr>
                        <a:t>Нефть, включая газовый конденсат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тыс. тонн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60,00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63,00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60,00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62,00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61,00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6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ahoma"/>
                        </a:rPr>
                        <a:t>Электроэнергия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млрд. кВт. 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99445" y="181070"/>
            <a:ext cx="8938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Сведения об основных показателях социально-экономического развития</a:t>
            </a:r>
            <a:endParaRPr lang="ru-RU" dirty="0"/>
          </a:p>
        </p:txBody>
      </p:sp>
      <p:pic>
        <p:nvPicPr>
          <p:cNvPr id="5" name="Рисунок 4" descr="гер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96706" cy="99588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374967"/>
              </p:ext>
            </p:extLst>
          </p:nvPr>
        </p:nvGraphicFramePr>
        <p:xfrm>
          <a:off x="561315" y="479834"/>
          <a:ext cx="11452634" cy="6252428"/>
        </p:xfrm>
        <a:graphic>
          <a:graphicData uri="http://schemas.openxmlformats.org/drawingml/2006/table">
            <a:tbl>
              <a:tblPr/>
              <a:tblGrid>
                <a:gridCol w="3820562"/>
                <a:gridCol w="2743200"/>
                <a:gridCol w="506994"/>
                <a:gridCol w="534155"/>
                <a:gridCol w="516047"/>
                <a:gridCol w="525101"/>
                <a:gridCol w="570369"/>
                <a:gridCol w="534154"/>
                <a:gridCol w="561315"/>
                <a:gridCol w="606582"/>
                <a:gridCol w="534155"/>
              </a:tblGrid>
              <a:tr h="1378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FF"/>
                          </a:solidFill>
                          <a:latin typeface="Tahoma"/>
                        </a:rPr>
                        <a:t>3. Рынок товаров и услуг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8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Оборот розничной торговли 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млн. руб. в ценах соответствующих лет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743,00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748,00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784,00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822,00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838,00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853,00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870,00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879,00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895,00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8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% к предыдущему году в сопоставимых ценах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99,80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97,50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97,60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99,00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106,10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100,20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100,20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98,80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98,60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8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индекс-дефлятор 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103,30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105,10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103,10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103,50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103,60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104,30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104,30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8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Объем платных услуг населению 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млн. руб. в ценах соответствующих лет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225,00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235,00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252,00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260,00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265,00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268,00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270,00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268,00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270,00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8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% к предыдущему году в сопоставимых ценах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101,80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100,50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102,20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101,50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98,90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97,70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96,20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96,30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8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индекс-дефлятор 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105,20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103,90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104,90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103,50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103,60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104,20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104,30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103,90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103,90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7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FF"/>
                          </a:solidFill>
                          <a:latin typeface="Tahoma"/>
                        </a:rPr>
                        <a:t>4. Малое и среднее предпринимательство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3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ahoma"/>
                        </a:rPr>
                        <a:t>4.1. Количество субъектов малого  и среднего предпримательсва - всего по состоянию на конец года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 единиц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311,00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298,00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277,00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274,00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274,00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269,00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271,00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264,00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268,00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в том числе по видам экономической деятельности: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Cambria"/>
                        </a:rPr>
                        <a:t>Торговля оптовая и розничная</a:t>
                      </a:r>
                    </a:p>
                  </a:txBody>
                  <a:tcPr marL="3429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единиц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89,00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87,00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87,00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86,00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86,00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85,00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86,00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27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Cambria"/>
                        </a:rPr>
                        <a:t>Деятельность по предоставлению прочих персональных услуг</a:t>
                      </a:r>
                    </a:p>
                  </a:txBody>
                  <a:tcPr marL="3429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единиц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45,00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43,00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36,00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36,00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36,00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36,00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35,00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35,00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34,00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27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Cambria"/>
                        </a:rPr>
                        <a:t>Деятельность сухопутного и водного транспорта</a:t>
                      </a:r>
                    </a:p>
                  </a:txBody>
                  <a:tcPr marL="3429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единиц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37,00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38,00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36,00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36,00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36,00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35,00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36,00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35,00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36,00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Cambria"/>
                        </a:rPr>
                        <a:t>Растениеводство и животноводство, охота </a:t>
                      </a:r>
                    </a:p>
                  </a:txBody>
                  <a:tcPr marL="3429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единиц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34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Cambria"/>
                        </a:rPr>
                        <a:t>Лесоводство и лесозаготовки</a:t>
                      </a:r>
                    </a:p>
                  </a:txBody>
                  <a:tcPr marL="3429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единиц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84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Cambria"/>
                        </a:rPr>
                        <a:t>Строительство , работы строительные</a:t>
                      </a:r>
                    </a:p>
                  </a:txBody>
                  <a:tcPr marL="3429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единиц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11,00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11,00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11,00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11,00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11,00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11,00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84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Cambria"/>
                        </a:rPr>
                        <a:t>Рыболовство и рыбоводство</a:t>
                      </a:r>
                    </a:p>
                  </a:txBody>
                  <a:tcPr marL="3429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единиц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11,00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20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Cambria"/>
                        </a:rPr>
                        <a:t>Производство пищевых продуктов</a:t>
                      </a:r>
                    </a:p>
                  </a:txBody>
                  <a:tcPr marL="3429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единиц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7,00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9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Cambria"/>
                        </a:rPr>
                        <a:t>Ремонт компьютеров, предметов  хозяйственно-бытового назначения</a:t>
                      </a:r>
                    </a:p>
                  </a:txBody>
                  <a:tcPr marL="3429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единиц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89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Cambria"/>
                        </a:rPr>
                        <a:t>Деятельность по предоставлению продуктов питания и напитков</a:t>
                      </a:r>
                    </a:p>
                  </a:txBody>
                  <a:tcPr marL="3429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единиц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89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Cambria"/>
                        </a:rPr>
                        <a:t>Обработка древесины и производство изделий из дерева </a:t>
                      </a:r>
                    </a:p>
                  </a:txBody>
                  <a:tcPr marL="3429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единиц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75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Cambria"/>
                        </a:rPr>
                        <a:t>Иные виды деятельности </a:t>
                      </a:r>
                    </a:p>
                  </a:txBody>
                  <a:tcPr marL="3429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единиц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31,00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30,00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29,00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29,00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27,00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27,00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по категориям субъектов малого  и среднего предпринимательства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84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средние предприятия</a:t>
                      </a:r>
                    </a:p>
                  </a:txBody>
                  <a:tcPr marL="3429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единиц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84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малые предприятия</a:t>
                      </a:r>
                    </a:p>
                  </a:txBody>
                  <a:tcPr marL="3429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единиц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11,00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4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микропредприятия</a:t>
                      </a:r>
                    </a:p>
                  </a:txBody>
                  <a:tcPr marL="3429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единиц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296,00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284,00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265,00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262,00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262,00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258,00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259,00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254,00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256,00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8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индивидуальные предприниматели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единиц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270,00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260,00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240,00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237,00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237,00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232,00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234,00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227,00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231,00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4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Tahoma"/>
                        </a:rPr>
                        <a:t>4.2. Средняя численность работников  субъектов малого  и среднего предпримательсва - всего по состоянию на конец года</a:t>
                      </a:r>
                    </a:p>
                  </a:txBody>
                  <a:tcPr marL="61833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ahoma"/>
                        </a:rPr>
                        <a:t> человек***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795,00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827,00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758,00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728,00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751,00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698,00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744,00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683,00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737,00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Tahoma"/>
                        </a:rPr>
                        <a:t>4.3. Показатели деятельности   субъектов малого  и среднего предпримательсва</a:t>
                      </a:r>
                    </a:p>
                  </a:txBody>
                  <a:tcPr marL="61833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Tahoma"/>
                        </a:rPr>
                        <a:t>Выручка от реализации товаров (работ, услуг)  средних предприятий</a:t>
                      </a:r>
                    </a:p>
                  </a:txBody>
                  <a:tcPr marL="61833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ahoma"/>
                        </a:rPr>
                        <a:t>млн. руб. в ценах соответствующих лет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8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latin typeface="Tahoma"/>
                        </a:rPr>
                        <a:t> </a:t>
                      </a:r>
                    </a:p>
                  </a:txBody>
                  <a:tcPr marL="61833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ahoma"/>
                        </a:rPr>
                        <a:t>% к предыдущему году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Tahoma"/>
                        </a:rPr>
                        <a:t>Выручка от реализации товаров (работ, услуг) малых предприятий ( в т.ч. микропредприятий)</a:t>
                      </a:r>
                    </a:p>
                  </a:txBody>
                  <a:tcPr marL="61833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ahoma"/>
                        </a:rPr>
                        <a:t>млн. руб. в ценах соответствующих лет***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1218,40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1188,00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1196,00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1226,00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1230,00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1250,00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1254,00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1294,00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1294,00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6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latin typeface="Tahoma"/>
                        </a:rPr>
                        <a:t> </a:t>
                      </a:r>
                    </a:p>
                  </a:txBody>
                  <a:tcPr marL="61833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ahoma"/>
                        </a:rPr>
                        <a:t>% к предыдущему году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107,10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97,50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100,67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102,51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102,84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101,96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101,95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103,52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103,19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90391" y="0"/>
            <a:ext cx="8938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Сведения об основных показателях социально-экономического развития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51853" y="514955"/>
          <a:ext cx="11235347" cy="6338395"/>
        </p:xfrm>
        <a:graphic>
          <a:graphicData uri="http://schemas.openxmlformats.org/drawingml/2006/table">
            <a:tbl>
              <a:tblPr/>
              <a:tblGrid>
                <a:gridCol w="4436195"/>
                <a:gridCol w="2426328"/>
                <a:gridCol w="579422"/>
                <a:gridCol w="497941"/>
                <a:gridCol w="479833"/>
                <a:gridCol w="425513"/>
                <a:gridCol w="534155"/>
                <a:gridCol w="525101"/>
                <a:gridCol w="416459"/>
                <a:gridCol w="461727"/>
                <a:gridCol w="452673"/>
              </a:tblGrid>
              <a:tr h="1123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FF"/>
                          </a:solidFill>
                          <a:latin typeface="Tahoma"/>
                        </a:rPr>
                        <a:t>3. Рынок товаров и услуг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8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latin typeface="Tahoma"/>
                        </a:rPr>
                        <a:t>Оборот розничной торговли </a:t>
                      </a:r>
                    </a:p>
                  </a:txBody>
                  <a:tcPr marL="61833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ahoma"/>
                        </a:rPr>
                        <a:t>млн. руб. в ценах соответствующих лет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716,00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743,00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748,00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767,00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769,00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782,00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784,00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809,00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809,00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8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latin typeface="Tahoma"/>
                        </a:rPr>
                        <a:t> </a:t>
                      </a:r>
                    </a:p>
                  </a:txBody>
                  <a:tcPr marL="61833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ahoma"/>
                        </a:rPr>
                        <a:t>% к предыдущему году в сопоставимых ценах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85,40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99,80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98,20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98,10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98,30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98,60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98,40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99,50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99,30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8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latin typeface="Tahoma"/>
                        </a:rPr>
                        <a:t> </a:t>
                      </a:r>
                    </a:p>
                  </a:txBody>
                  <a:tcPr marL="61833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ahoma"/>
                        </a:rPr>
                        <a:t>индекс-дефлятор 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107,80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102,50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104,60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104,70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103,40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103,60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8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latin typeface="Tahoma"/>
                        </a:rPr>
                        <a:t>Объем платных услуг населению </a:t>
                      </a:r>
                    </a:p>
                  </a:txBody>
                  <a:tcPr marL="61833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ahoma"/>
                        </a:rPr>
                        <a:t>млн. руб. в ценах соответствующих лет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210,00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225,00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235,00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252,00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260,00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254,00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260,00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260,00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270,00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8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latin typeface="Tahoma"/>
                        </a:rPr>
                        <a:t> </a:t>
                      </a:r>
                    </a:p>
                  </a:txBody>
                  <a:tcPr marL="61833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ahoma"/>
                        </a:rPr>
                        <a:t>% к предыдущему году в сопоставимых ценах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98,50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101,80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100,40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104,80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96,90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95,90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99,60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8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latin typeface="Tahoma"/>
                        </a:rPr>
                        <a:t> </a:t>
                      </a:r>
                    </a:p>
                  </a:txBody>
                  <a:tcPr marL="61833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ahoma"/>
                        </a:rPr>
                        <a:t>индекс-дефлятор 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106,60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105,20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105,20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105,40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104,10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104,30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104,40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104,40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4. Малое и среднее предпринимательство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5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Tahoma"/>
                        </a:rPr>
                        <a:t>4.1. Количество субъектов малого  и среднего предпримательсва - всего по состоянию на конец года</a:t>
                      </a:r>
                    </a:p>
                  </a:txBody>
                  <a:tcPr marL="61833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ahoma"/>
                        </a:rPr>
                        <a:t> единиц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346,00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311,00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298,00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288,00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293,00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278,00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288,00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268,00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283,00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8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Tahoma"/>
                        </a:rPr>
                        <a:t>в том числе по видам экономической деятельности:</a:t>
                      </a:r>
                    </a:p>
                  </a:txBody>
                  <a:tcPr marL="61833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07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latin typeface="Cambria"/>
                        </a:rPr>
                        <a:t>Торговля оптовая и розничная</a:t>
                      </a:r>
                    </a:p>
                  </a:txBody>
                  <a:tcPr marL="1855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ahoma"/>
                        </a:rPr>
                        <a:t>единиц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86,00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91,00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9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latin typeface="Cambria"/>
                        </a:rPr>
                        <a:t>Деятельность по предоставлению прочих персональных услуг</a:t>
                      </a:r>
                    </a:p>
                  </a:txBody>
                  <a:tcPr marL="1855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ahoma"/>
                        </a:rPr>
                        <a:t>единиц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41,00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41,00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39,00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41,00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9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latin typeface="Cambria"/>
                        </a:rPr>
                        <a:t>Деятельность сухопутного и водного транспорта</a:t>
                      </a:r>
                    </a:p>
                  </a:txBody>
                  <a:tcPr marL="1855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ahoma"/>
                        </a:rPr>
                        <a:t>единиц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37,00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07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latin typeface="Cambria"/>
                        </a:rPr>
                        <a:t>Растениеводство и животноводство, охота </a:t>
                      </a:r>
                    </a:p>
                  </a:txBody>
                  <a:tcPr marL="1855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ahoma"/>
                        </a:rPr>
                        <a:t>единиц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27,00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21,00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68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latin typeface="Cambria"/>
                        </a:rPr>
                        <a:t>Лесоводство и лесозаготовки</a:t>
                      </a:r>
                    </a:p>
                  </a:txBody>
                  <a:tcPr marL="1855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ahoma"/>
                        </a:rPr>
                        <a:t>единиц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21,00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21,00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21,00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21,00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83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latin typeface="Cambria"/>
                        </a:rPr>
                        <a:t>Строительство , работы строительные</a:t>
                      </a:r>
                    </a:p>
                  </a:txBody>
                  <a:tcPr marL="1855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ahoma"/>
                        </a:rPr>
                        <a:t>единиц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latin typeface="Cambria"/>
                        </a:rPr>
                        <a:t>Рыболовство и рыбоводство</a:t>
                      </a:r>
                    </a:p>
                  </a:txBody>
                  <a:tcPr marL="1855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ahoma"/>
                        </a:rPr>
                        <a:t>единиц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5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latin typeface="Cambria"/>
                        </a:rPr>
                        <a:t>Производство пищевых продуктов</a:t>
                      </a:r>
                    </a:p>
                  </a:txBody>
                  <a:tcPr marL="1855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ahoma"/>
                        </a:rPr>
                        <a:t>единиц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9,00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3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latin typeface="Cambria"/>
                        </a:rPr>
                        <a:t>Ремонт компьютеров, предметов  хозяйственно-бытового назначения</a:t>
                      </a:r>
                    </a:p>
                  </a:txBody>
                  <a:tcPr marL="1855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ahoma"/>
                        </a:rPr>
                        <a:t>единиц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3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latin typeface="Cambria"/>
                        </a:rPr>
                        <a:t>Деятельность по предоставлению продуктов питания и напитков</a:t>
                      </a:r>
                    </a:p>
                  </a:txBody>
                  <a:tcPr marL="1855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ahoma"/>
                        </a:rPr>
                        <a:t>единиц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3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latin typeface="Cambria"/>
                        </a:rPr>
                        <a:t>Обработка древесины и производство изделий из дерева </a:t>
                      </a:r>
                    </a:p>
                  </a:txBody>
                  <a:tcPr marL="1855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ahoma"/>
                        </a:rPr>
                        <a:t>единиц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latin typeface="Cambria"/>
                        </a:rPr>
                        <a:t>Иные виды деятельности </a:t>
                      </a:r>
                    </a:p>
                  </a:txBody>
                  <a:tcPr marL="1855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ahoma"/>
                        </a:rPr>
                        <a:t>единиц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31,00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27,00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19,00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8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Tahoma"/>
                        </a:rPr>
                        <a:t>по категориям субъектов малого  и среднего предпринимательства</a:t>
                      </a:r>
                    </a:p>
                  </a:txBody>
                  <a:tcPr marL="61833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6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latin typeface="Tahoma"/>
                        </a:rPr>
                        <a:t>средние предприятия</a:t>
                      </a:r>
                    </a:p>
                  </a:txBody>
                  <a:tcPr marL="1855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ahoma"/>
                        </a:rPr>
                        <a:t>единиц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latin typeface="Tahoma"/>
                        </a:rPr>
                        <a:t>малые предприятия</a:t>
                      </a:r>
                    </a:p>
                  </a:txBody>
                  <a:tcPr marL="1855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ahoma"/>
                        </a:rPr>
                        <a:t>единиц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4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latin typeface="Tahoma"/>
                        </a:rPr>
                        <a:t>микропредприятия</a:t>
                      </a:r>
                    </a:p>
                  </a:txBody>
                  <a:tcPr marL="1855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ahoma"/>
                        </a:rPr>
                        <a:t>единиц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333,00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296,00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284,00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275,00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279,00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266,00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274,00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256,00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269,00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Tahoma"/>
                        </a:rPr>
                        <a:t>индивидуальные предприниматели</a:t>
                      </a:r>
                    </a:p>
                  </a:txBody>
                  <a:tcPr marL="61833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ahoma"/>
                        </a:rPr>
                        <a:t>единиц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306,00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270,00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260,00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250,00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255,00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240,00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250,00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230,00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245,00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ahoma"/>
                        </a:rPr>
                        <a:t>4.2. Средняя численность работников  субъектов малого  и среднего предпримательсва - всего по состоянию на конец года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 человек***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827,00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761,00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712,00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760,00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760,00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732,00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754,00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704,00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748,00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9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Tahoma"/>
                        </a:rPr>
                        <a:t>4.3. Показатели деятельности   субъектов малого  и среднего предпримательсва</a:t>
                      </a:r>
                    </a:p>
                  </a:txBody>
                  <a:tcPr marL="61833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1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Выручка от реализации товаров (работ, услуг)  средних предприятий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млн. руб. в ценах соответствующих лет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8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% к предыдущему году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6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Выручка от реализации товаров (работ, услуг) малых предприятий ( в т.ч. микропредприятий)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млн. руб. в ценах соответствующих лет***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1188,00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1196,00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1268,00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1318,00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1331,00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1371,00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1398,00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1426,00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1468,00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1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% к предыдущему году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104,43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100,67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106,02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103,94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104,97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104,02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105,03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104,01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105,01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90391" y="0"/>
            <a:ext cx="8938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Сведения об основных показателях социально-экономического развития</a:t>
            </a:r>
            <a:endParaRPr lang="ru-RU" dirty="0"/>
          </a:p>
        </p:txBody>
      </p:sp>
      <p:pic>
        <p:nvPicPr>
          <p:cNvPr id="5" name="Рисунок 4" descr="гер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96706" cy="99588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65629"/>
              </p:ext>
            </p:extLst>
          </p:nvPr>
        </p:nvGraphicFramePr>
        <p:xfrm>
          <a:off x="963693" y="706171"/>
          <a:ext cx="10570421" cy="5252919"/>
        </p:xfrm>
        <a:graphic>
          <a:graphicData uri="http://schemas.openxmlformats.org/drawingml/2006/table">
            <a:tbl>
              <a:tblPr/>
              <a:tblGrid>
                <a:gridCol w="2852337"/>
                <a:gridCol w="1574593"/>
                <a:gridCol w="748577"/>
                <a:gridCol w="748577"/>
                <a:gridCol w="671137"/>
                <a:gridCol w="671137"/>
                <a:gridCol w="645325"/>
                <a:gridCol w="671137"/>
                <a:gridCol w="645325"/>
                <a:gridCol w="696951"/>
                <a:gridCol w="645325"/>
              </a:tblGrid>
              <a:tr h="2197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FF"/>
                          </a:solidFill>
                          <a:latin typeface="Tahoma"/>
                        </a:rPr>
                        <a:t>5. Инвестиции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1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Инвестиции в основной капитал за счет всех источников финансирования - всего</a:t>
                      </a:r>
                    </a:p>
                  </a:txBody>
                  <a:tcPr marL="1143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млн. руб. в ценах соответствующих лет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209,00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236,30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530,00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280,00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300,00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280,00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300,00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280,00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300,00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% к предыдущему году в сопоставимых ценах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176,80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107,40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208,80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51,00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54,20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96,40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96,10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96,40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96,50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индекс-дефлятор 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103,70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105,30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107,40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103,60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104,50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103,70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104,10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103,70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103,70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35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Ввод в действие жилых домов за счет всех источников финансирования</a:t>
                      </a:r>
                    </a:p>
                  </a:txBody>
                  <a:tcPr marL="1143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тыс.кв.м общей площади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2,49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2,56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2,32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1,74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2,30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2,50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2,30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2,50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67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В том числе:</a:t>
                      </a:r>
                    </a:p>
                  </a:txBody>
                  <a:tcPr marL="1143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6281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   за счет средств местных бюджетов</a:t>
                      </a:r>
                    </a:p>
                  </a:txBody>
                  <a:tcPr marL="1143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тыс.кв.м общей площади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63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   индивидуальными застройщиками</a:t>
                      </a:r>
                    </a:p>
                  </a:txBody>
                  <a:tcPr marL="1143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тыс.кв.м общей площади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2,19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2,56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1,79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1,74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2,30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2,50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2,30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2,50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9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Общая площадь муниципального жилищного фонда</a:t>
                      </a:r>
                    </a:p>
                  </a:txBody>
                  <a:tcPr marL="1143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тыс.кв. 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23,50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24,60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24,80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25,10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25,10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25,20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25,20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25,30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25,30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67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В том числе:</a:t>
                      </a:r>
                    </a:p>
                  </a:txBody>
                  <a:tcPr marL="1143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8491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Tahoma"/>
                        </a:rPr>
                        <a:t>   общая площадь ветхого и аварийного жилищного фонда</a:t>
                      </a:r>
                    </a:p>
                  </a:txBody>
                  <a:tcPr marL="1143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тыс.кв. 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1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rgbClr val="0000FF"/>
                          </a:solidFill>
                          <a:latin typeface="Tahoma"/>
                        </a:rPr>
                        <a:t>6. Труд и занятость</a:t>
                      </a:r>
                    </a:p>
                    <a:p>
                      <a:pPr algn="l" fontAlgn="t"/>
                      <a:endParaRPr lang="ru-RU" sz="800" b="0" i="0" u="none" strike="noStrike" dirty="0">
                        <a:effectLst/>
                        <a:latin typeface="Tahoma"/>
                      </a:endParaRPr>
                    </a:p>
                  </a:txBody>
                  <a:tcPr marL="1143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700" b="0" i="0" u="none" strike="noStrike" dirty="0">
                        <a:effectLst/>
                        <a:latin typeface="Tahoma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0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Численность экономически активного населения - всего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тыс.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6,10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5,66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5,46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5,53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5,61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5,62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5,72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5,65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5,72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5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Уровень зарегистрированной безработицы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3,50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3,40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3,70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3,60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3,40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3,50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3,30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3,50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3,30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Численность безработных, зарегистрированных в органах государственной службы занятости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тыс.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0,22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4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Среднесписочная численность работников организаций - всего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тыс.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2,38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2,44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2,33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2,28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2,30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2,28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2,30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2,28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2,30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4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Среднемесячная номинальная начисленная заработная плата одного работника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тыс.руб.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35,53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42,33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44,20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46,63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46,80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49,52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49,84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51,60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52,38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95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темп роста з/п</a:t>
                      </a:r>
                    </a:p>
                  </a:txBody>
                  <a:tcPr marL="3429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106,22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119,14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104,42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105,50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105,88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106,20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106,50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104,20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105,10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67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 реальный темп роста з/п</a:t>
                      </a:r>
                    </a:p>
                  </a:txBody>
                  <a:tcPr marL="3429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102,30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115,70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99,70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102,40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102,70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102,40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102,60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100,20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101,10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67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индекс потребительских цен</a:t>
                      </a:r>
                    </a:p>
                  </a:txBody>
                  <a:tcPr marL="3429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103,70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102,90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104,70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103,10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103,70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103,80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4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Фонд заработной платы работников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млн.руб.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1014,74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1239,42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1235,83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1275,80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1291,68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1354,87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1375,58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1411,78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1445,69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6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Выплаты социального характера - всего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млн.руб.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1357,00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1410,00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1476,00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1521,00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1570,00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1581,00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1633,00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1645,00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1698,00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77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Среднегодовая численность занятых в организациях муниципальной формы собственности</a:t>
                      </a:r>
                    </a:p>
                  </a:txBody>
                  <a:tcPr marL="1143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тыс.чел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1,22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1,17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1,18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1,18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1,18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1,18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1,18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1,18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1,18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35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Среднегодовая численность работников органов местного самоуправления </a:t>
                      </a:r>
                    </a:p>
                  </a:txBody>
                  <a:tcPr marL="1143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тыс.чел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 descr="гер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96706" cy="9958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81338" y="135802"/>
            <a:ext cx="8938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Сведения об основных показателях социально-экономического развития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727698"/>
              </p:ext>
            </p:extLst>
          </p:nvPr>
        </p:nvGraphicFramePr>
        <p:xfrm>
          <a:off x="659394" y="818201"/>
          <a:ext cx="10782675" cy="5817548"/>
        </p:xfrm>
        <a:graphic>
          <a:graphicData uri="http://schemas.openxmlformats.org/drawingml/2006/table">
            <a:tbl>
              <a:tblPr/>
              <a:tblGrid>
                <a:gridCol w="2909612"/>
                <a:gridCol w="1606211"/>
                <a:gridCol w="763608"/>
                <a:gridCol w="763608"/>
                <a:gridCol w="684614"/>
                <a:gridCol w="684614"/>
                <a:gridCol w="658283"/>
                <a:gridCol w="684614"/>
                <a:gridCol w="658283"/>
                <a:gridCol w="710945"/>
                <a:gridCol w="658283"/>
              </a:tblGrid>
              <a:tr h="1588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FF"/>
                          </a:solidFill>
                          <a:latin typeface="Tahoma"/>
                        </a:rPr>
                        <a:t>7. Развитие социальной сферы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5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Tahoma"/>
                        </a:rPr>
                        <a:t>Численность детей в дошкольных образовательных учреждениях</a:t>
                      </a:r>
                    </a:p>
                  </a:txBody>
                  <a:tcPr marL="2286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766,00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738,00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716,00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710,00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710,00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700,00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710,00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700,00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710,00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24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Численность обучающихся в общеобразовательных учреждениях (без вечерних (сменных) общеобразовательных учреждениях (на начало учебного года) </a:t>
                      </a:r>
                    </a:p>
                  </a:txBody>
                  <a:tcPr marL="2286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1562,00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1517,00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1519,00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1495,00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1515,00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1475,00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1495,00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1485,00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1495,00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Обеспеченность: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больничными койками</a:t>
                      </a:r>
                    </a:p>
                  </a:txBody>
                  <a:tcPr marL="2286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 коек на 10 тыс.жителей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72,40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73,40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73,60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72,20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73,90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72,50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73,90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73,00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74,00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амбулаторно-поликлиническими учреждениями</a:t>
                      </a:r>
                    </a:p>
                  </a:txBody>
                  <a:tcPr marL="2286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посещений в смену на 10 тыс. населения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234,00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237,30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238,00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239,00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238,60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240,00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238,80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242,00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239,00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врачами</a:t>
                      </a:r>
                    </a:p>
                  </a:txBody>
                  <a:tcPr marL="2286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чел. на 10 тыс. населения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23,80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27,80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27,00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27,10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27,00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27,20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27,00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27,40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27,10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средним медицинским персоналом</a:t>
                      </a:r>
                    </a:p>
                  </a:txBody>
                  <a:tcPr marL="2286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чел. на 10 тыс. населения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104,20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101,40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103,60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102,50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103,70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103,20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103,70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1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стационарными учреждениями социального обслуживания престарелых и инвалидов (взрослых и детей)</a:t>
                      </a:r>
                    </a:p>
                  </a:txBody>
                  <a:tcPr marL="2286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мест на 10 тыс. населения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общедоступными  библиотеками</a:t>
                      </a:r>
                    </a:p>
                  </a:txBody>
                  <a:tcPr marL="2286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учрежд. на 100 тыс.населения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175,00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178,00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180,00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181,00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180,00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181,00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180,00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183,00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180,00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учреждениями культурно-досугового типа</a:t>
                      </a:r>
                    </a:p>
                  </a:txBody>
                  <a:tcPr marL="2286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учрежд. на 100 тыс.населения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236,00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249,00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251,00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253,00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252,00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254,00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252,00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256,00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253,00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дошкольными образовательными учреждениями</a:t>
                      </a:r>
                    </a:p>
                  </a:txBody>
                  <a:tcPr marL="2286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мест на 1 000 детей дошкольного возраста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811,00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842,00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842,00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842,00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842,00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842,00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842,00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842,00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842,00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Общая площадь жилых помещений, приходящаяся на 1 жителя  (на конец года)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кв. 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32,30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32,70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32,90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33,20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33,20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33,60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33,40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34,00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33,70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Фактический уровень платежей населения за жилье и коммунальные услуги 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96,10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91,20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69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ahoma"/>
                        </a:rPr>
                        <a:t>8. Бюджет МО и эффективность использования муниципальной собственности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54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Объем налоговых и неналоговых доходов бюджета муниципального образования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тыс.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172778,32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197310,14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213020,64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206013,80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207636,00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209259,71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211136,00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213011,34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215000,00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6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Доходы, полученные от: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3454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продажи имущества, находящегося в муниципальной собственности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тыс.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2648,00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1713,00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1645,00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1135,80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1145,80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1046,00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1056,00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1010,00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6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в том числе: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9317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   продажа земельных участков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тыс.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2095,00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1110,00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1100,00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800,00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810,00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800,00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810,00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800,00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810,00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54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сдачи в аренду имущества, находящегося в муниципальной собственности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тыс.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5041,00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5034,00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4265,00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5079,00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5080,00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5118,00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5120,00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5406,00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5410,00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6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в том числе: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3106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   арендная плата за земли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тыс.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2120,00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2333,00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2000,00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2000,00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2002,00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2000,00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2002,00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2000,00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2002,00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54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залоговых операций с принадлежащим муниципальному образованию имуществом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тыс.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81338" y="135802"/>
            <a:ext cx="8938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Сведения об основных показателях социально-экономического развития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100" y="214291"/>
            <a:ext cx="109833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Основные  характеристики бюджета муниципального района «Усть-Цилемский»</a:t>
            </a:r>
            <a:endParaRPr lang="ru-RU" sz="3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051730"/>
              </p:ext>
            </p:extLst>
          </p:nvPr>
        </p:nvGraphicFramePr>
        <p:xfrm>
          <a:off x="285720" y="1383632"/>
          <a:ext cx="11360846" cy="4856487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566514"/>
                <a:gridCol w="1860768"/>
                <a:gridCol w="1924694"/>
                <a:gridCol w="2004435"/>
                <a:gridCol w="2004435"/>
              </a:tblGrid>
              <a:tr h="7549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показателей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 2017 г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 2018 г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 2019 г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 2019 г</a:t>
                      </a:r>
                      <a:endParaRPr lang="ru-RU" dirty="0"/>
                    </a:p>
                  </a:txBody>
                  <a:tcPr anchor="ctr"/>
                </a:tc>
              </a:tr>
              <a:tr h="6387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Общий</a:t>
                      </a:r>
                      <a:r>
                        <a:rPr lang="ru-RU" baseline="0" dirty="0" smtClean="0"/>
                        <a:t> объем доходов</a:t>
                      </a:r>
                      <a:endParaRPr lang="ru-RU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858 271,9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939 449,1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961 121,9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956 845,6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125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Общий объём расходов</a:t>
                      </a:r>
                      <a:endParaRPr lang="ru-RU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868 749,1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929 145,8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968 543,9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957 962,5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9351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Дефицит (-), </a:t>
                      </a:r>
                      <a:r>
                        <a:rPr lang="ru-RU" dirty="0" err="1" smtClean="0"/>
                        <a:t>профицит</a:t>
                      </a:r>
                      <a:r>
                        <a:rPr lang="ru-RU" dirty="0" smtClean="0"/>
                        <a:t> (+)</a:t>
                      </a:r>
                      <a:endParaRPr lang="ru-RU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-10 477,2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10 303,3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-7 422,0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-1 116,9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8833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Объем муниципального долга</a:t>
                      </a:r>
                    </a:p>
                    <a:p>
                      <a:pPr algn="ctr"/>
                      <a:r>
                        <a:rPr lang="ru-RU" dirty="0" smtClean="0"/>
                        <a:t>(бюджетный кредит)</a:t>
                      </a:r>
                      <a:endParaRPr lang="ru-RU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39 186,0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27 402,0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25 218,0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25 218,0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684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Расходы на обслуживание муниципального долга </a:t>
                      </a:r>
                      <a:endParaRPr lang="ru-RU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1 846,4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1 503,9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566,1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566,1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167063" cy="145882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311063" y="950495"/>
            <a:ext cx="1287379" cy="372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cdn.pixabay.com/photo/2017/02/22/14/18/business-2089534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46"/>
            <a:ext cx="12192000" cy="6858000"/>
          </a:xfrm>
          <a:prstGeom prst="rect">
            <a:avLst/>
          </a:prstGeom>
          <a:noFill/>
        </p:spPr>
      </p:pic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167063" cy="1458829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895935"/>
              </p:ext>
            </p:extLst>
          </p:nvPr>
        </p:nvGraphicFramePr>
        <p:xfrm>
          <a:off x="854240" y="1577474"/>
          <a:ext cx="10864517" cy="4482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1278"/>
                <a:gridCol w="1904413"/>
                <a:gridCol w="1904413"/>
                <a:gridCol w="1904413"/>
              </a:tblGrid>
              <a:tr h="74611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показателей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74732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 – всего: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961 121,9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956 845,6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99,6</a:t>
                      </a:r>
                      <a:endParaRPr lang="ru-RU" dirty="0"/>
                    </a:p>
                  </a:txBody>
                  <a:tcPr anchor="ctr"/>
                </a:tc>
              </a:tr>
              <a:tr h="74732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том числе: </a:t>
                      </a:r>
                    </a:p>
                    <a:p>
                      <a:pPr algn="ctr"/>
                      <a:r>
                        <a:rPr lang="ru-RU" dirty="0" smtClean="0"/>
                        <a:t>налоговые и неналоговые доходы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213 120,6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210 646,8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98,8</a:t>
                      </a:r>
                      <a:endParaRPr lang="ru-RU" dirty="0"/>
                    </a:p>
                  </a:txBody>
                  <a:tcPr anchor="ctr"/>
                </a:tc>
              </a:tr>
              <a:tr h="74732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Безвозмездные поступления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748 001,3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746 198,8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99,8</a:t>
                      </a:r>
                      <a:endParaRPr lang="ru-RU" dirty="0"/>
                    </a:p>
                  </a:txBody>
                  <a:tcPr anchor="ctr"/>
                </a:tc>
              </a:tr>
              <a:tr h="74732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РАСХОДЫ - ВСЕГО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968 543,9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957 962,5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98,9</a:t>
                      </a:r>
                      <a:endParaRPr lang="ru-RU" dirty="0"/>
                    </a:p>
                  </a:txBody>
                  <a:tcPr anchor="ctr"/>
                </a:tc>
              </a:tr>
              <a:tr h="74732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ДЕФИЦИТ(-), ПРОФИЦИТ (+)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-7 422,0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-1 116,9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15,0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00100" y="214290"/>
            <a:ext cx="110074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Исполнение бюджета муниципального района 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«Усть-Цилемский» за 2019 год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1379" y="1179095"/>
            <a:ext cx="1287379" cy="372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cdn.pixabay.com/photo/2017/02/22/14/18/business-2089534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86"/>
            <a:ext cx="12192000" cy="6858000"/>
          </a:xfrm>
          <a:prstGeom prst="rect">
            <a:avLst/>
          </a:prstGeom>
          <a:noFill/>
        </p:spPr>
      </p:pic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167063" cy="14588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03158" y="216568"/>
            <a:ext cx="10780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Основные характеристики исполнения бюджета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Che" pitchFamily="49" charset="-127"/>
            </a:endParaRPr>
          </a:p>
        </p:txBody>
      </p:sp>
      <p:graphicFrame>
        <p:nvGraphicFramePr>
          <p:cNvPr id="5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6652660"/>
              </p:ext>
            </p:extLst>
          </p:nvPr>
        </p:nvGraphicFramePr>
        <p:xfrm>
          <a:off x="1720516" y="1479884"/>
          <a:ext cx="8446168" cy="2161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0852"/>
                <a:gridCol w="2334127"/>
                <a:gridCol w="1744579"/>
                <a:gridCol w="1756610"/>
              </a:tblGrid>
              <a:tr h="90931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Утверждено </a:t>
                      </a:r>
                    </a:p>
                    <a:p>
                      <a:pPr algn="ctr"/>
                      <a:r>
                        <a:rPr lang="ru-RU" dirty="0" smtClean="0"/>
                        <a:t>первоначальным решением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Уточнённая бюджетная роспись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Изменения за год</a:t>
                      </a:r>
                      <a:endParaRPr lang="ru-RU" dirty="0"/>
                    </a:p>
                  </a:txBody>
                  <a:tcPr/>
                </a:tc>
              </a:tr>
              <a:tr h="363726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789 412,8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961 121,9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171 709,1</a:t>
                      </a:r>
                      <a:endParaRPr lang="ru-RU" dirty="0"/>
                    </a:p>
                  </a:txBody>
                  <a:tcPr/>
                </a:tc>
              </a:tr>
              <a:tr h="363726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787 327,8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968 543,9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181 216,1</a:t>
                      </a:r>
                      <a:endParaRPr lang="ru-RU" dirty="0"/>
                    </a:p>
                  </a:txBody>
                  <a:tcPr/>
                </a:tc>
              </a:tr>
              <a:tr h="515279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/>
                        <a:t>ДЕФИЦИТ(-), ПРОФИЦИТ (+)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2 085,0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-7 422,0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-5 337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Содержимое 1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35812486"/>
              </p:ext>
            </p:extLst>
          </p:nvPr>
        </p:nvGraphicFramePr>
        <p:xfrm>
          <a:off x="951079" y="3721575"/>
          <a:ext cx="10647363" cy="275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311063" y="950495"/>
            <a:ext cx="1287379" cy="372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dn.pixabay.com/photo/2017/02/22/14/18/business-2089534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167063" cy="1458829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81448836"/>
              </p:ext>
            </p:extLst>
          </p:nvPr>
        </p:nvGraphicFramePr>
        <p:xfrm>
          <a:off x="1130968" y="1143736"/>
          <a:ext cx="10178716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251284" y="216568"/>
            <a:ext cx="10527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Che" pitchFamily="49" charset="-127"/>
              </a:rPr>
              <a:t>ДОХОДЫ ЗА 2019 ГОД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Che" pitchFamily="49" charset="-127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dn.pixabay.com/photo/2017/02/22/14/18/business-2089534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46"/>
            <a:ext cx="12192000" cy="6858000"/>
          </a:xfrm>
          <a:prstGeom prst="rect">
            <a:avLst/>
          </a:prstGeom>
          <a:noFill/>
        </p:spPr>
      </p:pic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167063" cy="14588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51284" y="216568"/>
            <a:ext cx="10527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Che" pitchFamily="49" charset="-127"/>
              </a:rPr>
              <a:t>СТРУКТУРА НАЛОГОВЫХ ДОХОДОВ ЗА 2019 ГОД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Che" pitchFamily="49" charset="-127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48313397"/>
              </p:ext>
            </p:extLst>
          </p:nvPr>
        </p:nvGraphicFramePr>
        <p:xfrm>
          <a:off x="357158" y="1142984"/>
          <a:ext cx="11072842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cdn.pixabay.com/photo/2017/02/22/14/18/business-2089534_1280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0" name="Рисунок 9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167063" cy="1458829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298785" y="185382"/>
            <a:ext cx="10364451" cy="128247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Информационная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брошюра «бюджет для граждан»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3"/>
          </p:nvPr>
        </p:nvSpPr>
        <p:spPr>
          <a:xfrm>
            <a:off x="469231" y="1118937"/>
            <a:ext cx="11297653" cy="247850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Отчёт об исполнении бюджета муниципального района  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 «Усть-Цилемский» за 2019 год</a:t>
            </a:r>
          </a:p>
          <a:p>
            <a:pPr algn="ctr">
              <a:buNone/>
            </a:pPr>
            <a:endParaRPr lang="ru-RU" sz="4000" b="1" dirty="0">
              <a:latin typeface="+mj-lt"/>
            </a:endParaRPr>
          </a:p>
        </p:txBody>
      </p:sp>
      <p:pic>
        <p:nvPicPr>
          <p:cNvPr id="38915" name="Picture 3" descr="C:\Users\Дуркина-АФ\Desktop\Fotolia_38485691_Subscription_XXL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6967" y="3441032"/>
            <a:ext cx="5582653" cy="30560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1586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dn.pixabay.com/photo/2017/02/22/14/18/business-2089534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167063" cy="14588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51284" y="216568"/>
            <a:ext cx="105276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Che" pitchFamily="49" charset="-127"/>
              </a:rPr>
              <a:t>СТРУКТУРА НЕНАЛОГОВЫХ ДОХОДОВ ЗА 2019 ГОД</a:t>
            </a:r>
            <a:endParaRPr lang="ru-RU" sz="3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Che" pitchFamily="49" charset="-127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46158010"/>
              </p:ext>
            </p:extLst>
          </p:nvPr>
        </p:nvGraphicFramePr>
        <p:xfrm>
          <a:off x="428595" y="1357298"/>
          <a:ext cx="10748741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dn.pixabay.com/photo/2017/02/22/14/18/business-2089534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167063" cy="14588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51284" y="216568"/>
            <a:ext cx="10527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Che" pitchFamily="49" charset="-127"/>
              </a:rPr>
              <a:t>БЕЗВОЗМЕЗДНЫЕ ПОСТУПЛЕНИЯ ЗА 2019 ГОД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Che" pitchFamily="49" charset="-127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942377748"/>
              </p:ext>
            </p:extLst>
          </p:nvPr>
        </p:nvGraphicFramePr>
        <p:xfrm>
          <a:off x="357157" y="1142984"/>
          <a:ext cx="10940495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cdn.pixabay.com/photo/2017/02/22/14/18/business-2089534_1280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3775" y="257569"/>
            <a:ext cx="10997488" cy="82527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бюджета муниципального района 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Усть-цилемский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92876" y="1252081"/>
            <a:ext cx="4873474" cy="679994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налоговых доходов 2018-2019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гг</a:t>
            </a:r>
            <a:endParaRPr lang="ru-RU" sz="2000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13"/>
          </p:nvPr>
        </p:nvGraphicFramePr>
        <p:xfrm>
          <a:off x="300788" y="1624262"/>
          <a:ext cx="5209675" cy="4957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Рисунок 8" descr="герб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1167063" cy="1458829"/>
          </a:xfrm>
          <a:prstGeom prst="rect">
            <a:avLst/>
          </a:prstGeom>
        </p:spPr>
      </p:pic>
      <p:sp>
        <p:nvSpPr>
          <p:cNvPr id="12" name="Текст 4"/>
          <p:cNvSpPr>
            <a:spLocks noGrp="1"/>
          </p:cNvSpPr>
          <p:nvPr>
            <p:ph type="body" idx="1"/>
          </p:nvPr>
        </p:nvSpPr>
        <p:spPr>
          <a:xfrm>
            <a:off x="6075947" y="1187912"/>
            <a:ext cx="5510463" cy="679994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неналоговых доходов 2018-2019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гг</a:t>
            </a:r>
            <a:endParaRPr lang="ru-RU" sz="2000" dirty="0"/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quarter" idx="14"/>
          </p:nvPr>
        </p:nvGraphicFramePr>
        <p:xfrm>
          <a:off x="5354053" y="1708484"/>
          <a:ext cx="6605336" cy="4920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dn.pixabay.com/photo/2017/02/22/14/18/business-2089534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167063" cy="14588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03158" y="216568"/>
            <a:ext cx="107802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Динамика исполнения и структура доходов бюджета (2016-2019гг.) в тыс. руб.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Che" pitchFamily="49" charset="-127"/>
            </a:endParaRPr>
          </a:p>
        </p:txBody>
      </p:sp>
      <p:graphicFrame>
        <p:nvGraphicFramePr>
          <p:cNvPr id="5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2368531"/>
              </p:ext>
            </p:extLst>
          </p:nvPr>
        </p:nvGraphicFramePr>
        <p:xfrm>
          <a:off x="830178" y="1347538"/>
          <a:ext cx="10912642" cy="1720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0870"/>
                <a:gridCol w="1522943"/>
                <a:gridCol w="1522943"/>
                <a:gridCol w="1522943"/>
                <a:gridCol w="1522943"/>
              </a:tblGrid>
              <a:tr h="61137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2016г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2017г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2019г</a:t>
                      </a:r>
                      <a:endParaRPr lang="ru-RU" dirty="0"/>
                    </a:p>
                  </a:txBody>
                  <a:tcPr/>
                </a:tc>
              </a:tr>
              <a:tr h="351150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Налоговые и неналоговые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176 570,9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172 778,3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197 310,1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210 646,8</a:t>
                      </a:r>
                      <a:endParaRPr lang="ru-RU" dirty="0"/>
                    </a:p>
                  </a:txBody>
                  <a:tcPr/>
                </a:tc>
              </a:tr>
              <a:tr h="370401">
                <a:tc>
                  <a:txBody>
                    <a:bodyPr/>
                    <a:lstStyle/>
                    <a:p>
                      <a:r>
                        <a:rPr lang="ru-RU" dirty="0" smtClean="0"/>
                        <a:t>Безвозмездные поступления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665 816,6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685 493,6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742 139,0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746 198,8</a:t>
                      </a:r>
                      <a:endParaRPr lang="ru-RU" dirty="0"/>
                    </a:p>
                  </a:txBody>
                  <a:tcPr/>
                </a:tc>
              </a:tr>
              <a:tr h="372979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842 387,5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858 271,9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939 449,1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956 845,6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Содержимое 1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00582123"/>
              </p:ext>
            </p:extLst>
          </p:nvPr>
        </p:nvGraphicFramePr>
        <p:xfrm>
          <a:off x="879713" y="3670300"/>
          <a:ext cx="10647363" cy="275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cdn.pixabay.com/photo/2017/02/22/14/18/business-2089534_1280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40633"/>
            <a:ext cx="10107151" cy="6858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доходы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(тыс.руб.)</a:t>
            </a:r>
            <a:endParaRPr lang="ru-RU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3"/>
          </p:nvPr>
        </p:nvGraphicFramePr>
        <p:xfrm>
          <a:off x="168275" y="3905250"/>
          <a:ext cx="5105400" cy="274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Содержимое 9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434912618"/>
              </p:ext>
            </p:extLst>
          </p:nvPr>
        </p:nvGraphicFramePr>
        <p:xfrm>
          <a:off x="6075680" y="946234"/>
          <a:ext cx="5575485" cy="274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Содержимое 6"/>
          <p:cNvGraphicFramePr>
            <a:graphicFrameLocks/>
          </p:cNvGraphicFramePr>
          <p:nvPr/>
        </p:nvGraphicFramePr>
        <p:xfrm>
          <a:off x="428960" y="989599"/>
          <a:ext cx="5105400" cy="274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Содержимое 6"/>
          <p:cNvGraphicFramePr>
            <a:graphicFrameLocks/>
          </p:cNvGraphicFramePr>
          <p:nvPr/>
        </p:nvGraphicFramePr>
        <p:xfrm>
          <a:off x="5890226" y="3848735"/>
          <a:ext cx="6301774" cy="3009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1" name="Рисунок 10" descr="герб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" y="0"/>
            <a:ext cx="1167063" cy="145882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846596" y="3610094"/>
            <a:ext cx="4488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Налог на совокупный доход</a:t>
            </a:r>
            <a:endParaRPr lang="ru-RU" sz="24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cdn.pixabay.com/photo/2017/02/22/14/18/business-2089534_1280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40633"/>
            <a:ext cx="10107151" cy="685800"/>
          </a:xfrm>
        </p:spPr>
        <p:txBody>
          <a:bodyPr/>
          <a:lstStyle/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неНалоговые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доходы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(тыс.руб.)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3"/>
          </p:nvPr>
        </p:nvGraphicFramePr>
        <p:xfrm>
          <a:off x="372812" y="3796965"/>
          <a:ext cx="4884988" cy="274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Содержимое 9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145896865"/>
              </p:ext>
            </p:extLst>
          </p:nvPr>
        </p:nvGraphicFramePr>
        <p:xfrm>
          <a:off x="6659592" y="946232"/>
          <a:ext cx="4991573" cy="290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Содержимое 6"/>
          <p:cNvGraphicFramePr>
            <a:graphicFrameLocks/>
          </p:cNvGraphicFramePr>
          <p:nvPr/>
        </p:nvGraphicFramePr>
        <p:xfrm>
          <a:off x="284581" y="977567"/>
          <a:ext cx="4973219" cy="274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Содержимое 6"/>
          <p:cNvGraphicFramePr>
            <a:graphicFrameLocks/>
          </p:cNvGraphicFramePr>
          <p:nvPr/>
        </p:nvGraphicFramePr>
        <p:xfrm>
          <a:off x="5971506" y="3889375"/>
          <a:ext cx="5470525" cy="274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1" name="Рисунок 10" descr="герб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" y="0"/>
            <a:ext cx="1167063" cy="145882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cdn.pixabay.com/photo/2017/02/22/14/18/business-2089534_1280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40633"/>
            <a:ext cx="10107151" cy="6858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Безвозмездные поступления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(тыс.руб.)</a:t>
            </a:r>
            <a:endParaRPr lang="ru-RU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16869209"/>
              </p:ext>
            </p:extLst>
          </p:nvPr>
        </p:nvGraphicFramePr>
        <p:xfrm>
          <a:off x="168275" y="3905250"/>
          <a:ext cx="5105400" cy="274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Содержимое 9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460238115"/>
              </p:ext>
            </p:extLst>
          </p:nvPr>
        </p:nvGraphicFramePr>
        <p:xfrm>
          <a:off x="6545765" y="946234"/>
          <a:ext cx="5105400" cy="274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8683819"/>
              </p:ext>
            </p:extLst>
          </p:nvPr>
        </p:nvGraphicFramePr>
        <p:xfrm>
          <a:off x="465054" y="989599"/>
          <a:ext cx="5249945" cy="274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5579650"/>
              </p:ext>
            </p:extLst>
          </p:nvPr>
        </p:nvGraphicFramePr>
        <p:xfrm>
          <a:off x="5944345" y="3889375"/>
          <a:ext cx="6011947" cy="274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1" name="Рисунок 10" descr="герб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" y="0"/>
            <a:ext cx="1167063" cy="145882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dn.pixabay.com/photo/2017/02/22/14/18/business-2089534_1280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167063" cy="14588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03158" y="216568"/>
            <a:ext cx="10780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Структура расходов 2019 года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Che" pitchFamily="49" charset="-127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2285635"/>
              </p:ext>
            </p:extLst>
          </p:nvPr>
        </p:nvGraphicFramePr>
        <p:xfrm>
          <a:off x="914399" y="986589"/>
          <a:ext cx="11117656" cy="5438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https://cdn.pixabay.com/photo/2017/02/22/14/18/business-2089534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>
            <a:off x="2641601" y="5580064"/>
            <a:ext cx="9251951" cy="6318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10" name="Заголовок 1"/>
          <p:cNvSpPr txBox="1">
            <a:spLocks/>
          </p:cNvSpPr>
          <p:nvPr/>
        </p:nvSpPr>
        <p:spPr bwMode="auto">
          <a:xfrm>
            <a:off x="1403287" y="31750"/>
            <a:ext cx="942134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ДУШУ НАСЕЛЕНИЯ В 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</a:t>
            </a:r>
            <a:endParaRPr lang="ru-RU" sz="3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26485" y="954088"/>
            <a:ext cx="1509183" cy="10858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39484" y="1260475"/>
            <a:ext cx="9254067" cy="630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439334" y="1079501"/>
            <a:ext cx="1488017" cy="11223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15" name="TextBox 16"/>
          <p:cNvSpPr txBox="1">
            <a:spLocks noChangeArrowheads="1"/>
          </p:cNvSpPr>
          <p:nvPr/>
        </p:nvSpPr>
        <p:spPr bwMode="auto">
          <a:xfrm>
            <a:off x="1631951" y="1206500"/>
            <a:ext cx="113453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7 100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16" name="TextBox 17"/>
          <p:cNvSpPr txBox="1">
            <a:spLocks noChangeArrowheads="1"/>
          </p:cNvSpPr>
          <p:nvPr/>
        </p:nvSpPr>
        <p:spPr bwMode="auto">
          <a:xfrm>
            <a:off x="3024718" y="1422401"/>
            <a:ext cx="888576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бюджета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МОМР «УСТЬ-ЦИЛЕМСКИЙ»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приходится на одного гражданина</a:t>
            </a:r>
          </a:p>
        </p:txBody>
      </p:sp>
      <p:sp>
        <p:nvSpPr>
          <p:cNvPr id="19" name="Овал 18"/>
          <p:cNvSpPr/>
          <p:nvPr/>
        </p:nvSpPr>
        <p:spPr>
          <a:xfrm>
            <a:off x="213785" y="2078038"/>
            <a:ext cx="1509183" cy="10858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39484" y="2339976"/>
            <a:ext cx="9254067" cy="631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439334" y="2095501"/>
            <a:ext cx="1488017" cy="112077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20" name="TextBox 21"/>
          <p:cNvSpPr txBox="1">
            <a:spLocks noChangeArrowheads="1"/>
          </p:cNvSpPr>
          <p:nvPr/>
        </p:nvSpPr>
        <p:spPr bwMode="auto">
          <a:xfrm>
            <a:off x="357718" y="2228851"/>
            <a:ext cx="1246716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7 473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21" name="TextBox 22"/>
          <p:cNvSpPr txBox="1">
            <a:spLocks noChangeArrowheads="1"/>
          </p:cNvSpPr>
          <p:nvPr/>
        </p:nvSpPr>
        <p:spPr bwMode="auto">
          <a:xfrm>
            <a:off x="1532467" y="2286001"/>
            <a:ext cx="124671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623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22" name="TextBox 23"/>
          <p:cNvSpPr txBox="1">
            <a:spLocks noChangeArrowheads="1"/>
          </p:cNvSpPr>
          <p:nvPr/>
        </p:nvSpPr>
        <p:spPr bwMode="auto">
          <a:xfrm>
            <a:off x="3024718" y="2393951"/>
            <a:ext cx="88857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общегосударственные вопросы  бюджета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МОМР «УСТЬ-ЦИЛЕМСКИЙ»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приходится на одного гражданина</a:t>
            </a:r>
          </a:p>
        </p:txBody>
      </p:sp>
      <p:sp>
        <p:nvSpPr>
          <p:cNvPr id="25" name="Овал 24"/>
          <p:cNvSpPr/>
          <p:nvPr/>
        </p:nvSpPr>
        <p:spPr>
          <a:xfrm>
            <a:off x="226485" y="3236914"/>
            <a:ext cx="1509183" cy="108743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641601" y="3419476"/>
            <a:ext cx="9251951" cy="6318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439334" y="3175001"/>
            <a:ext cx="1488017" cy="112077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26" name="TextBox 27"/>
          <p:cNvSpPr txBox="1">
            <a:spLocks noChangeArrowheads="1"/>
          </p:cNvSpPr>
          <p:nvPr/>
        </p:nvSpPr>
        <p:spPr bwMode="auto">
          <a:xfrm>
            <a:off x="336552" y="3367089"/>
            <a:ext cx="130386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13 314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 в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год</a:t>
            </a:r>
          </a:p>
        </p:txBody>
      </p:sp>
      <p:sp>
        <p:nvSpPr>
          <p:cNvPr id="43027" name="TextBox 29"/>
          <p:cNvSpPr txBox="1">
            <a:spLocks noChangeArrowheads="1"/>
          </p:cNvSpPr>
          <p:nvPr/>
        </p:nvSpPr>
        <p:spPr bwMode="auto">
          <a:xfrm>
            <a:off x="1576918" y="3367089"/>
            <a:ext cx="1246716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1 110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рубль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28" name="TextBox 30"/>
          <p:cNvSpPr txBox="1">
            <a:spLocks noChangeArrowheads="1"/>
          </p:cNvSpPr>
          <p:nvPr/>
        </p:nvSpPr>
        <p:spPr bwMode="auto">
          <a:xfrm>
            <a:off x="3024718" y="3473451"/>
            <a:ext cx="8928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культуру,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кинематографию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и спорт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бюджета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МОМР «УСТЬ-ЦИЛЕМСКИЙ»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приходится на одного гражданина</a:t>
            </a:r>
          </a:p>
        </p:txBody>
      </p:sp>
      <p:sp>
        <p:nvSpPr>
          <p:cNvPr id="33" name="Овал 32"/>
          <p:cNvSpPr/>
          <p:nvPr/>
        </p:nvSpPr>
        <p:spPr>
          <a:xfrm>
            <a:off x="213785" y="4441825"/>
            <a:ext cx="1509183" cy="108743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41601" y="4500564"/>
            <a:ext cx="9251951" cy="6302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1439334" y="4254501"/>
            <a:ext cx="1488017" cy="112236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32" name="TextBox 35"/>
          <p:cNvSpPr txBox="1">
            <a:spLocks noChangeArrowheads="1"/>
          </p:cNvSpPr>
          <p:nvPr/>
        </p:nvSpPr>
        <p:spPr bwMode="auto">
          <a:xfrm>
            <a:off x="315385" y="4394200"/>
            <a:ext cx="1246716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47 769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33" name="TextBox 36"/>
          <p:cNvSpPr txBox="1">
            <a:spLocks noChangeArrowheads="1"/>
          </p:cNvSpPr>
          <p:nvPr/>
        </p:nvSpPr>
        <p:spPr bwMode="auto">
          <a:xfrm>
            <a:off x="1555751" y="4446589"/>
            <a:ext cx="1246716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3 981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34" name="TextBox 37"/>
          <p:cNvSpPr txBox="1">
            <a:spLocks noChangeArrowheads="1"/>
          </p:cNvSpPr>
          <p:nvPr/>
        </p:nvSpPr>
        <p:spPr bwMode="auto">
          <a:xfrm>
            <a:off x="3024718" y="4554539"/>
            <a:ext cx="89281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образование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бюджета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МОМР «УСТЬ-ЦИЛЕМСКИЙ»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приходится на одного гражданина</a:t>
            </a:r>
          </a:p>
        </p:txBody>
      </p:sp>
      <p:sp>
        <p:nvSpPr>
          <p:cNvPr id="39" name="Овал 38"/>
          <p:cNvSpPr/>
          <p:nvPr/>
        </p:nvSpPr>
        <p:spPr>
          <a:xfrm>
            <a:off x="184151" y="5630863"/>
            <a:ext cx="1509183" cy="10858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439334" y="5335589"/>
            <a:ext cx="1488017" cy="112077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37" name="TextBox 41"/>
          <p:cNvSpPr txBox="1">
            <a:spLocks noChangeArrowheads="1"/>
          </p:cNvSpPr>
          <p:nvPr/>
        </p:nvSpPr>
        <p:spPr bwMode="auto">
          <a:xfrm>
            <a:off x="315385" y="5502275"/>
            <a:ext cx="1246716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3 386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рубля 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38" name="TextBox 42"/>
          <p:cNvSpPr txBox="1">
            <a:spLocks noChangeArrowheads="1"/>
          </p:cNvSpPr>
          <p:nvPr/>
        </p:nvSpPr>
        <p:spPr bwMode="auto">
          <a:xfrm>
            <a:off x="1576918" y="5527675"/>
            <a:ext cx="1246716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282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39" name="TextBox 45"/>
          <p:cNvSpPr txBox="1">
            <a:spLocks noChangeArrowheads="1"/>
          </p:cNvSpPr>
          <p:nvPr/>
        </p:nvSpPr>
        <p:spPr bwMode="auto">
          <a:xfrm>
            <a:off x="3024718" y="5634039"/>
            <a:ext cx="8928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жилищно – коммунальное хозяйство бюджета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МОМР «УСТЬ-ЦИЛЕМСКИЙ»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приходится на одного гражданина</a:t>
            </a:r>
          </a:p>
        </p:txBody>
      </p:sp>
      <p:pic>
        <p:nvPicPr>
          <p:cNvPr id="37" name="Рисунок 36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167063" cy="1458829"/>
          </a:xfrm>
          <a:prstGeom prst="rect">
            <a:avLst/>
          </a:prstGeom>
        </p:spPr>
      </p:pic>
      <p:sp>
        <p:nvSpPr>
          <p:cNvPr id="43014" name="TextBox 15"/>
          <p:cNvSpPr txBox="1">
            <a:spLocks noChangeArrowheads="1"/>
          </p:cNvSpPr>
          <p:nvPr/>
        </p:nvSpPr>
        <p:spPr bwMode="auto">
          <a:xfrm>
            <a:off x="336551" y="1206500"/>
            <a:ext cx="130386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85 205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</p:spTree>
    <p:extLst>
      <p:ext uri="{BB962C8B-B14F-4D97-AF65-F5344CB8AC3E}">
        <p14:creationId xmlns:p14="http://schemas.microsoft.com/office/powerpoint/2010/main" val="323478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https://cdn.pixabay.com/photo/2017/02/22/14/18/business-2089534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>
            <a:off x="2639484" y="5580064"/>
            <a:ext cx="9254067" cy="6318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34" name="Заголовок 1"/>
          <p:cNvSpPr txBox="1">
            <a:spLocks/>
          </p:cNvSpPr>
          <p:nvPr/>
        </p:nvSpPr>
        <p:spPr bwMode="auto">
          <a:xfrm>
            <a:off x="1828801" y="31750"/>
            <a:ext cx="9696260" cy="85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РАСХОДЫ В РАСЧЁТЕ НА ОДНОГО ВОСПИТАННИКА, ОБУЧАЮЩЕГОСЯ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26485" y="954088"/>
            <a:ext cx="1509183" cy="10858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39484" y="1260476"/>
            <a:ext cx="9254067" cy="631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439334" y="1079501"/>
            <a:ext cx="1488017" cy="11207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900" name="TextBox 16"/>
          <p:cNvSpPr txBox="1">
            <a:spLocks noChangeArrowheads="1"/>
          </p:cNvSpPr>
          <p:nvPr/>
        </p:nvSpPr>
        <p:spPr bwMode="auto">
          <a:xfrm>
            <a:off x="1473201" y="1206500"/>
            <a:ext cx="13843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14 473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4042" name="TextBox 17"/>
          <p:cNvSpPr txBox="1">
            <a:spLocks noChangeArrowheads="1"/>
          </p:cNvSpPr>
          <p:nvPr/>
        </p:nvSpPr>
        <p:spPr bwMode="auto">
          <a:xfrm>
            <a:off x="3024718" y="1314450"/>
            <a:ext cx="88857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воспитанника детского дошкольного учреждения </a:t>
            </a:r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среднегодовая численность –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727)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13785" y="2132013"/>
            <a:ext cx="1509183" cy="10858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39484" y="2339976"/>
            <a:ext cx="9254067" cy="631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439334" y="2160589"/>
            <a:ext cx="1488017" cy="112077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46" name="TextBox 21"/>
          <p:cNvSpPr txBox="1">
            <a:spLocks noChangeArrowheads="1"/>
          </p:cNvSpPr>
          <p:nvPr/>
        </p:nvSpPr>
        <p:spPr bwMode="auto">
          <a:xfrm>
            <a:off x="315385" y="2270125"/>
            <a:ext cx="124671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217 895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37906" name="TextBox 22"/>
          <p:cNvSpPr txBox="1">
            <a:spLocks noChangeArrowheads="1"/>
          </p:cNvSpPr>
          <p:nvPr/>
        </p:nvSpPr>
        <p:spPr bwMode="auto">
          <a:xfrm>
            <a:off x="1562100" y="2293939"/>
            <a:ext cx="124671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18 158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4048" name="TextBox 23"/>
          <p:cNvSpPr txBox="1">
            <a:spLocks noChangeArrowheads="1"/>
          </p:cNvSpPr>
          <p:nvPr/>
        </p:nvSpPr>
        <p:spPr bwMode="auto">
          <a:xfrm>
            <a:off x="3024718" y="2401889"/>
            <a:ext cx="88857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общеобразовательного учреждения </a:t>
            </a:r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среднегодовая численность –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1473)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13785" y="3297239"/>
            <a:ext cx="1509183" cy="108743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639484" y="3419475"/>
            <a:ext cx="9254067" cy="6302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439334" y="3240088"/>
            <a:ext cx="1488017" cy="112236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52" name="TextBox 27"/>
          <p:cNvSpPr txBox="1">
            <a:spLocks noChangeArrowheads="1"/>
          </p:cNvSpPr>
          <p:nvPr/>
        </p:nvSpPr>
        <p:spPr bwMode="auto">
          <a:xfrm>
            <a:off x="273051" y="3430589"/>
            <a:ext cx="1246716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57 704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рубля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53" name="TextBox 29"/>
          <p:cNvSpPr txBox="1">
            <a:spLocks noChangeArrowheads="1"/>
          </p:cNvSpPr>
          <p:nvPr/>
        </p:nvSpPr>
        <p:spPr bwMode="auto">
          <a:xfrm>
            <a:off x="1536700" y="3365501"/>
            <a:ext cx="124671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4 809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4054" name="TextBox 30"/>
          <p:cNvSpPr txBox="1">
            <a:spLocks noChangeArrowheads="1"/>
          </p:cNvSpPr>
          <p:nvPr/>
        </p:nvSpPr>
        <p:spPr bwMode="auto">
          <a:xfrm>
            <a:off x="3024718" y="3473451"/>
            <a:ext cx="8928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детско-юношеской спортивной школы </a:t>
            </a:r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среднегодовая численность –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392)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213785" y="4441825"/>
            <a:ext cx="1509183" cy="108743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39484" y="4500564"/>
            <a:ext cx="9254067" cy="6318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1439334" y="4319589"/>
            <a:ext cx="1488017" cy="112077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58" name="TextBox 35"/>
          <p:cNvSpPr txBox="1">
            <a:spLocks noChangeArrowheads="1"/>
          </p:cNvSpPr>
          <p:nvPr/>
        </p:nvSpPr>
        <p:spPr bwMode="auto">
          <a:xfrm>
            <a:off x="215900" y="4511675"/>
            <a:ext cx="124671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119 989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59" name="TextBox 36"/>
          <p:cNvSpPr txBox="1">
            <a:spLocks noChangeArrowheads="1"/>
          </p:cNvSpPr>
          <p:nvPr/>
        </p:nvSpPr>
        <p:spPr bwMode="auto">
          <a:xfrm>
            <a:off x="1540934" y="4511675"/>
            <a:ext cx="124671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9 999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4060" name="TextBox 37"/>
          <p:cNvSpPr txBox="1">
            <a:spLocks noChangeArrowheads="1"/>
          </p:cNvSpPr>
          <p:nvPr/>
        </p:nvSpPr>
        <p:spPr bwMode="auto">
          <a:xfrm>
            <a:off x="3024718" y="4560889"/>
            <a:ext cx="8928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музыкальной школы </a:t>
            </a:r>
          </a:p>
          <a:p>
            <a:r>
              <a:rPr lang="ru-RU" sz="1400" dirty="0">
                <a:latin typeface="Tahoma" pitchFamily="34" charset="0"/>
                <a:cs typeface="Tahoma" pitchFamily="34" charset="0"/>
              </a:rPr>
              <a:t>(среднегодовая численность –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92)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184151" y="5630863"/>
            <a:ext cx="1509183" cy="10858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439334" y="5400676"/>
            <a:ext cx="1488017" cy="112077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63" name="TextBox 41"/>
          <p:cNvSpPr txBox="1">
            <a:spLocks noChangeArrowheads="1"/>
          </p:cNvSpPr>
          <p:nvPr/>
        </p:nvSpPr>
        <p:spPr bwMode="auto">
          <a:xfrm>
            <a:off x="289985" y="5580064"/>
            <a:ext cx="12467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34 026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64" name="TextBox 42"/>
          <p:cNvSpPr txBox="1">
            <a:spLocks noChangeArrowheads="1"/>
          </p:cNvSpPr>
          <p:nvPr/>
        </p:nvSpPr>
        <p:spPr bwMode="auto">
          <a:xfrm>
            <a:off x="1538818" y="5580064"/>
            <a:ext cx="1246716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2 835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4065" name="TextBox 45"/>
          <p:cNvSpPr txBox="1">
            <a:spLocks noChangeArrowheads="1"/>
          </p:cNvSpPr>
          <p:nvPr/>
        </p:nvSpPr>
        <p:spPr bwMode="auto">
          <a:xfrm>
            <a:off x="3024717" y="5630864"/>
            <a:ext cx="8930216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ДЦ Гудвин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r>
              <a:rPr lang="ru-RU" sz="1400" dirty="0">
                <a:latin typeface="Tahoma" pitchFamily="34" charset="0"/>
                <a:cs typeface="Tahoma" pitchFamily="34" charset="0"/>
              </a:rPr>
              <a:t>(среднегодовая численность –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469)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7" name="Рисунок 36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167063" cy="1458829"/>
          </a:xfrm>
          <a:prstGeom prst="rect">
            <a:avLst/>
          </a:prstGeom>
        </p:spPr>
      </p:pic>
      <p:sp>
        <p:nvSpPr>
          <p:cNvPr id="44040" name="TextBox 15"/>
          <p:cNvSpPr txBox="1">
            <a:spLocks noChangeArrowheads="1"/>
          </p:cNvSpPr>
          <p:nvPr/>
        </p:nvSpPr>
        <p:spPr bwMode="auto">
          <a:xfrm>
            <a:off x="345017" y="1206501"/>
            <a:ext cx="130386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173 680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</p:spTree>
    <p:extLst>
      <p:ext uri="{BB962C8B-B14F-4D97-AF65-F5344CB8AC3E}">
        <p14:creationId xmlns:p14="http://schemas.microsoft.com/office/powerpoint/2010/main" val="59973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dn.pixabay.com/photo/2017/02/22/14/18/business-2089534_1280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0" name="Рисунок 9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167063" cy="1458829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298785" y="185383"/>
            <a:ext cx="10364451" cy="909492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Основные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Verdana" pitchFamily="34" charset="0"/>
                <a:cs typeface="Verdana" pitchFamily="34" charset="0"/>
              </a:rPr>
              <a:t> понятия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3"/>
          </p:nvPr>
        </p:nvSpPr>
        <p:spPr>
          <a:xfrm>
            <a:off x="397041" y="1383632"/>
            <a:ext cx="11430001" cy="5197642"/>
          </a:xfrm>
        </p:spPr>
        <p:txBody>
          <a:bodyPr>
            <a:normAutofit fontScale="55000" lnSpcReduction="20000"/>
          </a:bodyPr>
          <a:lstStyle/>
          <a:p>
            <a:pPr indent="180975" algn="just"/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Бюджет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  <a:p>
            <a:pPr indent="180975" algn="just"/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Отчет об исполнении бюджета – является формой контроля за исполнением бюджета с указанием общего объема доходов, расходов и дефицита (профицита). Отчет об исполнении составляется финансовыми органами.</a:t>
            </a:r>
          </a:p>
          <a:p>
            <a:pPr indent="180975" algn="just"/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Доходы бюджета – денежные средства, поступающие в соответствии с законодательством в бюджет. </a:t>
            </a:r>
          </a:p>
          <a:p>
            <a:pPr indent="180975" algn="just"/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Расходы бюджета – денежные средства, направляемые на финансовое обеспечение задач и функций государства. </a:t>
            </a:r>
          </a:p>
          <a:p>
            <a:pPr indent="180975" algn="just"/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Дефицит бюджета – превышение расходов бюджета над его доходами. </a:t>
            </a:r>
          </a:p>
          <a:p>
            <a:pPr indent="180975" algn="just"/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Профицит бюджета – превышение      доходов бюджета над его расходами. </a:t>
            </a:r>
          </a:p>
          <a:p>
            <a:pPr algn="ctr">
              <a:buNone/>
            </a:pPr>
            <a:endParaRPr lang="ru-RU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15868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dn.pixabay.com/photo/2017/02/22/14/18/business-2089534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46"/>
            <a:ext cx="12192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03158" y="216568"/>
            <a:ext cx="107802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Расходы бюджета муниципального района «Усть-Цилемский» в 2019 год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Che" pitchFamily="49" charset="-127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44332949"/>
              </p:ext>
            </p:extLst>
          </p:nvPr>
        </p:nvGraphicFramePr>
        <p:xfrm>
          <a:off x="529386" y="1342503"/>
          <a:ext cx="11297656" cy="5204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224"/>
                <a:gridCol w="5160411"/>
                <a:gridCol w="1430092"/>
                <a:gridCol w="1674306"/>
                <a:gridCol w="1189227"/>
                <a:gridCol w="1048396"/>
              </a:tblGrid>
              <a:tr h="397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+mn-lt"/>
                        </a:rPr>
                        <a:t>РАЗДЕЛ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+mn-lt"/>
                        </a:rPr>
                        <a:t>НАИМЕНОВАНИЕ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+mn-lt"/>
                        </a:rPr>
                        <a:t>Ассигнования </a:t>
                      </a:r>
                      <a:r>
                        <a:rPr lang="ru-RU" sz="1400" b="1" i="0" u="none" strike="noStrike" dirty="0" smtClean="0">
                          <a:latin typeface="+mn-lt"/>
                        </a:rPr>
                        <a:t>2019 </a:t>
                      </a:r>
                      <a:r>
                        <a:rPr lang="ru-RU" sz="1400" b="1" i="0" u="none" strike="noStrike" dirty="0">
                          <a:latin typeface="+mn-lt"/>
                        </a:rPr>
                        <a:t>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+mn-lt"/>
                        </a:rPr>
                        <a:t>Исполнение </a:t>
                      </a:r>
                      <a:r>
                        <a:rPr lang="ru-RU" sz="1400" b="1" i="0" u="none" strike="noStrike" dirty="0" smtClean="0">
                          <a:latin typeface="+mn-lt"/>
                        </a:rPr>
                        <a:t>2019</a:t>
                      </a:r>
                      <a:endParaRPr lang="ru-RU" sz="1400" b="1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+mn-lt"/>
                        </a:rPr>
                        <a:t>Процент исполнения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+mn-lt"/>
                        </a:rPr>
                        <a:t>Удельный вес, %</a:t>
                      </a:r>
                    </a:p>
                  </a:txBody>
                  <a:tcPr marL="0" marR="0" marT="0" marB="0" anchor="ctr"/>
                </a:tc>
              </a:tr>
              <a:tr h="3974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01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87 042,05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84 023,77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96,53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8,77</a:t>
                      </a:r>
                    </a:p>
                  </a:txBody>
                  <a:tcPr marL="68580" marR="68580" marT="0" marB="0" anchor="ctr"/>
                </a:tc>
              </a:tr>
              <a:tr h="2998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02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1 349,40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1 349,40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0,14</a:t>
                      </a:r>
                    </a:p>
                  </a:txBody>
                  <a:tcPr marL="68580" marR="68580" marT="0" marB="0" anchor="ctr"/>
                </a:tc>
              </a:tr>
              <a:tr h="3974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04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68 405,34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67 181,61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7,01</a:t>
                      </a:r>
                    </a:p>
                  </a:txBody>
                  <a:tcPr marL="68580" marR="68580" marT="0" marB="0" anchor="ctr"/>
                </a:tc>
              </a:tr>
              <a:tr h="3974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05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38 416,21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38 073,12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3,97</a:t>
                      </a:r>
                    </a:p>
                  </a:txBody>
                  <a:tcPr marL="68580" marR="68580" marT="0" marB="0" anchor="ctr"/>
                </a:tc>
              </a:tr>
              <a:tr h="3545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07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542 227,82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537 067,20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99,05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56,06</a:t>
                      </a:r>
                    </a:p>
                  </a:txBody>
                  <a:tcPr marL="68580" marR="68580" marT="0" marB="0" anchor="ctr"/>
                </a:tc>
              </a:tr>
              <a:tr h="288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08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149 690,59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149 690,59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15,63</a:t>
                      </a:r>
                    </a:p>
                  </a:txBody>
                  <a:tcPr marL="68580" marR="68580" marT="0" marB="0" anchor="ctr"/>
                </a:tc>
              </a:tr>
              <a:tr h="324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09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Здравоохранение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0,01</a:t>
                      </a:r>
                    </a:p>
                  </a:txBody>
                  <a:tcPr marL="68580" marR="68580" marT="0" marB="0" anchor="ctr"/>
                </a:tc>
              </a:tr>
              <a:tr h="336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35 370,65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34 534,92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97,64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3,61</a:t>
                      </a:r>
                    </a:p>
                  </a:txBody>
                  <a:tcPr marL="68580" marR="68580" marT="0" marB="0" anchor="ctr"/>
                </a:tc>
              </a:tr>
              <a:tr h="3974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142,50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142,50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0,01</a:t>
                      </a:r>
                    </a:p>
                  </a:txBody>
                  <a:tcPr marL="68580" marR="68580" marT="0" marB="0" anchor="ctr"/>
                </a:tc>
              </a:tr>
              <a:tr h="3974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566,14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566,14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0,06</a:t>
                      </a:r>
                    </a:p>
                  </a:txBody>
                  <a:tcPr marL="68580" marR="68580" marT="0" marB="0" anchor="ctr"/>
                </a:tc>
              </a:tr>
              <a:tr h="788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45 258,24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45 258,24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4,72</a:t>
                      </a:r>
                    </a:p>
                  </a:txBody>
                  <a:tcPr marL="68580" marR="68580" marT="0" marB="0" anchor="ctr"/>
                </a:tc>
              </a:tr>
              <a:tr h="397429"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Расходы - всего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968 543,95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957 962,49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98,91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167063" cy="14588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539663" y="926432"/>
            <a:ext cx="1287379" cy="372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dn.pixabay.com/photo/2017/02/22/14/18/business-2089534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167063" cy="14588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03158" y="216568"/>
            <a:ext cx="107802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Динамика исполнения и структура расходов бюджета (2016-2019гг.) в тыс. руб.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Che" pitchFamily="49" charset="-127"/>
            </a:endParaRPr>
          </a:p>
        </p:txBody>
      </p:sp>
      <p:graphicFrame>
        <p:nvGraphicFramePr>
          <p:cNvPr id="5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3565289"/>
              </p:ext>
            </p:extLst>
          </p:nvPr>
        </p:nvGraphicFramePr>
        <p:xfrm>
          <a:off x="830178" y="1347538"/>
          <a:ext cx="10912642" cy="2105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0870"/>
                <a:gridCol w="1522943"/>
                <a:gridCol w="1522943"/>
                <a:gridCol w="1522943"/>
                <a:gridCol w="1522943"/>
              </a:tblGrid>
              <a:tr h="61137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2016г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2017г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2019г</a:t>
                      </a:r>
                      <a:endParaRPr lang="ru-RU" dirty="0"/>
                    </a:p>
                  </a:txBody>
                  <a:tcPr/>
                </a:tc>
              </a:tr>
              <a:tr h="592537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всего, в т.ч.: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891 802,9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868 749,1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929 145,8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957 962,5</a:t>
                      </a:r>
                      <a:endParaRPr lang="ru-RU" dirty="0"/>
                    </a:p>
                  </a:txBody>
                  <a:tcPr/>
                </a:tc>
              </a:tr>
              <a:tr h="450807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Программные расходы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837 017,7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807 727,8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863 757,2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887 051,79</a:t>
                      </a:r>
                      <a:endParaRPr lang="ru-RU" dirty="0"/>
                    </a:p>
                  </a:txBody>
                  <a:tcPr/>
                </a:tc>
              </a:tr>
              <a:tr h="450807">
                <a:tc>
                  <a:txBody>
                    <a:bodyPr/>
                    <a:lstStyle/>
                    <a:p>
                      <a:r>
                        <a:rPr lang="ru-RU" dirty="0" smtClean="0"/>
                        <a:t>Непрограммные расходы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54 785,2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61 021,3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65 338,6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70 910,71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Содержимое 1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32451341"/>
              </p:ext>
            </p:extLst>
          </p:nvPr>
        </p:nvGraphicFramePr>
        <p:xfrm>
          <a:off x="854075" y="3670300"/>
          <a:ext cx="10647363" cy="275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cdn.pixabay.com/photo/2017/02/22/14/18/business-2089534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03158" y="216568"/>
            <a:ext cx="1078029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Che" pitchFamily="49" charset="-127"/>
              </a:rPr>
              <a:t>МУНИЦИПАЛЬНЫЕ ПРОГРАММЫ РЕАЛИЗУЕМЫЕ В 201</a:t>
            </a:r>
            <a:r>
              <a:rPr lang="en-US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Che" pitchFamily="49" charset="-127"/>
              </a:rPr>
              <a:t>9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Che" pitchFamily="49" charset="-127"/>
              </a:rPr>
              <a:t> ГОДУ</a:t>
            </a:r>
            <a:endParaRPr lang="ru-RU" sz="2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Che" pitchFamily="49" charset="-127"/>
            </a:endParaRPr>
          </a:p>
        </p:txBody>
      </p:sp>
      <p:graphicFrame>
        <p:nvGraphicFramePr>
          <p:cNvPr id="5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4644656"/>
              </p:ext>
            </p:extLst>
          </p:nvPr>
        </p:nvGraphicFramePr>
        <p:xfrm>
          <a:off x="433138" y="919906"/>
          <a:ext cx="11381875" cy="5727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4413"/>
                <a:gridCol w="1792417"/>
                <a:gridCol w="1584420"/>
                <a:gridCol w="1430625"/>
              </a:tblGrid>
              <a:tr h="102853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программы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Ассигнования </a:t>
                      </a:r>
                      <a:r>
                        <a:rPr lang="ru-RU" sz="1600" baseline="0" dirty="0" smtClean="0"/>
                        <a:t> на 31.12.2019.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Фактически исполнено в 2019 году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% исполнения</a:t>
                      </a:r>
                      <a:endParaRPr lang="ru-RU" sz="1600" dirty="0"/>
                    </a:p>
                  </a:txBody>
                  <a:tcPr/>
                </a:tc>
              </a:tr>
              <a:tr h="4500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  <a:cs typeface="Times New Roman"/>
                        </a:rPr>
                        <a:t>«Развитие экономики»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2 853,78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2 794,37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97,92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00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  <a:cs typeface="Times New Roman"/>
                        </a:rPr>
                        <a:t>«Содержание и развитие муниципального хозяйства»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104 181,99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102 961,01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98,83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52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  <a:cs typeface="Times New Roman"/>
                        </a:rPr>
                        <a:t>«Образование»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521 848,03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516 428,27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98,96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3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  <a:cs typeface="Times New Roman"/>
                        </a:rPr>
                        <a:t>«Культура»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160 765,09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160 765,09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248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  <a:cs typeface="Times New Roman"/>
                        </a:rPr>
                        <a:t>«Развитие физической культуры и спорта»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23 107,51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22 805,51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98,69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56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  <a:cs typeface="Times New Roman"/>
                        </a:rPr>
                        <a:t>«Социальная поддержка населения»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9 458,98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9 424,52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99,64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627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  <a:cs typeface="Times New Roman"/>
                        </a:rPr>
                        <a:t>«Муниципальное управление»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73 744,13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71 621,24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97,12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14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  <a:cs typeface="Times New Roman"/>
                        </a:rPr>
                        <a:t>«Формирование и развитие кадрового потенциала»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75,00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75,00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75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  <a:cs typeface="Times New Roman"/>
                        </a:rPr>
                        <a:t>«Безопасность жизнедеятельности населения»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89,96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89,96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00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  <a:cs typeface="Times New Roman"/>
                        </a:rPr>
                        <a:t>«Молодежь </a:t>
                      </a:r>
                      <a:r>
                        <a:rPr lang="ru-RU" sz="1800" dirty="0" err="1">
                          <a:latin typeface="+mj-lt"/>
                          <a:ea typeface="Times New Roman"/>
                          <a:cs typeface="Times New Roman"/>
                        </a:rPr>
                        <a:t>Усть-Цилемского</a:t>
                      </a:r>
                      <a:r>
                        <a:rPr lang="ru-RU" sz="1800" dirty="0">
                          <a:latin typeface="+mj-lt"/>
                          <a:ea typeface="Times New Roman"/>
                          <a:cs typeface="Times New Roman"/>
                        </a:rPr>
                        <a:t> района»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88,96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86,82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97,59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167063" cy="145882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672010" y="553454"/>
            <a:ext cx="1287379" cy="372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353085"/>
            <a:ext cx="10364451" cy="1122631"/>
          </a:xfrm>
        </p:spPr>
        <p:txBody>
          <a:bodyPr>
            <a:normAutofit/>
          </a:bodyPr>
          <a:lstStyle/>
          <a:p>
            <a:r>
              <a:rPr lang="ru-RU" b="1" dirty="0" smtClean="0">
                <a:ea typeface="Verdana" pitchFamily="34" charset="0"/>
                <a:cs typeface="Verdana" pitchFamily="34" charset="0"/>
              </a:rPr>
              <a:t>БЮДЖЕТ В РАЗРЕЗЕ МУНИЦИПАЛЬНЫХ ПРОГРАММ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45433" y="2301272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млнруб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 descr="гер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167063" cy="14588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4381" y="5640657"/>
            <a:ext cx="118432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/>
              <a:t>Сводный годовой отчёт о ходе реализации муниципальных  </a:t>
            </a:r>
          </a:p>
          <a:p>
            <a:pPr algn="ctr"/>
            <a:r>
              <a:rPr lang="ru-RU" u="sng" dirty="0" smtClean="0"/>
              <a:t>программ  размещён</a:t>
            </a:r>
          </a:p>
          <a:p>
            <a:pPr algn="ctr"/>
            <a:endParaRPr lang="ru-RU" u="sng" dirty="0"/>
          </a:p>
          <a:p>
            <a:pPr algn="ctr"/>
            <a:r>
              <a:rPr lang="ru-RU" u="sng" dirty="0" smtClean="0"/>
              <a:t> по адресу:</a:t>
            </a:r>
            <a:r>
              <a:rPr lang="en-US" u="sng" dirty="0"/>
              <a:t>http://mrust-cilma.ru/index.php/sfery-deyatelnosti/ekonomika-i-biznes/strategicheskoe-planirovanie?id=138</a:t>
            </a:r>
            <a:endParaRPr lang="ru-RU" u="sng" dirty="0" smtClean="0"/>
          </a:p>
          <a:p>
            <a:pPr algn="ctr"/>
            <a:endParaRPr lang="ru-RU" u="sng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79739288"/>
              </p:ext>
            </p:extLst>
          </p:nvPr>
        </p:nvGraphicFramePr>
        <p:xfrm>
          <a:off x="1047420" y="1458829"/>
          <a:ext cx="10363200" cy="445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61010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dn.pixabay.com/photo/2017/02/22/14/18/business-2089534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0"/>
            <a:ext cx="11069678" cy="6376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/>
              <a:t>МУНИЦИПАЛЬНАЯ ПРОГРАММА МУНИЦИПАЛЬНОГО РАЙОНА «УСТЬ-ЦИЛЕМСКИЙ» «РАЗВИТИЕ ЭКОНОМИКИ»</a:t>
            </a:r>
            <a:endParaRPr lang="ru-RU" sz="20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7507845"/>
              </p:ext>
            </p:extLst>
          </p:nvPr>
        </p:nvGraphicFramePr>
        <p:xfrm>
          <a:off x="5570621" y="709862"/>
          <a:ext cx="6353092" cy="578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411386" y="838018"/>
            <a:ext cx="5308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Объемы финансирования программы (тыс.руб.)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04539" y="890337"/>
          <a:ext cx="5354050" cy="5666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209"/>
                <a:gridCol w="4511841"/>
              </a:tblGrid>
              <a:tr h="320448">
                <a:tc gridSpan="2"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7328">
                <a:tc rowSpan="3"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Подпрограммы: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Малое и среднее предпринимательство в МР«Усть-Цилемский».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6907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Агропромышленный и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рыбохозяйственный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комплексы в муниципальном районе «Усть-Цилемский».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4476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Въездной и внутренний туризм в муниципальном районе «Усть-Цилемский»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089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Цель программы 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устойчивого экономического развития муниципального района «Усть-Цилемский»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69076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Задачи программы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ru-RU" sz="14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1.Содействие развитию малого и среднего предпринимательства в муниципальном районе «Усть-Цилемский»</a:t>
                      </a:r>
                      <a:endParaRPr lang="ru-RU" sz="1400" dirty="0"/>
                    </a:p>
                  </a:txBody>
                  <a:tcPr/>
                </a:tc>
              </a:tr>
              <a:tr h="99338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2.Создание условий для развития агропромышленного и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рыбохозяйственного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комплексов в муниципальном районе «Усть-Цилемский».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9388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3.Создание благоприятных условий для развития въездного и внутреннего туризма в муниципальном районе «Усть-Цилемский»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gerb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731" y="285729"/>
            <a:ext cx="974878" cy="10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871531" y="147229"/>
            <a:ext cx="77768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86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/>
              <a:t>МУНИЦИПАЛЬНАЯ ПРОГРАММА МУНИЦИПАЛЬНОГО РАЙОНА «УСТЬ-ЦИЛЕМСКИЙ» «РАЗВИТИЕ ЭКОНОМИКИ»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4513374" y="1552551"/>
            <a:ext cx="7297666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По данным налоговых органов на территории  муниципального района «Усть-Цилемский» по состоянию на 31 декабря 2019 года осуществляли свою деятельность 271 (в 2018 г. – 298, в 2017 - 311) субъект малого предпринимательства. Из них индивидуальных предпринимателей (включая глав крестьянских (фермерских) хозяйств)  - 232, юридических лиц - 39. В последние годы ситуация в сфере малого предпринимательства характеризуется стабильным сокращением  общего числа индивидуальных предпринимателей, а также снижением численности работников на малых предприятиях. 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4755" name="Picture 3" descr="http://letip.ru/wp-content/uploads/2016/12/Sybsidii-predprinimateljy-848x500-768x4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13" y="1480720"/>
            <a:ext cx="4044490" cy="2002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293037" y="4026764"/>
            <a:ext cx="11605927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рамках программы «Развитие экономики» за 2019 год предоставлена имущественная поддержка 2 субъектам малого предпринимательства. Финансовая поддержка оказана 9 субъектам малого и среднего предпринимательства в размере 629190,0  рублей.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293037" y="5197160"/>
            <a:ext cx="11605927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предоставленной поддержки приобретено оборудование для экипировки транспортных средств, используемых для перевозки пассажиров и багажа, оборудование для заготовки леса, возмещены частично затраты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сельхозтоваропроизводителям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перевозку транспортных средств (автолавок) на паромных переправах для организации выездной торговли и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сельхозярмарок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реализован 1 бизнес-проект  «Восстановление помещений для содержания КРС» (КФХ Соколова Л.С.).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7314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gerb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883" y="214291"/>
            <a:ext cx="974878" cy="10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871531" y="8729"/>
            <a:ext cx="77768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/>
              <a:t>МУНИЦИПАЛЬНАЯ ПРОГРАММА МУНИЦИПАЛЬНОГО РАЙОНА «УСТЬ-ЦИЛЕМСКИЙ» «РАЗВИТИЕ ЭКОНОМИКИ</a:t>
            </a:r>
            <a:r>
              <a:rPr lang="ru-RU" b="1" dirty="0" smtClean="0"/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4161679" y="1363650"/>
            <a:ext cx="7737285" cy="1600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Хозяйствующие субъекты, обеспечивающие район товарами,  получают субсидию на компенсацию части транспортных расходов по доставке товаров от оптовых баз г.Ухты в труднодоступные и отдаленные населенные пункты за счет средств республиканского бюджета Республики Коми. Данный вид государственной поддержки положительно отражается на развитии торгового обслуживания населения: расширяется ассортимент товаров, и развиваются организации торговли. В 2019 году поддержку получили 22 субъекта на общую сумму 6394,04 тыс. руб.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https://groupmoney.ru/uploads/monthly_2016_06/577513e8d89de_.jpg.02a37d39d0964fc12c2a28a342911ee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1313" y="1285860"/>
            <a:ext cx="3018671" cy="1839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5" descr="http://i.ytimg.com/vi/lbYOkUlZw9k/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16" y="3214686"/>
            <a:ext cx="3516948" cy="1607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732655" y="3455259"/>
            <a:ext cx="7297666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Оказывается поддержка хозяйствующим субъектам, снабжающим население твердым топливом. За счет средств бюджета Республики Коми на возмещение разницы в цене (дрова, уголь) перечислены средства  в размере 2 млн. рублей.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234506" y="5401875"/>
            <a:ext cx="7707892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-15 субъектам малого предпринимательства предоставлено в аренду муниципальное имущество</a:t>
            </a:r>
            <a:endParaRPr kumimoji="0" lang="ru-RU" altLang="zh-CN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1201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gerb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0" y="214291"/>
            <a:ext cx="974878" cy="10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871531" y="147229"/>
            <a:ext cx="77768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86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/>
              <a:t>МУНИЦИПАЛЬНАЯ  ПРОГРАММА  МУНИЦИПАЛЬНОГО РАЙОНА «УСТЬ-ЦИЛЕМСКИЙ» «РАЗВИТИЕ ЭКОНОМИКИ»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611892" y="884620"/>
            <a:ext cx="10287072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908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Большую стимулирующую роль в увеличении объемов сельскохозяйственной продукции играют районные соревнования за достижение лучших результатов производства животноводческой продукции, на премирование победителей было направлено в 2019 году  90 тысяч рублей из районного бюджета.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0960" y="2071678"/>
            <a:ext cx="11518004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июне  2019 года  проведена ярмарка «Праздник хлеба и молока», в сентябре  - «Усть-Цилемская осень».   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777" name="Picture 1" descr="C:\Users\ischubchenko\Desktop\отчет перед население за 2019 год\сельское хозяйство\Фото 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807" y="3214686"/>
            <a:ext cx="3516948" cy="21431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5778" name="Picture 2" descr="C:\Users\ischubchenko\Desktop\отчет перед население за 2019 год\сельское хозяйство\Фото 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8290" y="4572009"/>
            <a:ext cx="3282443" cy="20002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5779" name="Picture 3" descr="C:\Users\ischubchenko\Desktop\отчет перед население за 2019 год\сельское хозяйство\Фото 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9771" y="3071810"/>
            <a:ext cx="3282442" cy="20002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5780" name="Picture 4" descr="C:\Users\ischubchenko\Desktop\отчет перед население за 2019 год\сельское хозяйство\Фото 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45788" y="4357695"/>
            <a:ext cx="3282443" cy="20002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48919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dn.pixabay.com/photo/2017/02/22/14/18/business-2089534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0"/>
            <a:ext cx="11069678" cy="6376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>
                <a:latin typeface="Arial Cyr"/>
              </a:rPr>
              <a:t>Муниципальная программа муниципального района "Усть-Цилемский" "Содержание и развитие муниципального хозяйства"</a:t>
            </a:r>
            <a:endParaRPr lang="ru-RU" sz="20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00970712"/>
              </p:ext>
            </p:extLst>
          </p:nvPr>
        </p:nvGraphicFramePr>
        <p:xfrm>
          <a:off x="6482281" y="709862"/>
          <a:ext cx="5441432" cy="5645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411386" y="838018"/>
            <a:ext cx="5308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Объемы финансирования программы (тыс.руб.)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04538" y="673767"/>
          <a:ext cx="6232476" cy="6055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387"/>
                <a:gridCol w="5252089"/>
              </a:tblGrid>
              <a:tr h="265013">
                <a:tc gridSpan="2"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9090">
                <a:tc rowSpan="5">
                  <a:txBody>
                    <a:bodyPr/>
                    <a:lstStyle/>
                    <a:p>
                      <a:pPr algn="l"/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Подпрограммы: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Жилищное хозяйство и коммунальная инфраструктура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5052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Благоустройство и обращение с отходами производства и потребления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5052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Развитие транспортной системы в МР«Усть-Цилемский»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505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4.Обеспечение жильем молодых семей в муниципальном районе "Усть-Цилемский"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50522">
                <a:tc vMerge="1">
                  <a:txBody>
                    <a:bodyPr/>
                    <a:lstStyle/>
                    <a:p>
                      <a:pPr algn="l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Повышение безопасности дорожного движения в МР«Усть-Цилемский»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360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Цель программы 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уровня комфортности проживания населения на территории муниципального района «Усть-Цилемский»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36031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Задачи программы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ru-RU" sz="14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Повышение качества жилищного обеспечения,  доступности жилья, качества и надежности предоставления ЖКУ</a:t>
                      </a:r>
                      <a:endParaRPr lang="ru-RU" sz="1400" dirty="0"/>
                    </a:p>
                  </a:txBody>
                  <a:tcPr/>
                </a:tc>
              </a:tr>
              <a:tr h="45052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Улучшение экологической обстановки в районе и повышение уровня благоустройства территорий.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5052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Обеспечение устойчивого транспортного сообщения в районе.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59396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Повышение доступности жилья для молодых семей.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50522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Снижение количества лиц, пострадавших в результате ДТП.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gerb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731" y="285729"/>
            <a:ext cx="974878" cy="10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871531" y="146650"/>
            <a:ext cx="77768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86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 Cyr"/>
              </a:rPr>
              <a:t>Муниципальная программа муниципального района "Усть-Цилемский" Содержание и развитие муниципального хозяйства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Users\ischubchenko\Desktop\отчет главы за 2015 год\20130419_47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5663" y="857233"/>
            <a:ext cx="3780719" cy="18573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" descr="C:\Users\ischubchenko\Desktop\отчет Поздеева за 2016 год\948q.jpg"/>
          <p:cNvPicPr>
            <a:picLocks noChangeAspect="1" noChangeArrowheads="1"/>
          </p:cNvPicPr>
          <p:nvPr/>
        </p:nvPicPr>
        <p:blipFill>
          <a:blip r:embed="rId4" cstate="print"/>
          <a:srcRect t="19355"/>
          <a:stretch>
            <a:fillRect/>
          </a:stretch>
        </p:blipFill>
        <p:spPr bwMode="auto">
          <a:xfrm>
            <a:off x="7305654" y="785794"/>
            <a:ext cx="4095232" cy="178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820579" y="2893781"/>
            <a:ext cx="56271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теплоходе «Вангыр»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период навигации 2019 г. было перевезено  1349 пассажиров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87313" y="2786058"/>
            <a:ext cx="50116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Объем перевозок на грузопассажирском пароме «Ивашка Ластка» за навигацию 2019 года составил: 10776 пассажиров, 5970 тонн грузов.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80960" y="3714753"/>
            <a:ext cx="11518004" cy="49244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снижения тарифов на пассажирские перевозки предусмотрено  </a:t>
            </a:r>
            <a:r>
              <a:rPr kumimoji="0" lang="ru-RU" sz="13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возмещение выпадающих доходов предприятиям  воздушного и речного транспорта.  </a:t>
            </a:r>
            <a:endParaRPr kumimoji="0" lang="ru-RU" sz="13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191530104"/>
              </p:ext>
            </p:extLst>
          </p:nvPr>
        </p:nvGraphicFramePr>
        <p:xfrm>
          <a:off x="380960" y="4286258"/>
          <a:ext cx="4747879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321501243"/>
              </p:ext>
            </p:extLst>
          </p:nvPr>
        </p:nvGraphicFramePr>
        <p:xfrm>
          <a:off x="6271847" y="4286258"/>
          <a:ext cx="5275422" cy="2357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dn.pixabay.com/photo/2017/02/22/14/18/business-2089534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0" name="Рисунок 9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167063" cy="1458829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298785" y="185383"/>
            <a:ext cx="10364451" cy="656828"/>
          </a:xfrm>
        </p:spPr>
        <p:txBody>
          <a:bodyPr>
            <a:noAutofit/>
          </a:bodyPr>
          <a:lstStyle/>
          <a:p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Краткий словарь используемых терминов и понятий</a:t>
            </a:r>
            <a:endParaRPr lang="ru-RU" sz="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3"/>
          </p:nvPr>
        </p:nvSpPr>
        <p:spPr>
          <a:xfrm>
            <a:off x="397041" y="1275347"/>
            <a:ext cx="11430001" cy="5305926"/>
          </a:xfrm>
        </p:spPr>
        <p:txBody>
          <a:bodyPr>
            <a:normAutofit fontScale="32500" lnSpcReduction="20000"/>
          </a:bodyPr>
          <a:lstStyle/>
          <a:p>
            <a:r>
              <a:rPr lang="ru-RU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межбюджетные трансферты - средства, предоставляемые одним бюджетом бюджетной системы Российской Федерации другому бюджету бюджетной системы Российской Федерации;</a:t>
            </a:r>
          </a:p>
          <a:p>
            <a:r>
              <a:rPr lang="ru-RU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Субвенции – средства, предоставляемые одним бюджетом бюджетной системы рф  другому  бюджету на безвозмездной и безвозвратной основе на финансирование делегированных полномочий;</a:t>
            </a:r>
          </a:p>
          <a:p>
            <a:r>
              <a:rPr lang="ru-RU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Субсидии – средства, предоставляемые одним бюджетом бюджетной системы рф  другому бюджету на безвозмездной и безвозвратной основе на условиях долевого софинансирования расходов других бюджетов;</a:t>
            </a:r>
          </a:p>
          <a:p>
            <a:r>
              <a:rPr lang="ru-RU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дотации - межбюджетные трансферты, предоставляемые на безвозмездной и безвозвратной основе;</a:t>
            </a:r>
          </a:p>
          <a:p>
            <a:r>
              <a:rPr lang="ru-RU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государственное (муниципальное) задание - документ, устанавливающий требования к составу, качеству и (или) объему (содержанию), условиям, порядку и результатам оказания государственных (муниципальных) услуг (выполнения работ);</a:t>
            </a:r>
          </a:p>
          <a:p>
            <a:r>
              <a:rPr lang="ru-RU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главный распорядитель бюджетных средств  - орган государственной власти (государственный орган), орган управления государственным внебюджетным фондом, орган местного самоуправления, орган местной администрации;</a:t>
            </a:r>
          </a:p>
          <a:p>
            <a:r>
              <a:rPr lang="ru-RU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отчетный финансовый год - год, предшествующий текущему финансовому году;</a:t>
            </a:r>
          </a:p>
          <a:p>
            <a:r>
              <a:rPr lang="ru-RU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Муниципальная программа – система мероприятий и инструментов государственной и муниципальной политики, реализуемой на территории муниципального района;</a:t>
            </a:r>
          </a:p>
          <a:p>
            <a:endParaRPr lang="ru-RU" sz="3600" dirty="0" smtClean="0"/>
          </a:p>
          <a:p>
            <a:pPr algn="ctr">
              <a:buNone/>
            </a:pPr>
            <a:endParaRPr lang="ru-RU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15868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gerb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731" y="285729"/>
            <a:ext cx="974878" cy="10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871531" y="147229"/>
            <a:ext cx="77768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86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Arial Cyr"/>
              </a:rPr>
              <a:t>Муниципальная программа муниципального района "Усть-Цилемский" "Содержание и развитие муниципального </a:t>
            </a:r>
            <a:r>
              <a:rPr lang="ru-RU" b="1" dirty="0" smtClean="0">
                <a:latin typeface="Arial Cyr"/>
              </a:rPr>
              <a:t>хозяйства»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ischubchenko\Desktop\отчет главы за 2015 год\4H0-lNzFt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666" y="4070726"/>
            <a:ext cx="3956566" cy="17002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http://www.ust-cilma.ru/cms_admust-cilma/data/upimages/DSC01241.JPG"/>
          <p:cNvPicPr>
            <a:picLocks noChangeAspect="1" noChangeArrowheads="1"/>
          </p:cNvPicPr>
          <p:nvPr/>
        </p:nvPicPr>
        <p:blipFill>
          <a:blip r:embed="rId4" cstate="print"/>
          <a:srcRect r="7601" b="28215"/>
          <a:stretch>
            <a:fillRect/>
          </a:stretch>
        </p:blipFill>
        <p:spPr bwMode="auto">
          <a:xfrm>
            <a:off x="7745212" y="3913621"/>
            <a:ext cx="3929097" cy="1857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619609" y="1714489"/>
            <a:ext cx="9789027" cy="16312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2019 году регулярные рейсы из Сыктывкара в Усть-Цильму и обратно выполнялись  самолетом L-410.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периоды весенне-осеннего бездорожья посредством вертолета МИ-8 осуществлялась  регулярная воздушная связь между 13 населенными пунктами района, а также с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Ижма и г. Печора.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5810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gerb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731" y="285729"/>
            <a:ext cx="974878" cy="10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871531" y="147229"/>
            <a:ext cx="77768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86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Arial Cyr"/>
              </a:rPr>
              <a:t>Муниципальная программа муниципального района "Усть-Цилемский" "Содержание и развитие муниципального хозяйства»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75663" y="785795"/>
            <a:ext cx="975953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целях организации пассажирских перевозок на территории района утверждено 12 автобусных маршрутов.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825" name="Picture 1" descr="C:\Users\ischubchenko\Desktop\новости на сайт\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60" y="1785927"/>
            <a:ext cx="3540369" cy="80962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073755" y="1500175"/>
            <a:ext cx="7649361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Перевозки пассажиров, в том числе и перевозку отдельных категорий граждан, на основании муниципальных контрактов, заключенных в рамках конкурентных процедур и с единственным поставщиком, осуществляют 6 перевозчиков: 4 индивидуальных предпринимателя, ООО «Усть-Цилемское АТП», МБУ «Центр жилищных расчетов, льгот и субсидий».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556807" y="3123482"/>
            <a:ext cx="6066735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Действует автобусное сообщение в междугородном направлении до с. Ижма и железнодорожной станции Ираель., а также в.г. Ухта и Сыктывкар.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0960" y="5166383"/>
            <a:ext cx="6682201" cy="1169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Для сдерживания текущего уровня стоимости проездных билетов на автомобильном транспорте предусмотрено возмещение части расходов перевозчиков на оплату провоза транспорта на паромной переправе в с.Усть-Цильма. На данные цели из местного бюджета в 2019 году израсходовано 300,0 тыс.рублей (в 2018 – 222, 0 тыс. рублей).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827" name="Picture 3" descr="C:\Users\ischubchenko\Desktop\новости на сайт\автобус\DSC_0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5237" y="3044838"/>
            <a:ext cx="4191003" cy="2027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556807" y="4337930"/>
            <a:ext cx="6066735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Общее количество перевезенных пассажиров  по муниципальным маршрутам за 2019 год – 138296 человек.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7590703" y="5286388"/>
          <a:ext cx="4220337" cy="1357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295371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gerb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0" y="285729"/>
            <a:ext cx="974878" cy="10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871531" y="147229"/>
            <a:ext cx="98703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86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Arial Cyr"/>
              </a:rPr>
              <a:t>Муниципальная программа муниципального района </a:t>
            </a:r>
            <a:endParaRPr lang="ru-RU" b="1" dirty="0" smtClean="0">
              <a:latin typeface="Arial Cyr"/>
            </a:endParaRPr>
          </a:p>
          <a:p>
            <a:pPr lvl="0" indent="2286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 Cyr"/>
              </a:rPr>
              <a:t>"Усть-Цилемский</a:t>
            </a:r>
            <a:r>
              <a:rPr lang="ru-RU" b="1" dirty="0">
                <a:latin typeface="Arial Cyr"/>
              </a:rPr>
              <a:t>" "Содержание и развитие муниципального хозяйства»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349256" y="3698374"/>
            <a:ext cx="11693851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2018 году приступили к строительству объекта - «Водопровод в с.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Трусово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Усть-Цилемского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2019  завершили строительство объекта. Введены этапы строительства: пожарные водоемы и насосная станция. В настоящее время ведется работа по постановке объекта на кадастровый учет и передаче в эксплуатирующую организацию.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5" name="Picture 1" descr="C:\Users\ischubchenko\Desktop\отчет перед население за 2019 год\строители\IMG_10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6044" y="857232"/>
            <a:ext cx="3399716" cy="20717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2226" name="Picture 2" descr="C:\Users\ischubchenko\Desktop\отчет перед население за 2019 год\строители\IMG_1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0916" y="892952"/>
            <a:ext cx="3341100" cy="20359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2227" name="Picture 3" descr="C:\Users\ischubchenko\Desktop\отчет перед население за 2019 год\строители\IMG_11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6479" y="857232"/>
            <a:ext cx="3282485" cy="2000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515755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gerb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12" y="142853"/>
            <a:ext cx="974878" cy="10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52784" y="4352"/>
            <a:ext cx="95883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86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Arial Cyr"/>
              </a:rPr>
              <a:t>Муниципальная программа муниципального района </a:t>
            </a:r>
          </a:p>
          <a:p>
            <a:pPr lvl="0" indent="2286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Arial Cyr"/>
              </a:rPr>
              <a:t>"Усть-Цилемский" "Содержание и развитие муниципального хозяйства»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468884" y="3191532"/>
            <a:ext cx="1143008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2018-2019 год подготовлена проектная документация и началось строительство объекта «Социокультурный центр в с. Коровий Ручей». Завышение строительства планируется в 2020 году.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https://i.mycdn.me/i?r=AyH4iRPQ2q0otWIFepML2LxR6mkIIeGnw6kOFxyD75uOE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1892" y="785794"/>
            <a:ext cx="5040906" cy="23038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0180" name="Picture 4" descr="https://i.mycdn.me/i?r=AyH4iRPQ2q0otWIFepML2LxRCLQjjhFbzfTJn1q7ovPF8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9390" y="785794"/>
            <a:ext cx="5099574" cy="23306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0182" name="Picture 6" descr="http://mrust-cilma.ru/cache/898e_images_thumb_medium0_2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808" y="4071942"/>
            <a:ext cx="4220337" cy="2286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5216763" y="4409367"/>
            <a:ext cx="6682201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2019 году проводились работы по ремонту здания: «Совет ветеранов Усть-Цилемского района». Работы выполнял  Индивидуальный предприниматель Сидоренко Игорь Николаевич.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Оплату выполненных Подрядчиком работ осуществляла некоммерческая организация «Благотворительный фонд «ЛУКОЙЛ».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3091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gerb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731" y="285729"/>
            <a:ext cx="974878" cy="10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871530" y="155774"/>
            <a:ext cx="101182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86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Arial Cyr"/>
              </a:rPr>
              <a:t>Муниципальная программа муниципального района </a:t>
            </a:r>
          </a:p>
          <a:p>
            <a:pPr lvl="0" indent="2286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Arial Cyr"/>
              </a:rPr>
              <a:t>"Усть-Цилемский" "Содержание и развитие муниципального хозяйства»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30515" y="785795"/>
            <a:ext cx="102805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Градостроительная деятельность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468884" y="1571613"/>
            <a:ext cx="11342156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2019 году предоставлено 4 земельных участков для строительства индивидуальных жилых домов (в прошлом году - 12), 1 многодетная семья получила бесплатно земельный участок.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468884" y="2285993"/>
            <a:ext cx="11342156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отчетном периоде внесены изменения в генеральные планы сельских поселений: «Замежная», «Трусово», «Коровий Ручей», «Усть-Цильма».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8884" y="3000373"/>
            <a:ext cx="1143008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2019 году 21 гражданин обратился с запросами о предоставлении муниципальной услуги «Постановка граждан на учет для улучшения жилищных условий», 18 граждан – на включение в список детей – сирот и детей, оставшиеся без попечения родителей.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128840" y="3976220"/>
            <a:ext cx="6770124" cy="7386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 граждан встали на учет по переселению из районов Крайнего Севера. 23 гражданина пожелали получить социальную выплату на приобретение или строительство жилья.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128840" y="5008117"/>
            <a:ext cx="6770124" cy="13849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 человек подали заявления на участие в ФЦП Жилище» подпрограммы «Обеспечение жильем молодых семей», 13 человек – в ФЦП Устойчивое развитие сельских территорий», 4 человека – на получение социальной выплаты виде компенсации на возмещение части затрат на уплату процентов по кредитам, 1 семья получила выплату на приобретение жилья по категории «ветераны боевых действий».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https://i.mycdn.me/i?r=AyH4iRPQ2q0otWIFepML2LxRzYHWZqZ7gE1Jkf7hExMDg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036" y="4000505"/>
            <a:ext cx="4659957" cy="23782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837003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gerb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0" y="214291"/>
            <a:ext cx="974878" cy="10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871530" y="8729"/>
            <a:ext cx="1002743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86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 Cyr"/>
              </a:rPr>
              <a:t>Муниципальная </a:t>
            </a:r>
            <a:r>
              <a:rPr lang="ru-RU" b="1" dirty="0">
                <a:latin typeface="Arial Cyr"/>
              </a:rPr>
              <a:t>программа муниципального района </a:t>
            </a:r>
          </a:p>
          <a:p>
            <a:pPr lvl="0" indent="2286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Arial Cyr"/>
              </a:rPr>
              <a:t>"Усть-Цилемский" "Содержание и развитие муниципального хозяйства»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иципальный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 «Усть-Цилемский»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23968" y="714356"/>
            <a:ext cx="10374996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2019 году заключено соглашение с Министерством труда и социальной защиты Республики Коми «О предоставлении бюджету МО МР «Усть-Цилемский» субвенций на обеспечение детей-сирот и детей, оставшихся без попечения родителей, лиц из числа детей сирот и детей, оставшихся без попечения родителей, жилыми помещениями по договорам найма специализированных жилых помещений».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рамках соглашения бюджету района предоставлено субвенций в размере 8 745 000 рублей. В течение года приобретено 9 жилых помещений на всю сумму субвенций. Предоставлено 10 жилых помещений.</a:t>
            </a:r>
          </a:p>
        </p:txBody>
      </p:sp>
      <p:pic>
        <p:nvPicPr>
          <p:cNvPr id="11" name="Picture 3" descr="C:\Users\ischubchenko\Desktop\новости на сайт\э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2273" y="3071810"/>
            <a:ext cx="3341100" cy="18634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80960" y="5195185"/>
            <a:ext cx="5011650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рамках реализации подпрограммы «Обеспечение жильем молодых семей» федеральной целевой программы «Жилище» вручено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свидетельство на сумму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834 750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рублей.</a:t>
            </a:r>
            <a:endParaRPr kumimoji="0" lang="ru-RU" sz="1600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7" descr="Z:\Чубченко И.С\ВСЕ ФОТО\архивные фото\вручение свидетельства\DSC_09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8626" y="3000373"/>
            <a:ext cx="3165253" cy="21180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568458" y="5258716"/>
            <a:ext cx="6506353" cy="116955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завершение строительства в рамках реализации ГП РК «Развитие сельского хозяйства и регулирование рынков сельскохозяйственной продукции, сырья и продовольствия, развития рыбохозяйственного комплекса в РК» получили социальную выплату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семьи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сумме 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1537427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рубля 43 копейки.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5380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gerb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12" y="142853"/>
            <a:ext cx="974878" cy="10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871530" y="147228"/>
            <a:ext cx="101865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86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Arial Cyr"/>
              </a:rPr>
              <a:t>Муниципальная программа муниципального района </a:t>
            </a:r>
          </a:p>
          <a:p>
            <a:pPr lvl="0" indent="2286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Arial Cyr"/>
              </a:rPr>
              <a:t>"Усть-Цилемский" "Содержание и развитие муниципального хозяйства»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40916" y="1678769"/>
            <a:ext cx="6795009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рамках реализации мероприятий подпрограммы «Устойчивое развитие сельских территорий» Государственной программы Республики Коми «Развитие сельского хозяйства и регулирование рынков сельскохозяйственной продукции, сырья и продовольствия на 2013-2020 годы» вручено 5 свидетельств на получение социальной выплаты на общую сумму 8210323,00 рублей. Свидетельства получили 3 молодые семьи и 2 многодетных семьи 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7046" name="Picture 6" descr="http://mcx.samregion.ru/doc/banners/17.07/socpoliti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05" y="1420690"/>
            <a:ext cx="3341099" cy="1643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05113" y="3512955"/>
            <a:ext cx="11853002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рамках реализации подпрограммы «Выполнение государственных обязательств по обеспечению жильем категорий граждан, установленных федеральным законодательством» федеральной целевой программы «Жилище»/ «Об утверждении Правил выпуска и реализации государственных жилищных сертификатов в рамках реализации ведомственной целевой программы «Оказание государственной поддержки гражданам в обеспечении жильем и оплате жилищно-коммунальных услуг» государственной программы Российской Федерации «Обеспечение доступным и комфортным жильем и коммунальными услугами граждан Российской Федерации» вручено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 государственных жилищных сертификата гражданам, которые относятся к категории «Инвалиды I и II групп, инвалиды с детства, родившиеся в районах Крайнего Севера и приравненных к ним местностях или за пределами указанных районов и местностей »  на общую сумму 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7179794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рублей.     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                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5567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dn.pixabay.com/photo/2017/02/22/14/18/business-2089534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0"/>
            <a:ext cx="11069678" cy="6376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>
                <a:latin typeface="Arial Cyr"/>
              </a:rPr>
              <a:t>Муниципальная программа муниципального района "Усть-Цилемский" «Образование»</a:t>
            </a:r>
            <a:endParaRPr lang="ru-RU" sz="20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32298084"/>
              </p:ext>
            </p:extLst>
          </p:nvPr>
        </p:nvGraphicFramePr>
        <p:xfrm>
          <a:off x="5739063" y="709862"/>
          <a:ext cx="6184650" cy="578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411386" y="838018"/>
            <a:ext cx="5308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Объемы финансирования программы (тыс.руб.)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80475" y="1284972"/>
          <a:ext cx="5570619" cy="3612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276"/>
                <a:gridCol w="4694343"/>
              </a:tblGrid>
              <a:tr h="285893">
                <a:tc gridSpan="2"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86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Цель программы 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доступности и качества образовательных услуг в районе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56661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Задачи программы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ru-RU" sz="14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Повышение качества услуг дошкольного, общего и дополнительного образования.</a:t>
                      </a:r>
                      <a:endParaRPr lang="ru-RU" sz="1400" dirty="0"/>
                    </a:p>
                  </a:txBody>
                  <a:tcPr/>
                </a:tc>
              </a:tr>
              <a:tr h="77002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Обеспечение доступности образования, создание оптимальных условий для обучения и воспитания в учреждениях образования.</a:t>
                      </a:r>
                    </a:p>
                  </a:txBody>
                  <a:tcPr/>
                </a:tc>
              </a:tr>
              <a:tr h="51735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Создание условий для личностного развития,  полноценного отдыха, укрепления здоровья и занятости несовершеннолетних и молодежи.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04524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Обеспечение управления реализацией мероприятий Программы на муниципальном уровне.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dn.pixabay.com/photo/2017/02/22/14/18/business-2089534_1280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0"/>
            <a:ext cx="11069678" cy="6376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>
                <a:latin typeface="Arial Cyr"/>
              </a:rPr>
              <a:t>Муниципальная программа муниципального района "Усть-Цилемский" «КУЛЬТУРА"</a:t>
            </a:r>
            <a:endParaRPr lang="ru-RU" sz="20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94724164"/>
              </p:ext>
            </p:extLst>
          </p:nvPr>
        </p:nvGraphicFramePr>
        <p:xfrm>
          <a:off x="5739063" y="709862"/>
          <a:ext cx="6184650" cy="578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411386" y="838018"/>
            <a:ext cx="5308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Объемы финансирования программы (тыс.руб.)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80475" y="1405288"/>
          <a:ext cx="5570619" cy="3814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276"/>
                <a:gridCol w="4694343"/>
              </a:tblGrid>
              <a:tr h="285893">
                <a:tc gridSpan="2"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86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Цель программы 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Сохранение и развитие самобытной культуры района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31770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Задачи программы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ru-RU" sz="14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Обеспечение доступности объектов сферы культуры, сохранение и актуализация культурного наследия муниципального района «Усть-Цилемский». </a:t>
                      </a:r>
                    </a:p>
                  </a:txBody>
                  <a:tcPr/>
                </a:tc>
              </a:tr>
              <a:tr h="52056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. Формирование благоприятных условий для сохранения и развития традиционной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усть-цилемской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культуры как основы самобытности района.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1735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Обеспечение реализации муниципальной программы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dn.pixabay.com/photo/2017/02/22/14/18/business-2089534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0"/>
            <a:ext cx="11069678" cy="6376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/>
              <a:t>МУНИЦИПАЛЬНАЯ ПРОГРАММА МУНИЦИПАЛЬНОГО РАЙОНА «УСТЬ-ЦИЛЕМСКИЙ» «</a:t>
            </a:r>
            <a:r>
              <a:rPr lang="ru-RU" sz="2000" b="1" dirty="0" smtClean="0">
                <a:latin typeface="Arial Cyr"/>
              </a:rPr>
              <a:t>Развитие физической культуры и спорта»</a:t>
            </a:r>
            <a:endParaRPr lang="ru-RU" sz="20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33660485"/>
              </p:ext>
            </p:extLst>
          </p:nvPr>
        </p:nvGraphicFramePr>
        <p:xfrm>
          <a:off x="5570621" y="709862"/>
          <a:ext cx="6353092" cy="578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411386" y="838018"/>
            <a:ext cx="5308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Объемы финансирования программы (тыс.руб.)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80476" y="1359569"/>
          <a:ext cx="5354050" cy="4066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209"/>
                <a:gridCol w="4511841"/>
              </a:tblGrid>
              <a:tr h="320448">
                <a:tc gridSpan="2"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089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Цель программы 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совершенствование системы физической культуры и спорта, создание благоприятных условий для развития массовой физической культуры и спорта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91156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Задачи программы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Развитие инфраструктуры физической культуры и спорта;</a:t>
                      </a:r>
                    </a:p>
                  </a:txBody>
                  <a:tcPr/>
                </a:tc>
              </a:tr>
              <a:tr h="80611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2.Обеспечение деятельности учреждений, осуществляющих физкультурно-спортивную работу с населением; 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8205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3.Популяризация здорового образа жизни, физической культуры и спорта среди населения Усть-Цилемского района;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57990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4.Вовлечение всех категорий населения Усть-Цилемского района в массовые физкультурные и спортивные мероприятия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https://cdn.pixabay.com/photo/2017/02/22/14/18/business-2089534_1280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294" y="0"/>
            <a:ext cx="10364451" cy="1330859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ГРАЖДАН В ФОРМИРОВАНИИ БЮДЖЕТА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892320" y="1351745"/>
            <a:ext cx="1629549" cy="122216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393700" dist="38100" dir="5400000" sx="97000" sy="97000" algn="t" rotWithShape="0">
              <a:prstClr val="black">
                <a:alpha val="52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Арка 5"/>
          <p:cNvSpPr/>
          <p:nvPr/>
        </p:nvSpPr>
        <p:spPr>
          <a:xfrm>
            <a:off x="466671" y="980911"/>
            <a:ext cx="2535172" cy="1901590"/>
          </a:xfrm>
          <a:prstGeom prst="blockArc">
            <a:avLst>
              <a:gd name="adj1" fmla="val 10753516"/>
              <a:gd name="adj2" fmla="val 22782"/>
              <a:gd name="adj3" fmla="val 13661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rot="10800000">
            <a:off x="3396871" y="2089955"/>
            <a:ext cx="1629549" cy="122216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393700" dist="38100" dir="5400000" sx="97000" sy="97000" algn="t" rotWithShape="0">
              <a:prstClr val="black">
                <a:alpha val="52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>
            <a:off x="2944062" y="1623492"/>
            <a:ext cx="2535172" cy="1901590"/>
          </a:xfrm>
          <a:prstGeom prst="blockArc">
            <a:avLst>
              <a:gd name="adj1" fmla="val 10753516"/>
              <a:gd name="adj2" fmla="val 22782"/>
              <a:gd name="adj3" fmla="val 13661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045692" y="2727871"/>
            <a:ext cx="1629549" cy="122216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393700" dist="38100" dir="5400000" sx="97000" sy="97000" algn="t" rotWithShape="0">
              <a:prstClr val="black">
                <a:alpha val="52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Арка 9"/>
          <p:cNvSpPr/>
          <p:nvPr/>
        </p:nvSpPr>
        <p:spPr>
          <a:xfrm>
            <a:off x="5556667" y="2243316"/>
            <a:ext cx="2535172" cy="1901590"/>
          </a:xfrm>
          <a:prstGeom prst="blockArc">
            <a:avLst>
              <a:gd name="adj1" fmla="val 10753516"/>
              <a:gd name="adj2" fmla="val 22782"/>
              <a:gd name="adj3" fmla="val 13661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 rot="10800000">
            <a:off x="8893869" y="3375547"/>
            <a:ext cx="1629549" cy="122216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393700" dist="38100" dir="5400000" sx="97000" sy="97000" algn="t" rotWithShape="0">
              <a:prstClr val="black">
                <a:alpha val="52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Арка 11"/>
          <p:cNvSpPr/>
          <p:nvPr/>
        </p:nvSpPr>
        <p:spPr>
          <a:xfrm>
            <a:off x="8422953" y="2854765"/>
            <a:ext cx="2535172" cy="1901590"/>
          </a:xfrm>
          <a:prstGeom prst="blockArc">
            <a:avLst>
              <a:gd name="adj1" fmla="val 10753516"/>
              <a:gd name="adj2" fmla="val 22782"/>
              <a:gd name="adj3" fmla="val 13661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1248432" y="2972912"/>
            <a:ext cx="936248" cy="100927"/>
            <a:chOff x="2411760" y="2204864"/>
            <a:chExt cx="936248" cy="75695"/>
          </a:xfrm>
          <a:solidFill>
            <a:schemeClr val="accent1"/>
          </a:solidFill>
        </p:grpSpPr>
        <p:sp>
          <p:nvSpPr>
            <p:cNvPr id="16" name="Овал 15"/>
            <p:cNvSpPr/>
            <p:nvPr/>
          </p:nvSpPr>
          <p:spPr>
            <a:xfrm>
              <a:off x="2555776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2411760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2699792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2843808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2987824" y="2208551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3131840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3276000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Группа 22"/>
          <p:cNvGrpSpPr/>
          <p:nvPr/>
        </p:nvGrpSpPr>
        <p:grpSpPr>
          <a:xfrm rot="16200000">
            <a:off x="4066673" y="3538586"/>
            <a:ext cx="360040" cy="98592"/>
            <a:chOff x="2411760" y="2204864"/>
            <a:chExt cx="360040" cy="73944"/>
          </a:xfrm>
          <a:solidFill>
            <a:schemeClr val="accent3"/>
          </a:solidFill>
        </p:grpSpPr>
        <p:sp>
          <p:nvSpPr>
            <p:cNvPr id="24" name="Овал 23"/>
            <p:cNvSpPr/>
            <p:nvPr/>
          </p:nvSpPr>
          <p:spPr>
            <a:xfrm>
              <a:off x="2555776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2411760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2699792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Группа 30"/>
          <p:cNvGrpSpPr/>
          <p:nvPr/>
        </p:nvGrpSpPr>
        <p:grpSpPr>
          <a:xfrm rot="16200000">
            <a:off x="6428557" y="4402763"/>
            <a:ext cx="936248" cy="100927"/>
            <a:chOff x="2411760" y="2204864"/>
            <a:chExt cx="936248" cy="75695"/>
          </a:xfrm>
          <a:solidFill>
            <a:schemeClr val="accent4"/>
          </a:solidFill>
        </p:grpSpPr>
        <p:sp>
          <p:nvSpPr>
            <p:cNvPr id="32" name="Овал 31"/>
            <p:cNvSpPr/>
            <p:nvPr/>
          </p:nvSpPr>
          <p:spPr>
            <a:xfrm>
              <a:off x="2555776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2411760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4" name="Овал 33"/>
            <p:cNvSpPr/>
            <p:nvPr/>
          </p:nvSpPr>
          <p:spPr>
            <a:xfrm>
              <a:off x="2699792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2843808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>
              <a:off x="2987824" y="2208551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3131840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8" name="Овал 37"/>
            <p:cNvSpPr/>
            <p:nvPr/>
          </p:nvSpPr>
          <p:spPr>
            <a:xfrm>
              <a:off x="3276000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Группа 38"/>
          <p:cNvGrpSpPr/>
          <p:nvPr/>
        </p:nvGrpSpPr>
        <p:grpSpPr>
          <a:xfrm rot="16200000">
            <a:off x="9563671" y="4794228"/>
            <a:ext cx="360040" cy="98592"/>
            <a:chOff x="2411760" y="2204864"/>
            <a:chExt cx="360040" cy="73944"/>
          </a:xfrm>
          <a:solidFill>
            <a:schemeClr val="accent2"/>
          </a:solidFill>
        </p:grpSpPr>
        <p:sp>
          <p:nvSpPr>
            <p:cNvPr id="40" name="Овал 39"/>
            <p:cNvSpPr/>
            <p:nvPr/>
          </p:nvSpPr>
          <p:spPr>
            <a:xfrm>
              <a:off x="2555776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1" name="Овал 40"/>
            <p:cNvSpPr/>
            <p:nvPr/>
          </p:nvSpPr>
          <p:spPr>
            <a:xfrm>
              <a:off x="2411760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2" name="Овал 41"/>
            <p:cNvSpPr/>
            <p:nvPr/>
          </p:nvSpPr>
          <p:spPr>
            <a:xfrm>
              <a:off x="2699792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181069" y="3114392"/>
            <a:ext cx="3069125" cy="15662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868399" y="3803885"/>
            <a:ext cx="2938865" cy="1229842"/>
          </a:xfrm>
          <a:prstGeom prst="roundRect">
            <a:avLst>
              <a:gd name="adj" fmla="val 2617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67114" y="1783254"/>
            <a:ext cx="90441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Шаг 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801284" y="2525424"/>
            <a:ext cx="90441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Шаг 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20607" y="3141060"/>
            <a:ext cx="90441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Шаг 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257150" y="3847231"/>
            <a:ext cx="90441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Шаг 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91334" y="3184319"/>
            <a:ext cx="2868737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Просмотр проекта отчета об 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исполнении бюджета на сайте ФИНАНСОВОГО УПРАВЛЕНИЯ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по адресу: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http://fin.mrust-cilma.ru/godovoe/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955834" y="3918700"/>
            <a:ext cx="272683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Подготовка замечаний и 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предложений</a:t>
            </a:r>
          </a:p>
        </p:txBody>
      </p:sp>
      <p:pic>
        <p:nvPicPr>
          <p:cNvPr id="50" name="Рисунок 49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167063" cy="1458829"/>
          </a:xfrm>
          <a:prstGeom prst="rect">
            <a:avLst/>
          </a:prstGeom>
        </p:spPr>
      </p:pic>
      <p:sp>
        <p:nvSpPr>
          <p:cNvPr id="48" name="Скругленный прямоугольник 47"/>
          <p:cNvSpPr/>
          <p:nvPr/>
        </p:nvSpPr>
        <p:spPr>
          <a:xfrm>
            <a:off x="5437344" y="4428401"/>
            <a:ext cx="2833055" cy="11521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592832" y="4731982"/>
            <a:ext cx="2509213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Выступление на 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публичных слушаниях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8166225" y="5069942"/>
            <a:ext cx="3277355" cy="15571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283921" y="5182632"/>
            <a:ext cx="3087232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Направление замечаний и </a:t>
            </a:r>
          </a:p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п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редложений через форму 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обратной связи на сайте 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ФИНАНСОВОГО УПРАВЛЕНИЯ  в разделе: ОТПРАВИТЬ ПИСЬМО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26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dn.pixabay.com/photo/2017/02/22/14/18/business-2089534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0"/>
            <a:ext cx="11069678" cy="6376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/>
              <a:t>МУНИЦИПАЛЬНАЯ ПРОГРАММА МУНИЦИПАЛЬНОГО РАЙОНА «УСТЬ-ЦИЛЕМСКИЙ» </a:t>
            </a:r>
            <a:r>
              <a:rPr lang="ru-RU" sz="2000" b="1" dirty="0" smtClean="0">
                <a:latin typeface="Arial Cyr"/>
              </a:rPr>
              <a:t>"Социальная поддержка населения"</a:t>
            </a:r>
            <a:endParaRPr lang="ru-RU" sz="20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29613399"/>
              </p:ext>
            </p:extLst>
          </p:nvPr>
        </p:nvGraphicFramePr>
        <p:xfrm>
          <a:off x="5690937" y="709862"/>
          <a:ext cx="6232776" cy="578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411386" y="838018"/>
            <a:ext cx="5308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Объемы финансирования программы (тыс.руб.)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2666" y="1251284"/>
          <a:ext cx="5354050" cy="4283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209"/>
                <a:gridCol w="4511841"/>
              </a:tblGrid>
              <a:tr h="371838">
                <a:tc gridSpan="2"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549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Цель программы 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благоприятной среды для жизнедеятельности отдельных категорий граждан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80377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Задачи программы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ru-RU" sz="14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Осуществление социальной поддержки отдельным категориям граждан, нуждающимся в помощи и содействии в связи с возрастом, состоянием здоровья, социальным и материальным положением.</a:t>
                      </a:r>
                      <a:endParaRPr lang="ru-RU" sz="1600" dirty="0"/>
                    </a:p>
                  </a:txBody>
                  <a:tcPr/>
                </a:tc>
              </a:tr>
              <a:tr h="115269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Создание доступной среды для инвалидов и других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маломобильных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групп населения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dn.pixabay.com/photo/2017/02/22/14/18/business-2089534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0"/>
            <a:ext cx="11069678" cy="6376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>
                <a:latin typeface="Arial Cyr"/>
              </a:rPr>
              <a:t>Муниципальная программа муниципального района "Усть-Цилемский" "Муниципальное управление"</a:t>
            </a:r>
            <a:endParaRPr lang="ru-RU" sz="20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1142029"/>
              </p:ext>
            </p:extLst>
          </p:nvPr>
        </p:nvGraphicFramePr>
        <p:xfrm>
          <a:off x="6244389" y="709862"/>
          <a:ext cx="5679324" cy="578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411386" y="838018"/>
            <a:ext cx="5308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Объемы финансирования программы (тыс.руб.)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04538" y="647299"/>
          <a:ext cx="5943599" cy="6080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948"/>
                <a:gridCol w="5008651"/>
              </a:tblGrid>
              <a:tr h="290951">
                <a:tc gridSpan="2"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5521">
                <a:tc rowSpan="6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Подпрограммы: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«Поддержка социально ориентированных некоммерческих организаций».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6552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«Управление муниципальными финансами и муниципальным долгом».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6552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«Противодействие коррупции в муниципальном районе «Усть-Цилемский».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65521">
                <a:tc vMerge="1">
                  <a:txBody>
                    <a:bodyPr/>
                    <a:lstStyle/>
                    <a:p>
                      <a:pPr algn="l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«Развитие муниципальной службы в муниципальном районе «Усть-Цилемский».</a:t>
                      </a:r>
                    </a:p>
                  </a:txBody>
                  <a:tcPr/>
                </a:tc>
              </a:tr>
              <a:tr h="276403">
                <a:tc vMerge="1">
                  <a:txBody>
                    <a:bodyPr/>
                    <a:lstStyle/>
                    <a:p>
                      <a:pPr algn="l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«Электронный муниципалитет»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76403">
                <a:tc vMerge="1">
                  <a:txBody>
                    <a:bodyPr/>
                    <a:lstStyle/>
                    <a:p>
                      <a:pPr algn="l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 «Управление муниципальным имуществом»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655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системы муниципального управления в муниципальном районе «Усть-Цилемский»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43757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Задачи программы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ru-RU" sz="14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 Создание благоприятных условий для развития социально ориентированных некоммерческих организаций и повышения активности населения района в решении общественно значимых вопросов.</a:t>
                      </a:r>
                    </a:p>
                  </a:txBody>
                  <a:tcPr/>
                </a:tc>
              </a:tr>
              <a:tr h="46552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Повышение качества управления муниципальными финансами.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6552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Совершенствование системы противодействия коррупции в муниципальном районе «Усть-Цилемский».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54639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Формирование высококвалифицированного кадрового состава муниципальной службы муниципального района «Усть-Цилемский».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65521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Повышение эффективности управления муниципальным имуществом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dn.pixabay.com/photo/2017/02/22/14/18/business-2089534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46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0"/>
            <a:ext cx="11069678" cy="6376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>
                <a:latin typeface="Arial Cyr"/>
              </a:rPr>
              <a:t>Муниципальная программа муниципального района "Усть-Цилемский" "Формирование и развитие кадрового потенциала"</a:t>
            </a:r>
            <a:endParaRPr lang="ru-RU" sz="20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04594283"/>
              </p:ext>
            </p:extLst>
          </p:nvPr>
        </p:nvGraphicFramePr>
        <p:xfrm>
          <a:off x="6244389" y="709862"/>
          <a:ext cx="5679324" cy="578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411386" y="838018"/>
            <a:ext cx="5308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Объемы финансирования программы (тыс.руб.)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04538" y="647299"/>
          <a:ext cx="5943599" cy="5872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948"/>
                <a:gridCol w="5008651"/>
              </a:tblGrid>
              <a:tr h="290951">
                <a:tc gridSpan="2"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5521">
                <a:tc row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Подпрограммы: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Привлечение квалифицированных кадров для отраслей экономики муниципального района «Усть-Цилемский».</a:t>
                      </a:r>
                    </a:p>
                  </a:txBody>
                  <a:tcPr/>
                </a:tc>
              </a:tr>
              <a:tr h="46552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О мерах по привлечению и закреплению специалистов, прибывших на работу в учреждения социальной сферы муниципального района «Усть-Цилемский».</a:t>
                      </a:r>
                    </a:p>
                  </a:txBody>
                  <a:tcPr/>
                </a:tc>
              </a:tr>
              <a:tr h="46552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Формирование и развитие кадрового состава органов местного самоуправления муниципального района «Усть-Цилемский»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655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Цель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организаций, учреждений в отрасли экономики, в сфере образования, здравоохранения, культуры, физической культуры и спорта, органов местного самоуправления квалифицированными специалистами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51573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Задачи программы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Содействие в удовлетворении потребностей в кадрах в отрасли экономики муниципального района «Усть-Цилемский».</a:t>
                      </a:r>
                    </a:p>
                  </a:txBody>
                  <a:tcPr/>
                </a:tc>
              </a:tr>
              <a:tr h="46552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Создание условий для привлечения и закрепления квалифицированных кадров в учреждения социальной сферы муниципального района «Усть-Цилемский».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6552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Создание и развитие эффективной системы кадрового обеспечения муниципального управления в муниципальном районе «Усть-Цилемский» 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dn.pixabay.com/photo/2017/02/22/14/18/business-2089534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0"/>
            <a:ext cx="11069678" cy="6376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>
                <a:latin typeface="Arial Cyr"/>
              </a:rPr>
              <a:t>Муниципальная программа муниципального района "Усть-Цилемский" «Безопасность жизнедеятельности населения "</a:t>
            </a:r>
            <a:endParaRPr lang="ru-RU" sz="20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37419422"/>
              </p:ext>
            </p:extLst>
          </p:nvPr>
        </p:nvGraphicFramePr>
        <p:xfrm>
          <a:off x="6244389" y="709862"/>
          <a:ext cx="5679324" cy="578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411386" y="838018"/>
            <a:ext cx="5308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Объемы финансирования программы (тыс.руб.)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04538" y="899962"/>
          <a:ext cx="5943599" cy="4990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948"/>
                <a:gridCol w="5008651"/>
              </a:tblGrid>
              <a:tr h="290951">
                <a:tc gridSpan="2"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5521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Подпрограммы: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1.Укрепление правопорядка и общественной безопасности в муниципальном районе «Усть-Цилемский»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1973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2.Защита населения и территории муниципального района «Усть-Цилемский» от чрезвычайных ситуаций, обеспечение пожарной безопасности и безопасности людей на водных объектах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655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уровня защищенности населения и территории муниципального района «Усть-Цилемский» от угроз чрезвычайных ситуаций, пожаров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43757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Задачи программы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1.Создание условий для укрепления правопорядка и общественной безопасности, профилактика правонарушений и преступлений на территории муниципального района «Усть-Цилемский».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6552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2.Совершенствование функционирования в муниципальном районе «Усть-Цилемский» системы предупреждения и ликвидации чрезвычайных ситуаций и обеспечения пожарной безопасности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dn.pixabay.com/photo/2017/02/22/14/18/business-2089534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0"/>
            <a:ext cx="11069678" cy="6376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/>
              <a:t>МУНИЦИПАЛЬНАЯ ПРОГРАММА МУНИЦИПАЛЬНОГО РАЙОНА «УСТЬ-ЦИЛЕМСКИЙ» </a:t>
            </a:r>
            <a:r>
              <a:rPr lang="ru-RU" sz="2000" b="1" dirty="0" smtClean="0">
                <a:latin typeface="Arial Cyr"/>
              </a:rPr>
              <a:t>"Молодежь </a:t>
            </a:r>
            <a:r>
              <a:rPr lang="ru-RU" sz="2000" b="1" dirty="0" err="1" smtClean="0">
                <a:latin typeface="Arial Cyr"/>
              </a:rPr>
              <a:t>Усть-Цилемского</a:t>
            </a:r>
            <a:r>
              <a:rPr lang="ru-RU" sz="2000" b="1" dirty="0" smtClean="0">
                <a:latin typeface="Arial Cyr"/>
              </a:rPr>
              <a:t> района"</a:t>
            </a:r>
            <a:endParaRPr lang="ru-RU" sz="20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48857026"/>
              </p:ext>
            </p:extLst>
          </p:nvPr>
        </p:nvGraphicFramePr>
        <p:xfrm>
          <a:off x="5570621" y="709862"/>
          <a:ext cx="6353092" cy="578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411386" y="838018"/>
            <a:ext cx="5308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Объемы финансирования программы (тыс.руб.)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40634" y="1684422"/>
          <a:ext cx="5354050" cy="3583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209"/>
                <a:gridCol w="4511841"/>
              </a:tblGrid>
              <a:tr h="320448">
                <a:tc gridSpan="2"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089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Цель программы 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условий для обеспечения гражданского становления и самореализации молодежи, включение ее в социально активные формы деятельности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91156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Задачи программы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ru-RU" sz="14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1.Социализация детей и молодёжи.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0611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2.Развитие системы гражданско-патриотического воспитания молодежи.</a:t>
                      </a:r>
                    </a:p>
                    <a:p>
                      <a:pPr algn="just"/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8205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3.Выявление и поддержка талантливой молодежи.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dn.pixabay.com/photo/2017/02/22/14/18/business-2089534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3164" y="204537"/>
            <a:ext cx="10364451" cy="716988"/>
          </a:xfrm>
        </p:spPr>
        <p:txBody>
          <a:bodyPr>
            <a:noAutofit/>
          </a:bodyPr>
          <a:lstStyle/>
          <a:p>
            <a:r>
              <a:rPr lang="ru-RU" sz="26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ИСТОЧНИКИ ФИНАНСИРОВАНИЯ ДЕФИЦИТА</a:t>
            </a:r>
            <a:br>
              <a:rPr lang="ru-RU" sz="26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</a:br>
            <a:r>
              <a:rPr lang="ru-RU" sz="26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БЮДЖЕТА ЗА 2019  ГОД</a:t>
            </a:r>
            <a:endParaRPr lang="ru-RU" sz="2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85256864"/>
              </p:ext>
            </p:extLst>
          </p:nvPr>
        </p:nvGraphicFramePr>
        <p:xfrm>
          <a:off x="914400" y="1273436"/>
          <a:ext cx="10363200" cy="5149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1167063" cy="1458829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dn.pixabay.com/photo/2017/02/22/14/18/business-2089534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6564" name="Заголовок 1"/>
          <p:cNvSpPr>
            <a:spLocks noGrp="1"/>
          </p:cNvSpPr>
          <p:nvPr>
            <p:ph type="title"/>
          </p:nvPr>
        </p:nvSpPr>
        <p:spPr>
          <a:xfrm>
            <a:off x="922829" y="301646"/>
            <a:ext cx="10364451" cy="96584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МУНИЦИПАЛЬНОГО ВНУТРЕННЕГО ДОЛГА</a:t>
            </a:r>
            <a:endParaRPr lang="ru-RU" dirty="0" smtClean="0"/>
          </a:p>
        </p:txBody>
      </p:sp>
      <p:sp>
        <p:nvSpPr>
          <p:cNvPr id="6656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036D9C-1FD0-4557-AC38-1B73C034200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ru-RU" smtClean="0"/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6405781"/>
              </p:ext>
            </p:extLst>
          </p:nvPr>
        </p:nvGraphicFramePr>
        <p:xfrm>
          <a:off x="239349" y="1180955"/>
          <a:ext cx="11809312" cy="5482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80147" y="1268792"/>
            <a:ext cx="80182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тыс. </a:t>
            </a:r>
            <a:r>
              <a:rPr lang="ru-RU" sz="1200" dirty="0">
                <a:cs typeface="Tahoma" pitchFamily="34" charset="0"/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334551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dn.pixabay.com/photo/2017/02/22/14/18/business-2089534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156411"/>
            <a:ext cx="3068679" cy="1913021"/>
          </a:xfrm>
        </p:spPr>
        <p:txBody>
          <a:bodyPr>
            <a:normAutofit fontScale="90000"/>
          </a:bodyPr>
          <a:lstStyle/>
          <a:p>
            <a:r>
              <a:rPr lang="ru-RU" sz="26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ИСПОЛНЕНИЕ МАЙСКИХ УКАЗОВ Президента </a:t>
            </a:r>
            <a:br>
              <a:rPr lang="ru-RU" sz="26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</a:br>
            <a:r>
              <a:rPr lang="ru-RU" sz="26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Российской федерации</a:t>
            </a:r>
            <a:endParaRPr lang="ru-RU" sz="26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01209124"/>
              </p:ext>
            </p:extLst>
          </p:nvPr>
        </p:nvGraphicFramePr>
        <p:xfrm>
          <a:off x="4331369" y="617416"/>
          <a:ext cx="7374763" cy="6109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420"/>
                <a:gridCol w="1900990"/>
                <a:gridCol w="1600200"/>
                <a:gridCol w="1058779"/>
                <a:gridCol w="1130374"/>
              </a:tblGrid>
              <a:tr h="635894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Среднемесячная заработная плата </a:t>
                      </a:r>
                    </a:p>
                    <a:p>
                      <a:pPr algn="ctr"/>
                      <a:r>
                        <a:rPr lang="ru-RU" dirty="0" smtClean="0"/>
                        <a:t>за 2019 год (руб.)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260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Установленный целевой показатель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Фактическое значение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solidFill>
                            <a:schemeClr val="bg1"/>
                          </a:solidFill>
                        </a:rPr>
                        <a:t>Откло-нение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(руб.)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solidFill>
                            <a:schemeClr val="bg1"/>
                          </a:solidFill>
                        </a:rPr>
                        <a:t>Откло-нение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(%)</a:t>
                      </a:r>
                    </a:p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3589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Общее образование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52 373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52 305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-68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99,87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589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Дошкольное образование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43 399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41 928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-1471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96,61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366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Культура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43 514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43 291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-223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99,49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589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Детская муз. школа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46 356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56 687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+10331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122,29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589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Центр </a:t>
                      </a:r>
                      <a:r>
                        <a:rPr lang="ru-RU" b="1" dirty="0" err="1" smtClean="0"/>
                        <a:t>ФСиТ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46 356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46 582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+226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100,49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366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ДЦ Гудвин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46 356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48 085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+1729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103,73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64696" y="2069432"/>
            <a:ext cx="4150893" cy="4439651"/>
          </a:xfrm>
        </p:spPr>
        <p:txBody>
          <a:bodyPr>
            <a:normAutofit fontScale="92500"/>
          </a:bodyPr>
          <a:lstStyle/>
          <a:p>
            <a:r>
              <a:rPr lang="ru-RU" sz="1800" dirty="0" smtClean="0"/>
              <a:t>В рамках исполнения муниципальными образованиями в Республике Коми майских Указов Президента Российской Федерации, муниципальному образованию муниципального района «Усть-Цилемский» были установлены целевые показатели средней заработной платы работников муниципальных учреждений социальной сферы.</a:t>
            </a:r>
          </a:p>
          <a:p>
            <a:endParaRPr lang="ru-RU" dirty="0"/>
          </a:p>
        </p:txBody>
      </p:sp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167063" cy="1458829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cdn.pixabay.com/photo/2017/02/22/14/18/business-2089534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7063" y="168443"/>
            <a:ext cx="10816389" cy="866274"/>
          </a:xfrm>
        </p:spPr>
        <p:txBody>
          <a:bodyPr>
            <a:normAutofit/>
          </a:bodyPr>
          <a:lstStyle/>
          <a:p>
            <a:r>
              <a:rPr lang="ru-RU" sz="26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ИСПОЛНЕНИЕ МАЙСКИХ УКАЗОВ Президента </a:t>
            </a:r>
            <a:br>
              <a:rPr lang="ru-RU" sz="26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</a:br>
            <a:r>
              <a:rPr lang="ru-RU" sz="26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Российской федерации</a:t>
            </a:r>
            <a:endParaRPr lang="ru-RU" sz="26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30073701"/>
              </p:ext>
            </p:extLst>
          </p:nvPr>
        </p:nvGraphicFramePr>
        <p:xfrm>
          <a:off x="98696" y="912085"/>
          <a:ext cx="11670633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6497"/>
                <a:gridCol w="1529861"/>
                <a:gridCol w="1556239"/>
                <a:gridCol w="1600200"/>
                <a:gridCol w="1587836"/>
              </a:tblGrid>
              <a:tr h="323417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marL="59384" marR="59384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Среднемесячная заработная плата (руб.)</a:t>
                      </a:r>
                      <a:endParaRPr lang="ru-RU" dirty="0"/>
                    </a:p>
                  </a:txBody>
                  <a:tcPr marL="59384" marR="59384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59384" marR="59384"/>
                </a:tc>
              </a:tr>
              <a:tr h="32341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Факт 2016 г.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marL="59384" marR="59384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Факт 2017 г.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marL="59384" marR="59384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Факт 2018 г.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marL="59384" marR="59384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Факт 2019 г.</a:t>
                      </a:r>
                    </a:p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marL="59384" marR="59384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21321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Общее образование</a:t>
                      </a:r>
                      <a:endParaRPr lang="ru-RU" dirty="0"/>
                    </a:p>
                  </a:txBody>
                  <a:tcPr marL="59384" marR="593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43795</a:t>
                      </a:r>
                      <a:endParaRPr lang="ru-RU" dirty="0"/>
                    </a:p>
                  </a:txBody>
                  <a:tcPr marL="59384" marR="593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42987</a:t>
                      </a:r>
                      <a:endParaRPr lang="ru-RU" dirty="0"/>
                    </a:p>
                  </a:txBody>
                  <a:tcPr marL="59384" marR="5938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47022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52305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1321">
                <a:tc>
                  <a:txBody>
                    <a:bodyPr/>
                    <a:lstStyle/>
                    <a:p>
                      <a:r>
                        <a:rPr lang="ru-RU" dirty="0" smtClean="0"/>
                        <a:t>Дошкольное образование</a:t>
                      </a:r>
                      <a:endParaRPr lang="ru-RU" dirty="0"/>
                    </a:p>
                  </a:txBody>
                  <a:tcPr marL="59384" marR="593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36566</a:t>
                      </a:r>
                      <a:endParaRPr lang="ru-RU" dirty="0"/>
                    </a:p>
                  </a:txBody>
                  <a:tcPr marL="59384" marR="593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35877</a:t>
                      </a:r>
                      <a:endParaRPr lang="ru-RU" dirty="0"/>
                    </a:p>
                  </a:txBody>
                  <a:tcPr marL="59384" marR="5938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39624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41928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1321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Культура</a:t>
                      </a:r>
                      <a:endParaRPr lang="ru-RU" dirty="0"/>
                    </a:p>
                  </a:txBody>
                  <a:tcPr marL="59384" marR="593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26183</a:t>
                      </a:r>
                      <a:endParaRPr lang="ru-RU" dirty="0"/>
                    </a:p>
                  </a:txBody>
                  <a:tcPr marL="59384" marR="593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34266</a:t>
                      </a:r>
                      <a:endParaRPr lang="ru-RU" dirty="0"/>
                    </a:p>
                  </a:txBody>
                  <a:tcPr marL="59384" marR="5938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41196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43291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1321">
                <a:tc>
                  <a:txBody>
                    <a:bodyPr/>
                    <a:lstStyle/>
                    <a:p>
                      <a:r>
                        <a:rPr lang="ru-RU" dirty="0" smtClean="0"/>
                        <a:t>Детская музыкальная школа</a:t>
                      </a:r>
                      <a:endParaRPr lang="ru-RU" dirty="0"/>
                    </a:p>
                  </a:txBody>
                  <a:tcPr marL="59384" marR="593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40124</a:t>
                      </a:r>
                      <a:endParaRPr lang="ru-RU" dirty="0"/>
                    </a:p>
                  </a:txBody>
                  <a:tcPr marL="59384" marR="593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46504</a:t>
                      </a:r>
                      <a:endParaRPr lang="ru-RU" dirty="0"/>
                    </a:p>
                  </a:txBody>
                  <a:tcPr marL="59384" marR="5938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54589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56687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1321">
                <a:tc>
                  <a:txBody>
                    <a:bodyPr/>
                    <a:lstStyle/>
                    <a:p>
                      <a:r>
                        <a:rPr lang="ru-RU" dirty="0" smtClean="0"/>
                        <a:t>Центр физкультуры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спорта и туризма</a:t>
                      </a:r>
                      <a:endParaRPr lang="ru-RU" dirty="0"/>
                    </a:p>
                  </a:txBody>
                  <a:tcPr marL="59384" marR="593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34618</a:t>
                      </a:r>
                      <a:endParaRPr lang="ru-RU" dirty="0"/>
                    </a:p>
                  </a:txBody>
                  <a:tcPr marL="59384" marR="593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39632</a:t>
                      </a:r>
                      <a:endParaRPr lang="ru-RU" dirty="0"/>
                    </a:p>
                  </a:txBody>
                  <a:tcPr marL="59384" marR="5938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44883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46582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1321">
                <a:tc>
                  <a:txBody>
                    <a:bodyPr/>
                    <a:lstStyle/>
                    <a:p>
                      <a:r>
                        <a:rPr lang="ru-RU" dirty="0" smtClean="0"/>
                        <a:t>ДЦ Гудвин</a:t>
                      </a:r>
                      <a:endParaRPr lang="ru-RU" dirty="0"/>
                    </a:p>
                  </a:txBody>
                  <a:tcPr marL="59384" marR="593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33169</a:t>
                      </a:r>
                      <a:endParaRPr lang="ru-RU" dirty="0"/>
                    </a:p>
                  </a:txBody>
                  <a:tcPr marL="59384" marR="593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39575</a:t>
                      </a:r>
                      <a:endParaRPr lang="ru-RU" dirty="0"/>
                    </a:p>
                  </a:txBody>
                  <a:tcPr marL="59384" marR="5938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44632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48085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710314109"/>
              </p:ext>
            </p:extLst>
          </p:nvPr>
        </p:nvGraphicFramePr>
        <p:xfrm>
          <a:off x="168442" y="3934326"/>
          <a:ext cx="11802979" cy="2923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1167063" cy="1458829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dn.pixabay.com/photo/2017/02/22/14/18/business-2089534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0" name="Рисунок 9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167063" cy="1458829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298785" y="185383"/>
            <a:ext cx="10364451" cy="656828"/>
          </a:xfrm>
        </p:spPr>
        <p:txBody>
          <a:bodyPr>
            <a:noAutofit/>
          </a:bodyPr>
          <a:lstStyle/>
          <a:p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контроль</a:t>
            </a:r>
            <a:endParaRPr lang="ru-RU" sz="30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3"/>
          </p:nvPr>
        </p:nvSpPr>
        <p:spPr>
          <a:xfrm>
            <a:off x="397041" y="842211"/>
            <a:ext cx="11430001" cy="5739062"/>
          </a:xfrm>
        </p:spPr>
        <p:txBody>
          <a:bodyPr>
            <a:normAutofit lnSpcReduction="10000"/>
          </a:bodyPr>
          <a:lstStyle/>
          <a:p>
            <a:r>
              <a:rPr lang="ru-RU" sz="1600" b="1" dirty="0" smtClean="0"/>
              <a:t> </a:t>
            </a:r>
            <a:endParaRPr lang="ru-RU" sz="1600" dirty="0" smtClean="0"/>
          </a:p>
          <a:p>
            <a:r>
              <a:rPr lang="x-none" sz="1600">
                <a:latin typeface="Times New Roman" pitchFamily="18" charset="0"/>
                <a:cs typeface="Times New Roman" pitchFamily="18" charset="0"/>
              </a:rPr>
              <a:t>В целях реализации Федерального закона от 05.04.2013 года № 44-ФЗ «О контрактной системе в сфере закупок товаров, работ, услуг для обеспечения государственных и муниципальных нужд» </a:t>
            </a:r>
            <a:r>
              <a:rPr lang="x-none" sz="1600" b="1">
                <a:latin typeface="Times New Roman" pitchFamily="18" charset="0"/>
                <a:cs typeface="Times New Roman" pitchFamily="18" charset="0"/>
              </a:rPr>
              <a:t>в 201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x-none" sz="1600" b="1">
                <a:latin typeface="Times New Roman" pitchFamily="18" charset="0"/>
                <a:cs typeface="Times New Roman" pitchFamily="18" charset="0"/>
              </a:rPr>
              <a:t> году проведено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x-none" sz="1600" b="1">
                <a:latin typeface="Times New Roman" pitchFamily="18" charset="0"/>
                <a:cs typeface="Times New Roman" pitchFamily="18" charset="0"/>
              </a:rPr>
              <a:t> процедур </a:t>
            </a:r>
            <a:r>
              <a:rPr lang="x-none" sz="1600">
                <a:latin typeface="Times New Roman" pitchFamily="18" charset="0"/>
                <a:cs typeface="Times New Roman" pitchFamily="18" charset="0"/>
              </a:rPr>
              <a:t>по определению поставщиков (подрядчиков, исполнителей) для муниципальных нужд муниципального образования муниципального района «Усть-Цилемский».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x-none" sz="1600">
                <a:latin typeface="Times New Roman" pitchFamily="18" charset="0"/>
                <a:cs typeface="Times New Roman" pitchFamily="18" charset="0"/>
              </a:rPr>
              <a:t>По результатам проведенных процедур </a:t>
            </a:r>
            <a:r>
              <a:rPr lang="x-none" sz="1600" b="1">
                <a:latin typeface="Times New Roman" pitchFamily="18" charset="0"/>
                <a:cs typeface="Times New Roman" pitchFamily="18" charset="0"/>
              </a:rPr>
              <a:t>заключено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x-none" sz="1600" b="1">
                <a:latin typeface="Times New Roman" pitchFamily="18" charset="0"/>
                <a:cs typeface="Times New Roman" pitchFamily="18" charset="0"/>
              </a:rPr>
              <a:t> контракт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x-none" sz="1600" b="1">
                <a:latin typeface="Times New Roman" pitchFamily="18" charset="0"/>
                <a:cs typeface="Times New Roman" pitchFamily="18" charset="0"/>
              </a:rPr>
              <a:t> на сумму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73 735,73</a:t>
            </a:r>
            <a:r>
              <a:rPr lang="x-none" sz="1600" b="1">
                <a:latin typeface="Times New Roman" pitchFamily="18" charset="0"/>
                <a:cs typeface="Times New Roman" pitchFamily="18" charset="0"/>
              </a:rPr>
              <a:t> тыс. руб</a:t>
            </a:r>
            <a:r>
              <a:rPr lang="x-none" sz="1600">
                <a:latin typeface="Times New Roman" pitchFamily="18" charset="0"/>
                <a:cs typeface="Times New Roman" pitchFamily="18" charset="0"/>
              </a:rPr>
              <a:t>., из них: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x-none" sz="1600">
                <a:latin typeface="Times New Roman" pitchFamily="18" charset="0"/>
                <a:cs typeface="Times New Roman" pitchFamily="18" charset="0"/>
              </a:rPr>
              <a:t>- по результатам аукционов –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42</a:t>
            </a:r>
            <a:r>
              <a:rPr lang="x-none" sz="1600">
                <a:latin typeface="Times New Roman" pitchFamily="18" charset="0"/>
                <a:cs typeface="Times New Roman" pitchFamily="18" charset="0"/>
              </a:rPr>
              <a:t> контракт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x-none" sz="1600">
                <a:latin typeface="Times New Roman" pitchFamily="18" charset="0"/>
                <a:cs typeface="Times New Roman" pitchFamily="18" charset="0"/>
              </a:rPr>
              <a:t>(на сумму –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73 735,73 </a:t>
            </a:r>
            <a:r>
              <a:rPr lang="x-none" sz="1600"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x-none" sz="160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Продолжают иметь место факты необоснованного и нецелевого расходования средств бюджета муниципального района «Усть-Цилемский». По результатам проведенных  ревизий финансово-хозяйственной деятельности 31 учреждения, финансируемого за счет бюджета муниципального района «Усть-Цилемский» за 2019 год установлено необоснованных и нецелевых расходов на общую сумму 709,2 тыс. руб. (против 205,0 тыс. руб. за 2018 год ). Наибольший процент нарушений (96,5%) по нарушениям сфера оплаты труда и начислений на неё)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всем проведенным ревизионным мероприятиям выписаны представления в адрес учреждений и администраций сельских поселений, проведена работа по их выполнению.</a:t>
            </a:r>
          </a:p>
          <a:p>
            <a:pPr>
              <a:buNone/>
            </a:pPr>
            <a:endParaRPr lang="ru-RU" sz="3600" dirty="0" smtClean="0"/>
          </a:p>
          <a:p>
            <a:pPr algn="ctr">
              <a:buNone/>
            </a:pPr>
            <a:endParaRPr lang="ru-RU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1586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dn.pixabay.com/photo/2017/02/22/14/18/business-2089534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0" name="Рисунок 9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167063" cy="1458829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202532" y="226985"/>
            <a:ext cx="10351752" cy="663352"/>
          </a:xfrm>
        </p:spPr>
        <p:txBody>
          <a:bodyPr>
            <a:noAutofit/>
          </a:bodyPr>
          <a:lstStyle/>
          <a:p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Verdana" pitchFamily="34" charset="0"/>
                <a:cs typeface="Verdana" pitchFamily="34" charset="0"/>
              </a:rPr>
              <a:t>Общие 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принципы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Verdana" pitchFamily="34" charset="0"/>
                <a:cs typeface="Verdana" pitchFamily="34" charset="0"/>
              </a:rPr>
              <a:t> исполнения бюджета</a:t>
            </a:r>
            <a:endParaRPr lang="ru-RU" sz="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68442" y="914401"/>
            <a:ext cx="11827042" cy="5799220"/>
          </a:xfrm>
        </p:spPr>
        <p:txBody>
          <a:bodyPr>
            <a:normAutofit fontScale="40000" lnSpcReduction="20000"/>
          </a:bodyPr>
          <a:lstStyle/>
          <a:p>
            <a:pPr algn="l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algn="l"/>
            <a:endParaRPr lang="ru-RU" sz="25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u-RU" sz="2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Исполнение бюджета - это процесс, который обеспечивает полное своевременное поступление доходов в целом и по каждому источнику, а также финансирование организаций и учреждений в пределах утвержденных по бюджету сумм в течение финансового года. Можно выделить две стороны этого процесса: </a:t>
            </a:r>
          </a:p>
          <a:p>
            <a:pPr algn="l"/>
            <a:r>
              <a:rPr lang="ru-RU" sz="2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 исполнения бюджета по доходам, задачей которого является обеспечение полного и своевременного поступления в бюджет отдельных видов доходов, в первую очередь, налогов и других обязательных платежей, по каждому источнику в соответствии с утвержденным бюджетным планом; </a:t>
            </a:r>
          </a:p>
          <a:p>
            <a:pPr algn="l"/>
            <a:r>
              <a:rPr lang="ru-RU" sz="2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Участниками этого процесса являются:</a:t>
            </a:r>
          </a:p>
          <a:p>
            <a:pPr algn="l"/>
            <a:r>
              <a:rPr lang="ru-RU" sz="2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•	налогоплательщики и плательщики сборов (юридические и физические лица), которые перечисляют в бюджет установленные налоги и другие обязательные платежи;</a:t>
            </a:r>
          </a:p>
          <a:p>
            <a:pPr algn="l"/>
            <a:r>
              <a:rPr lang="ru-RU" sz="2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•	учреждения Центрального банка и коммерческие банки, производящие безналичные расчеты между плательщиками и получателем средств;</a:t>
            </a:r>
          </a:p>
          <a:p>
            <a:pPr algn="l"/>
            <a:r>
              <a:rPr lang="ru-RU" sz="2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•	органы Федерального казначейства, которые получают перечисленные в бюджет средства и ведут их учет;</a:t>
            </a:r>
          </a:p>
          <a:p>
            <a:pPr algn="l"/>
            <a:r>
              <a:rPr lang="ru-RU" sz="2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•	налоговые органы (Министерство РФ по налогам и сборам), ведущие учет налогоплательщиков, контролирующие правильность исполнения ими своих налоговых обязательств, а также регулирующие отношения по возврату и зачету уплаченных налогов.</a:t>
            </a:r>
          </a:p>
          <a:p>
            <a:pPr algn="l"/>
            <a:r>
              <a:rPr lang="ru-RU" sz="2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исполнение по расходам, которое означает последовательное финансирование мероприятий, предусмотренных решением о бюджете, в пределах утвержденных сумм. </a:t>
            </a:r>
          </a:p>
          <a:p>
            <a:pPr algn="l"/>
            <a:r>
              <a:rPr lang="ru-RU" sz="2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Особенностью исполнения бюджета по расходам является то, что эта часть формируется расчетно и полностью зависит от объема доходных поступлений. Расходы осуществляются в пределах фактического наличия бюджетных средств на едином бюджетном счете. При этом обязательно соблюдаются две последовательные процедуры – санкционирование и финансирование. Финансирование заключается в расходовании бюджетных средств. Задача санкционирования расходов заключается в том, чтобы обеспечить принятие к финансированию только тех расходов, которые предусмотрены утвержденным решением о бюджете и обеспечены поступлениями в бюджет доходов и заимствований. </a:t>
            </a:r>
          </a:p>
          <a:p>
            <a:pPr algn="l"/>
            <a:r>
              <a:rPr lang="ru-RU" sz="2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Бюджетный процесс завершается составлением и утверждением отчета об исполнении бюджета, что является важной формой контроля за исполнением бюджета.</a:t>
            </a:r>
          </a:p>
          <a:p>
            <a:pPr algn="l"/>
            <a:r>
              <a:rPr lang="ru-RU" sz="2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Отчет об исполнении бюджета составляется по всем основным показателям доходов и расходов в установленном порядке с необходимым анализом исполнения доходов  и расходования средств. </a:t>
            </a:r>
          </a:p>
          <a:p>
            <a:pPr algn="l"/>
            <a:r>
              <a:rPr lang="ru-RU" sz="2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  <a:p>
            <a:endParaRPr lang="ru-R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5868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dn.pixabay.com/photo/2017/02/22/14/18/business-2089534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0" name="Рисунок 9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167063" cy="1458829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298785" y="185383"/>
            <a:ext cx="10364451" cy="1775764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Информационная брошюра «Бюджет для граждан» составлена Финансовым управлением администрации муниципального района «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усть-цилемский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mak-sprei.ua/wp-content/uploads/2017/02/28_Contact-Us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60947" y="1672181"/>
            <a:ext cx="11490158" cy="2828925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48913" y="4608095"/>
          <a:ext cx="11622508" cy="2033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3"/>
                <a:gridCol w="2394284"/>
                <a:gridCol w="2490537"/>
                <a:gridCol w="4223084"/>
              </a:tblGrid>
              <a:tr h="2033337"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Наш адрес: </a:t>
                      </a:r>
                    </a:p>
                    <a:p>
                      <a:r>
                        <a:rPr lang="ru-RU" dirty="0" smtClean="0"/>
                        <a:t>С. Усть-Цильма, Новый квартал 11 а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Наши телефоны:</a:t>
                      </a:r>
                    </a:p>
                    <a:p>
                      <a:r>
                        <a:rPr lang="ru-RU" dirty="0" smtClean="0"/>
                        <a:t>Начальник</a:t>
                      </a:r>
                      <a:r>
                        <a:rPr lang="ru-RU" baseline="0" dirty="0" smtClean="0"/>
                        <a:t> – Кислякова Анна Викторовна - 91768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Наш электронный адрес:</a:t>
                      </a:r>
                      <a:r>
                        <a:rPr lang="ru-RU" sz="2500" baseline="0" dirty="0" smtClean="0"/>
                        <a:t> </a:t>
                      </a:r>
                      <a:r>
                        <a:rPr lang="en-US" sz="2500" baseline="0" dirty="0" smtClean="0"/>
                        <a:t>fuustc@mail.ru</a:t>
                      </a:r>
                      <a:endParaRPr lang="ru-RU" sz="2500" dirty="0"/>
                    </a:p>
                  </a:txBody>
                  <a:tcPr>
                    <a:solidFill>
                      <a:srgbClr val="DF7D7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График</a:t>
                      </a:r>
                      <a:r>
                        <a:rPr lang="ru-RU" sz="2500" baseline="0" dirty="0" smtClean="0"/>
                        <a:t> работы: </a:t>
                      </a:r>
                      <a:r>
                        <a:rPr lang="ru-RU" sz="1800" baseline="0" dirty="0" smtClean="0"/>
                        <a:t>Понедельник – Четверг 8:30 – 17:00</a:t>
                      </a:r>
                    </a:p>
                    <a:p>
                      <a:r>
                        <a:rPr lang="ru-RU" sz="1800" baseline="0" dirty="0" smtClean="0"/>
                        <a:t>Пятница 8:30 – 15:30</a:t>
                      </a:r>
                    </a:p>
                    <a:p>
                      <a:r>
                        <a:rPr lang="ru-RU" sz="1800" baseline="0" dirty="0" smtClean="0"/>
                        <a:t>Перерыв на обед 13:00 – 14:00</a:t>
                      </a:r>
                    </a:p>
                    <a:p>
                      <a:endParaRPr lang="ru-RU" sz="2500" dirty="0"/>
                    </a:p>
                  </a:txBody>
                  <a:tcPr>
                    <a:solidFill>
                      <a:srgbClr val="D20C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1586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dn.pixabay.com/photo/2017/02/22/14/18/business-2089534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7536" y="360947"/>
            <a:ext cx="9917989" cy="83017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Бюджетная и налоговая политика МР «Усть-Цилемский»</a:t>
            </a:r>
            <a:endParaRPr lang="ru-RU" sz="3200" dirty="0"/>
          </a:p>
        </p:txBody>
      </p:sp>
      <p:graphicFrame>
        <p:nvGraphicFramePr>
          <p:cNvPr id="6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9608450"/>
              </p:ext>
            </p:extLst>
          </p:nvPr>
        </p:nvGraphicFramePr>
        <p:xfrm>
          <a:off x="135803" y="1167047"/>
          <a:ext cx="11715184" cy="5565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" y="0"/>
            <a:ext cx="1167063" cy="145882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dn.pixabay.com/photo/2017/02/22/14/18/business-2089534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aphicFrame>
        <p:nvGraphicFramePr>
          <p:cNvPr id="6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3677203"/>
              </p:ext>
            </p:extLst>
          </p:nvPr>
        </p:nvGraphicFramePr>
        <p:xfrm>
          <a:off x="144379" y="1142984"/>
          <a:ext cx="11766884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" y="0"/>
            <a:ext cx="1167063" cy="14588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7536" y="360947"/>
            <a:ext cx="9917989" cy="83017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Бюджетная и налоговая политика МР «Усть-Цилемский»</a:t>
            </a:r>
            <a:endParaRPr lang="ru-RU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088090"/>
              </p:ext>
            </p:extLst>
          </p:nvPr>
        </p:nvGraphicFramePr>
        <p:xfrm>
          <a:off x="871671" y="561311"/>
          <a:ext cx="10988368" cy="5879687"/>
        </p:xfrm>
        <a:graphic>
          <a:graphicData uri="http://schemas.openxmlformats.org/drawingml/2006/table">
            <a:tbl>
              <a:tblPr/>
              <a:tblGrid>
                <a:gridCol w="2895293"/>
                <a:gridCol w="1634693"/>
                <a:gridCol w="777150"/>
                <a:gridCol w="777150"/>
                <a:gridCol w="696755"/>
                <a:gridCol w="696755"/>
                <a:gridCol w="696755"/>
                <a:gridCol w="696755"/>
                <a:gridCol w="723553"/>
                <a:gridCol w="723553"/>
                <a:gridCol w="669956"/>
              </a:tblGrid>
              <a:tr h="19383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ahoma"/>
                        </a:rPr>
                        <a:t>Показатели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ahoma"/>
                        </a:rPr>
                        <a:t>Единица измерения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ahoma"/>
                        </a:rPr>
                        <a:t>отчет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ahoma"/>
                        </a:rPr>
                        <a:t>отчет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ahoma"/>
                        </a:rPr>
                        <a:t>оценка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ahoma"/>
                        </a:rPr>
                        <a:t>прогноз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1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latin typeface="Tahoma"/>
                        </a:rPr>
                        <a:t>2017</a:t>
                      </a:r>
                      <a:endParaRPr lang="ru-RU" sz="600" b="1" i="0" u="none" strike="noStrike" dirty="0">
                        <a:latin typeface="Tahom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latin typeface="Tahoma"/>
                        </a:rPr>
                        <a:t>2018</a:t>
                      </a:r>
                      <a:endParaRPr lang="ru-RU" sz="600" b="1" i="0" u="none" strike="noStrike" dirty="0">
                        <a:latin typeface="Tahom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latin typeface="Tahoma"/>
                        </a:rPr>
                        <a:t>2019</a:t>
                      </a:r>
                      <a:endParaRPr lang="ru-RU" sz="600" b="1" i="0" u="none" strike="noStrike" dirty="0">
                        <a:latin typeface="Tahom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latin typeface="Tahoma"/>
                        </a:rPr>
                        <a:t>2020</a:t>
                      </a:r>
                      <a:endParaRPr lang="ru-RU" sz="600" b="1" i="0" u="none" strike="noStrike" dirty="0">
                        <a:latin typeface="Tahom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latin typeface="Tahoma"/>
                        </a:rPr>
                        <a:t>2021</a:t>
                      </a:r>
                      <a:endParaRPr lang="ru-RU" sz="600" b="1" i="0" u="none" strike="noStrike" dirty="0">
                        <a:latin typeface="Tahom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latin typeface="Tahoma"/>
                        </a:rPr>
                        <a:t>2022</a:t>
                      </a:r>
                      <a:endParaRPr lang="ru-RU" sz="600" b="1" i="0" u="none" strike="noStrike" dirty="0">
                        <a:latin typeface="Tahom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1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ahoma"/>
                        </a:rPr>
                        <a:t>вариант 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ahoma"/>
                        </a:rPr>
                        <a:t>вариант 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ahoma"/>
                        </a:rPr>
                        <a:t>вариант 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ahoma"/>
                        </a:rPr>
                        <a:t>вариант 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ahoma"/>
                        </a:rPr>
                        <a:t>вариант 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Tahoma"/>
                        </a:rPr>
                        <a:t>вариант 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1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ahoma"/>
                        </a:rPr>
                        <a:t>1. Демографические показатели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11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Численность постоянного населения (среднегодовая) 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тыс.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11,439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11,246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11,136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11,080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11,103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11,027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11,095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10,950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11,085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в 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98,40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98,30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99,00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99,50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99,70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99,50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99,90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99,30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99,90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7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Количество родившихся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157,00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123,00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113,00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110,00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115,00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115,00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118,00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в % к предыдущему году</a:t>
                      </a:r>
                    </a:p>
                  </a:txBody>
                  <a:tcPr marL="0" marR="0" marT="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78,30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91,90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97,30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101,80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98,20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97,20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102,60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Общий коэффициент рождаемости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человек на 1000 населения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13,70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10,90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10,10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11,10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10,40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9,80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10,40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9,60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10,60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7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Количество умерших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187,00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186,00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153,00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145,00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140,00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142,00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140,00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140,00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138,00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в % к предыдущему году</a:t>
                      </a:r>
                    </a:p>
                  </a:txBody>
                  <a:tcPr marL="0" marR="0" marT="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105,60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99,50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82,30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94,80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91,50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97,90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98,60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98,60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Общий коэффициент смертности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человек на 1000 населения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16,30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16,50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13,70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13,10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12,60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12,90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12,60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12,80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12,40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7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Естественный прирост (+), убыль (-)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-30,00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-63,00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-40,00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-35,00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-25,00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-34,00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-25,00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-35,00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-20,00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в 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37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Коэффициент естественного прироста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человек на 1000 населения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-2,60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-5,60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-3,60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-3,20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-2,30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-3,10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-2,30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-3,20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-1,80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79"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Миграция населения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371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ahoma"/>
                        </a:rPr>
                        <a:t>прибыло</a:t>
                      </a:r>
                    </a:p>
                  </a:txBody>
                  <a:tcPr marL="0" marR="0" marT="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514,00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591,00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524,00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520,00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520,00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510,00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510,00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выбыло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710,00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688,00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544,00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537,00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501,00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530,00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495,00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565,00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490,00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в % к предыдущему году</a:t>
                      </a:r>
                    </a:p>
                  </a:txBody>
                  <a:tcPr marL="0" marR="0" marT="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64882"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прибыло</a:t>
                      </a:r>
                    </a:p>
                  </a:txBody>
                  <a:tcPr marL="0" marR="0" marT="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79,60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115,00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88,70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99,20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99,20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98,10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98,10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64882"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выбыло</a:t>
                      </a:r>
                    </a:p>
                  </a:txBody>
                  <a:tcPr marL="0" marR="0" marT="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93,10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96,90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79,10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98,70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92,10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98,70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98,80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106,60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98,90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37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ahoma"/>
                        </a:rPr>
                        <a:t>2. Производство товаров и услуг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ahoma"/>
                        </a:rPr>
                        <a:t>2.1. Промышленное производство</a:t>
                      </a: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ahoma"/>
                        </a:rPr>
                        <a:t>Добыча полезных ископаемых</a:t>
                      </a:r>
                    </a:p>
                  </a:txBody>
                  <a:tcPr marL="2286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Объем отгруженных товаров собственного производства, выполненных работ и услуг собственными силами</a:t>
                      </a:r>
                    </a:p>
                  </a:txBody>
                  <a:tcPr marL="228600" marR="0" marT="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млн. руб. в ценах соответствующих лет</a:t>
                      </a:r>
                    </a:p>
                  </a:txBody>
                  <a:tcPr marL="0" marR="0" marT="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893,00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1330,00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1770,00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1947,00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2036,00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2142,00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2341,00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2356,00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2575,00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37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2286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% к предыдущему году в сопоставимых ценах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118,00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127,80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107,30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122,80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106,70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109,10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104,20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2286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индекс-дефлятор 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115,00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126,10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104,10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102,50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93,70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103,10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105,40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103,80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105,60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7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Tahoma"/>
                        </a:rPr>
                        <a:t>Производство и распределение электроэнергии, газа и воды</a:t>
                      </a:r>
                    </a:p>
                  </a:txBody>
                  <a:tcPr marL="2286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88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Tahoma"/>
                        </a:rPr>
                        <a:t>Объем отгруженных товаров собственного производства, выполненных работ и услуг собственными силами </a:t>
                      </a:r>
                    </a:p>
                  </a:txBody>
                  <a:tcPr marL="2286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млн. руб. в ценах соответствующих лет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381,00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376,50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352,00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370,00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377,00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390,00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403,00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408,00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431,00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5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% к предыдущему году в сопоставимых ценах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82,50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92,70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89,70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101,00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102,90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101,40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104,70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100,60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106,30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5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/>
                        </a:rPr>
                        <a:t>индекс-дефлятор 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 Cyr"/>
                        </a:rPr>
                        <a:t>107,00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 Cyr"/>
                        </a:rPr>
                        <a:t>106,50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 Cyr"/>
                        </a:rPr>
                        <a:t>104,20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 Cyr"/>
                        </a:rPr>
                        <a:t>104,10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 Cyr"/>
                        </a:rPr>
                        <a:t>104,20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 Cyr"/>
                        </a:rPr>
                        <a:t>104,00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 Cyr"/>
                        </a:rPr>
                        <a:t>104,10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 Cyr"/>
                        </a:rPr>
                        <a:t>104,00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Arial Cyr"/>
                        </a:rPr>
                        <a:t>104,00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314669" y="108642"/>
            <a:ext cx="8938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Сведения об основных показателях социально-экономического развития</a:t>
            </a:r>
            <a:endParaRPr lang="ru-RU" dirty="0"/>
          </a:p>
        </p:txBody>
      </p:sp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96706" cy="9958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TC104033925[[fn=Капля]]</Template>
  <TotalTime>5890</TotalTime>
  <Words>6449</Words>
  <Application>Microsoft Office PowerPoint</Application>
  <PresentationFormat>Произвольный</PresentationFormat>
  <Paragraphs>2536</Paragraphs>
  <Slides>60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Капля</vt:lpstr>
      <vt:lpstr>Презентация PowerPoint</vt:lpstr>
      <vt:lpstr>Информационная брошюра «бюджет для граждан»</vt:lpstr>
      <vt:lpstr>Основные понятия</vt:lpstr>
      <vt:lpstr>Краткий словарь используемых терминов и понятий</vt:lpstr>
      <vt:lpstr>УЧАСТИЕ ГРАЖДАН В ФОРМИРОВАНИИ БЮДЖЕТА</vt:lpstr>
      <vt:lpstr>Общие принципы исполнения бюджета</vt:lpstr>
      <vt:lpstr>Бюджетная и налоговая политика МР «Усть-Цилемский»</vt:lpstr>
      <vt:lpstr>Бюджетная и налоговая политика МР «Усть-Цилемский»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Доходы бюджета муниципального района «Усть-цилемский»</vt:lpstr>
      <vt:lpstr>Презентация PowerPoint</vt:lpstr>
      <vt:lpstr>Налоговые доходы (тыс.руб.)</vt:lpstr>
      <vt:lpstr>неНалоговые доходы (тыс.руб.) </vt:lpstr>
      <vt:lpstr>Безвозмездные поступления (тыс.руб.)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БЮДЖЕТ В РАЗРЕЗЕ МУНИЦИПАЛЬНЫХ ПРОГРАММ</vt:lpstr>
      <vt:lpstr>     МУНИЦИПАЛЬНАЯ ПРОГРАММА МУНИЦИПАЛЬНОГО РАЙОНА «УСТЬ-ЦИЛЕМСКИЙ» «РАЗВИТИЕ ЭКОНОМИКИ»</vt:lpstr>
      <vt:lpstr>Презентация PowerPoint</vt:lpstr>
      <vt:lpstr>Презентация PowerPoint</vt:lpstr>
      <vt:lpstr>Презентация PowerPoint</vt:lpstr>
      <vt:lpstr>     Муниципальная программа муниципального района "Усть-Цилемский" "Содержание и развитие муниципального хозяйства"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Муниципальная программа муниципального района "Усть-Цилемский" «Образование»</vt:lpstr>
      <vt:lpstr>     Муниципальная программа муниципального района "Усть-Цилемский" «КУЛЬТУРА"</vt:lpstr>
      <vt:lpstr>         МУНИЦИПАЛЬНАЯ ПРОГРАММА МУНИЦИПАЛЬНОГО РАЙОНА «УСТЬ-ЦИЛЕМСКИЙ» «Развитие физической культуры и спорта»</vt:lpstr>
      <vt:lpstr>     МУНИЦИПАЛЬНАЯ ПРОГРАММА МУНИЦИПАЛЬНОГО РАЙОНА «УСТЬ-ЦИЛЕМСКИЙ» "Социальная поддержка населения"</vt:lpstr>
      <vt:lpstr>     Муниципальная программа муниципального района "Усть-Цилемский" "Муниципальное управление"</vt:lpstr>
      <vt:lpstr>     Муниципальная программа муниципального района "Усть-Цилемский" "Формирование и развитие кадрового потенциала"</vt:lpstr>
      <vt:lpstr>     Муниципальная программа муниципального района "Усть-Цилемский" «Безопасность жизнедеятельности населения "</vt:lpstr>
      <vt:lpstr>         МУНИЦИПАЛЬНАЯ ПРОГРАММА МУНИЦИПАЛЬНОГО РАЙОНА «УСТЬ-ЦИЛЕМСКИЙ» "Молодежь Усть-Цилемского района"</vt:lpstr>
      <vt:lpstr>ИСТОЧНИКИ ФИНАНСИРОВАНИЯ ДЕФИЦИТА  БЮДЖЕТА ЗА 2019  ГОД</vt:lpstr>
      <vt:lpstr>ДИНАМИКА МУНИЦИПАЛЬНОГО ВНУТРЕННЕГО ДОЛГА</vt:lpstr>
      <vt:lpstr>ИСПОЛНЕНИЕ МАЙСКИХ УКАЗОВ Президента  Российской федерации</vt:lpstr>
      <vt:lpstr>ИСПОЛНЕНИЕ МАЙСКИХ УКАЗОВ Президента  Российской федерации</vt:lpstr>
      <vt:lpstr>Муниципальный контроль</vt:lpstr>
      <vt:lpstr>Информационная брошюра «Бюджет для граждан» составлена Финансовым управлением администрации муниципального района «усть-цилемский»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Дуркина-АФ</dc:creator>
  <cp:lastModifiedBy>Чоп_ЕА</cp:lastModifiedBy>
  <cp:revision>519</cp:revision>
  <dcterms:created xsi:type="dcterms:W3CDTF">2013-07-31T16:34:15Z</dcterms:created>
  <dcterms:modified xsi:type="dcterms:W3CDTF">2020-05-28T08:21:23Z</dcterms:modified>
</cp:coreProperties>
</file>