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321" r:id="rId3"/>
    <p:sldId id="292" r:id="rId4"/>
    <p:sldId id="310" r:id="rId5"/>
    <p:sldId id="261" r:id="rId6"/>
    <p:sldId id="314" r:id="rId7"/>
    <p:sldId id="263" r:id="rId8"/>
    <p:sldId id="264" r:id="rId9"/>
    <p:sldId id="324" r:id="rId10"/>
    <p:sldId id="333" r:id="rId11"/>
    <p:sldId id="340" r:id="rId12"/>
    <p:sldId id="308" r:id="rId13"/>
    <p:sldId id="341" r:id="rId14"/>
    <p:sldId id="34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9" autoAdjust="0"/>
    <p:restoredTop sz="94713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67592832584785"/>
          <c:y val="2.7258374867490654E-2"/>
          <c:w val="0.49323241355180031"/>
          <c:h val="0.946369566977735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814580475377283E-2"/>
                  <c:y val="7.9067069515920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036731151489407E-2"/>
                  <c:y val="9.0962452183700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5792584411116548E-2"/>
                  <c:y val="6.7792672988787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401206911655531E-2"/>
                  <c:y val="0.132038327697500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188673869242807"/>
                  <c:y val="9.575814370881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67363443509362E-3"/>
                  <c:y val="0.259912015938222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11430819</c:v>
                </c:pt>
                <c:pt idx="1">
                  <c:v>12406123</c:v>
                </c:pt>
                <c:pt idx="2">
                  <c:v>10119183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3285208287989855E-2"/>
                  <c:y val="1.4231959219220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070296011249098E-2"/>
                  <c:y val="1.3684707132172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322228433589133E-2"/>
                  <c:y val="0.108107351451231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11430819</c:v>
                </c:pt>
                <c:pt idx="1">
                  <c:v>12406123</c:v>
                </c:pt>
                <c:pt idx="2">
                  <c:v>10119183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182464"/>
        <c:axId val="35184000"/>
        <c:axId val="191459776"/>
      </c:bar3DChart>
      <c:catAx>
        <c:axId val="3518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35184000"/>
        <c:crosses val="autoZero"/>
        <c:auto val="1"/>
        <c:lblAlgn val="ctr"/>
        <c:lblOffset val="100"/>
        <c:noMultiLvlLbl val="0"/>
      </c:catAx>
      <c:valAx>
        <c:axId val="3518400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35182464"/>
        <c:crosses val="autoZero"/>
        <c:crossBetween val="between"/>
      </c:valAx>
      <c:serAx>
        <c:axId val="19145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4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3366"/>
                </a:solidFill>
                <a:latin typeface="Constantia"/>
                <a:ea typeface="Constantia"/>
                <a:cs typeface="Constantia"/>
              </a:defRPr>
            </a:pPr>
            <a:endParaRPr lang="ru-RU"/>
          </a:p>
        </c:txPr>
        <c:crossAx val="35184000"/>
        <c:crosses val="autoZero"/>
        <c:tickLblSkip val="1"/>
        <c:tickMarkSkip val="1"/>
      </c:serAx>
      <c:spPr>
        <a:noFill/>
        <a:ln w="25394">
          <a:noFill/>
        </a:ln>
      </c:spPr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/>
          </c:spPr>
          <c:explosion val="17"/>
          <c:dLbls>
            <c:dLbl>
              <c:idx val="0"/>
              <c:layout>
                <c:manualLayout>
                  <c:x val="-8.1151440552220261E-2"/>
                  <c:y val="-0.1271218865776384"/>
                </c:manualLayout>
              </c:layout>
              <c:spPr/>
              <c:txPr>
                <a:bodyPr/>
                <a:lstStyle/>
                <a:p>
                  <a:pPr>
                    <a:defRPr b="1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231477716127947E-3"/>
                  <c:y val="-0.11740695682715339"/>
                </c:manualLayout>
              </c:layout>
              <c:spPr/>
              <c:txPr>
                <a:bodyPr/>
                <a:lstStyle/>
                <a:p>
                  <a:pPr>
                    <a:defRPr b="1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976441109773511E-2"/>
                  <c:y val="5.4289889290169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843636710129703E-2"/>
                  <c:y val="-3.1847157286350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0.41186970000000001</c:v>
                </c:pt>
                <c:pt idx="1">
                  <c:v>0.58813029999999999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088393665370165"/>
          <c:y val="0.34794409915669455"/>
          <c:w val="0.40911606334630957"/>
          <c:h val="0.5278895685769475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/>
          </c:spPr>
          <c:explosion val="25"/>
          <c:dLbls>
            <c:dLbl>
              <c:idx val="0"/>
              <c:layout>
                <c:manualLayout>
                  <c:x val="-9.7353827260903233E-2"/>
                  <c:y val="0.2499797804467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710489232965108E-2"/>
                  <c:y val="1.3456307100796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157755246483252E-2"/>
                  <c:y val="4.90751887417536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618835059534858E-2"/>
                  <c:y val="-7.3822172139944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5993372734448745E-2"/>
                  <c:y val="-0.114602678002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НАЛОГИ НА ПРИБЫЛЬ, ДОХОДЫ (НДФЛ)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0.65100000000000002</c:v>
                </c:pt>
                <c:pt idx="1">
                  <c:v>5.0000000000000001E-3</c:v>
                </c:pt>
                <c:pt idx="2">
                  <c:v>0.34399999999999997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942548636212616"/>
          <c:y val="4.1168954586883418E-2"/>
          <c:w val="0.35057451363789155"/>
          <c:h val="0.93132623160410277"/>
        </c:manualLayout>
      </c:layout>
      <c:overlay val="0"/>
      <c:txPr>
        <a:bodyPr/>
        <a:lstStyle/>
        <a:p>
          <a:pPr>
            <a:defRPr sz="1400" b="1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рубли</a:t>
            </a:r>
            <a:endParaRPr lang="ru-RU" dirty="0"/>
          </a:p>
        </c:rich>
      </c:tx>
      <c:layout>
        <c:manualLayout>
          <c:xMode val="edge"/>
          <c:yMode val="edge"/>
          <c:x val="0.89281885379365233"/>
          <c:y val="2.4023855878051122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878408991189632E-3"/>
                  <c:y val="-2.1621470290246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420965844273455E-2"/>
                  <c:y val="-1.9219084702440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776450368288223E-17"/>
                  <c:y val="-4.0840554992686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817613486784523E-3"/>
                  <c:y val="-4.0840554992686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3.843816940488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2023 год (оценка)</c:v>
                </c:pt>
                <c:pt idx="1">
                  <c:v>2024 год (план)</c:v>
                </c:pt>
                <c:pt idx="2">
                  <c:v>2025 год (прогноз)</c:v>
                </c:pt>
                <c:pt idx="3">
                  <c:v>2026 год (прогноз)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3143000</c:v>
                </c:pt>
                <c:pt idx="1">
                  <c:v>3174000</c:v>
                </c:pt>
                <c:pt idx="2">
                  <c:v>3329000</c:v>
                </c:pt>
                <c:pt idx="3">
                  <c:v>3427000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604928"/>
        <c:axId val="36603392"/>
        <c:axId val="0"/>
      </c:bar3DChart>
      <c:catAx>
        <c:axId val="36604928"/>
        <c:scaling>
          <c:orientation val="minMax"/>
        </c:scaling>
        <c:delete val="0"/>
        <c:axPos val="b"/>
        <c:majorTickMark val="out"/>
        <c:minorTickMark val="none"/>
        <c:tickLblPos val="nextTo"/>
        <c:crossAx val="36603392"/>
        <c:crosses val="autoZero"/>
        <c:auto val="1"/>
        <c:lblAlgn val="ctr"/>
        <c:lblOffset val="100"/>
        <c:noMultiLvlLbl val="0"/>
      </c:catAx>
      <c:valAx>
        <c:axId val="36603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604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CD7101-2046-471C-A16E-DE90E47C939E}" type="doc">
      <dgm:prSet loTypeId="urn:microsoft.com/office/officeart/2005/8/layout/vList3#2" loCatId="list" qsTypeId="urn:microsoft.com/office/officeart/2005/8/quickstyle/simple1" qsCatId="simple" csTypeId="urn:microsoft.com/office/officeart/2005/8/colors/colorful1#3" csCatId="colorful" phldr="1"/>
      <dgm:spPr/>
    </dgm:pt>
    <dgm:pt modelId="{C0DF952F-0A91-4A42-866E-3F0AF01F469E}">
      <dgm:prSet phldrT="[Текст]"/>
      <dgm:spPr/>
      <dgm:t>
        <a:bodyPr/>
        <a:lstStyle/>
        <a:p>
          <a:r>
            <a:rPr lang="ru-RU" altLang="ru-RU" dirty="0" smtClean="0">
              <a:solidFill>
                <a:srgbClr val="002060"/>
              </a:solidFill>
            </a:rPr>
            <a:t>В соответствии  с Положением о бюджетном процессе в сельском поселении  «Усть-Цильма» проект Решения Совета СП «Усть-Цильма» « О бюджете СП  «Усть-Цильма» на 2024 год и плановый период 2025-2026 годов» с необходимыми материалами направлен в Контрольно-счетную палату МР «Усть-Цилемский» для </a:t>
          </a:r>
        </a:p>
        <a:p>
          <a:r>
            <a:rPr lang="ru-RU" altLang="ru-RU" dirty="0" smtClean="0">
              <a:solidFill>
                <a:srgbClr val="002060"/>
              </a:solidFill>
            </a:rPr>
            <a:t>получения заключения на указанный проект решения</a:t>
          </a:r>
          <a:endParaRPr lang="ru-RU" dirty="0"/>
        </a:p>
      </dgm:t>
    </dgm:pt>
    <dgm:pt modelId="{C3FF1787-0BDA-4136-B536-26082ED56D5E}" type="parTrans" cxnId="{159A24AD-6F9F-4243-B60F-E218A19E45E0}">
      <dgm:prSet/>
      <dgm:spPr/>
      <dgm:t>
        <a:bodyPr/>
        <a:lstStyle/>
        <a:p>
          <a:endParaRPr lang="ru-RU"/>
        </a:p>
      </dgm:t>
    </dgm:pt>
    <dgm:pt modelId="{11B3B506-101A-45CD-8181-2F9C829B44BA}" type="sibTrans" cxnId="{159A24AD-6F9F-4243-B60F-E218A19E45E0}">
      <dgm:prSet/>
      <dgm:spPr/>
      <dgm:t>
        <a:bodyPr/>
        <a:lstStyle/>
        <a:p>
          <a:endParaRPr lang="ru-RU"/>
        </a:p>
      </dgm:t>
    </dgm:pt>
    <dgm:pt modelId="{8F43E112-3AD6-45CB-BC30-C74D72E9130A}" type="pres">
      <dgm:prSet presAssocID="{E8CD7101-2046-471C-A16E-DE90E47C939E}" presName="linearFlow" presStyleCnt="0">
        <dgm:presLayoutVars>
          <dgm:dir/>
          <dgm:resizeHandles val="exact"/>
        </dgm:presLayoutVars>
      </dgm:prSet>
      <dgm:spPr/>
    </dgm:pt>
    <dgm:pt modelId="{DD75839F-3712-4B72-9E15-68F712ED0467}" type="pres">
      <dgm:prSet presAssocID="{C0DF952F-0A91-4A42-866E-3F0AF01F469E}" presName="composite" presStyleCnt="0"/>
      <dgm:spPr/>
    </dgm:pt>
    <dgm:pt modelId="{1BFBC4E8-863F-4CE8-A91D-ABAE7F9F9B05}" type="pres">
      <dgm:prSet presAssocID="{C0DF952F-0A91-4A42-866E-3F0AF01F469E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48BD9A9-0F39-4599-BCD4-BE7A08285AC1}" type="pres">
      <dgm:prSet presAssocID="{C0DF952F-0A91-4A42-866E-3F0AF01F469E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9A24AD-6F9F-4243-B60F-E218A19E45E0}" srcId="{E8CD7101-2046-471C-A16E-DE90E47C939E}" destId="{C0DF952F-0A91-4A42-866E-3F0AF01F469E}" srcOrd="0" destOrd="0" parTransId="{C3FF1787-0BDA-4136-B536-26082ED56D5E}" sibTransId="{11B3B506-101A-45CD-8181-2F9C829B44BA}"/>
    <dgm:cxn modelId="{2D1D208F-82DC-4392-A198-250BF0E60893}" type="presOf" srcId="{C0DF952F-0A91-4A42-866E-3F0AF01F469E}" destId="{B48BD9A9-0F39-4599-BCD4-BE7A08285AC1}" srcOrd="0" destOrd="0" presId="urn:microsoft.com/office/officeart/2005/8/layout/vList3#2"/>
    <dgm:cxn modelId="{38D1F611-5ED0-4C9F-A382-CB5FE9AACF42}" type="presOf" srcId="{E8CD7101-2046-471C-A16E-DE90E47C939E}" destId="{8F43E112-3AD6-45CB-BC30-C74D72E9130A}" srcOrd="0" destOrd="0" presId="urn:microsoft.com/office/officeart/2005/8/layout/vList3#2"/>
    <dgm:cxn modelId="{D0CCF259-BC1E-4AA4-8C79-039C7DB64715}" type="presParOf" srcId="{8F43E112-3AD6-45CB-BC30-C74D72E9130A}" destId="{DD75839F-3712-4B72-9E15-68F712ED0467}" srcOrd="0" destOrd="0" presId="urn:microsoft.com/office/officeart/2005/8/layout/vList3#2"/>
    <dgm:cxn modelId="{0F4E3C5B-E587-493C-AF72-F492CED564E9}" type="presParOf" srcId="{DD75839F-3712-4B72-9E15-68F712ED0467}" destId="{1BFBC4E8-863F-4CE8-A91D-ABAE7F9F9B05}" srcOrd="0" destOrd="0" presId="urn:microsoft.com/office/officeart/2005/8/layout/vList3#2"/>
    <dgm:cxn modelId="{67BAEB3E-7E1E-40BE-8DD0-799E1FF8F8B3}" type="presParOf" srcId="{DD75839F-3712-4B72-9E15-68F712ED0467}" destId="{B48BD9A9-0F39-4599-BCD4-BE7A08285AC1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BF78C-29B4-4C70-A90D-DB726DA0F9F1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BDDEF-EE72-4227-B4F9-351E4DAE6F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20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21569-A8D1-423B-AA65-C9FBB0916D5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8FF6BE85-53B9-484F-9C90-71B61DE69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Verdana" pitchFamily="34" charset="0"/>
              </a:rPr>
              <a:t>Проект решения Совета </a:t>
            </a:r>
            <a:r>
              <a:rPr lang="ru-RU" sz="4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Verdana" pitchFamily="34" charset="0"/>
              </a:rPr>
              <a:t>СП«Усть-Цильма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Verdana" pitchFamily="34" charset="0"/>
              </a:rPr>
              <a:t>»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Verdana" pitchFamily="34" charset="0"/>
              </a:rPr>
              <a:t>«О бюджете сельского поселения «Усть-Цильма»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Verdana" pitchFamily="34" charset="0"/>
              </a:rPr>
              <a:t>МР «Усть-Цилемский» РК  на 2024 год и плановый период 2025 и 2026 годов</a:t>
            </a:r>
            <a:endParaRPr lang="ru-RU" sz="4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562197"/>
            <a:ext cx="714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28662" y="260649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  поступления  в 2024  году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запланированы в сумме  5 242 183,00 рублей</a:t>
            </a:r>
            <a:endParaRPr lang="ru-RU" sz="2800" b="1" kern="0" dirty="0" smtClean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0426" y="3244334"/>
            <a:ext cx="51699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736960"/>
              </p:ext>
            </p:extLst>
          </p:nvPr>
        </p:nvGraphicFramePr>
        <p:xfrm>
          <a:off x="357158" y="1285860"/>
          <a:ext cx="8501122" cy="4322708"/>
        </p:xfrm>
        <a:graphic>
          <a:graphicData uri="http://schemas.openxmlformats.org/drawingml/2006/table">
            <a:tbl>
              <a:tblPr/>
              <a:tblGrid>
                <a:gridCol w="3675752"/>
                <a:gridCol w="1895862"/>
                <a:gridCol w="1492486"/>
                <a:gridCol w="1437022"/>
              </a:tblGrid>
              <a:tr h="701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2024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2025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2026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7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ВСЕГО 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5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242 183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5 092 580,00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2 444 580,00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146 000,00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146 000,00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138 000,00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Субсидии бюджетам сельских поселений на реализацию программ формирования современной городской среды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5 096 183,00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Прочие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бюджетам сельских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поселений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2 306 580,00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2 306 580,00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Иные 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0 ,00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2 640 000,00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0 ,00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6953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285728"/>
            <a:ext cx="7429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0426" y="3244334"/>
            <a:ext cx="51699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71480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Общий объем расходов на 2024 год определен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сумме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10 119 183,00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рублей.</a:t>
            </a:r>
          </a:p>
          <a:p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0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848681"/>
              </p:ext>
            </p:extLst>
          </p:nvPr>
        </p:nvGraphicFramePr>
        <p:xfrm>
          <a:off x="323526" y="1285859"/>
          <a:ext cx="8463316" cy="5194500"/>
        </p:xfrm>
        <a:graphic>
          <a:graphicData uri="http://schemas.openxmlformats.org/drawingml/2006/table">
            <a:tbl>
              <a:tblPr/>
              <a:tblGrid>
                <a:gridCol w="3384378"/>
                <a:gridCol w="504056"/>
                <a:gridCol w="504056"/>
                <a:gridCol w="1368152"/>
                <a:gridCol w="1368152"/>
                <a:gridCol w="1334522"/>
              </a:tblGrid>
              <a:tr h="2735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752" marR="64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/>
                          <a:cs typeface="Times New Roman"/>
                        </a:rPr>
                        <a:t>РЗ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752" marR="64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/>
                          <a:cs typeface="Times New Roman"/>
                        </a:rPr>
                        <a:t>ПР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752" marR="64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/>
                          <a:cs typeface="Times New Roman"/>
                        </a:rPr>
                        <a:t>Сумма, (рублей)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752" marR="647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752" marR="6475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752" marR="64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/>
                          <a:cs typeface="Times New Roman"/>
                        </a:rPr>
                        <a:t>2025 год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752" marR="64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/>
                          <a:cs typeface="Times New Roman"/>
                        </a:rPr>
                        <a:t>2026 год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752" marR="647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10 119 183,00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10 159 580,00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7 648 580,00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557 275,00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976 225,00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976 225,00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331 000,00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899 950,00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899 950,00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2 640 000,00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2 640 000,00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9 561 908,00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6 413 030,00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6 405 255,00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9 561 908,00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6 413 030,00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6 405 255,00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направления деятельности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130 325,00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267 100,00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Условно утверждаемые (утверждённые) расходы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130 325,00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267 100,00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144463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6953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214290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Межбюджетные трансферты  из бюджета сельского поселения  в бюджет района  на осуществление полномочий сельского поселения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haroni" pitchFamily="2" charset="-79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382595"/>
              </p:ext>
            </p:extLst>
          </p:nvPr>
        </p:nvGraphicFramePr>
        <p:xfrm>
          <a:off x="214282" y="1571612"/>
          <a:ext cx="8786874" cy="50973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57718"/>
                <a:gridCol w="1107289"/>
                <a:gridCol w="1107289"/>
                <a:gridCol w="1107289"/>
                <a:gridCol w="1107289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СУММА</a:t>
                      </a:r>
                      <a:r>
                        <a:rPr lang="ru-RU" sz="1200" baseline="0" dirty="0" smtClean="0"/>
                        <a:t> 2023 ГОД (оценка)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СУММА</a:t>
                      </a:r>
                      <a:r>
                        <a:rPr lang="ru-RU" sz="1200" baseline="0" dirty="0" smtClean="0"/>
                        <a:t> 2024 ГОД (план)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СУММА</a:t>
                      </a:r>
                      <a:r>
                        <a:rPr lang="ru-RU" sz="1200" baseline="0" dirty="0" smtClean="0"/>
                        <a:t> 2025 ГОД (прогноз)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СУММА</a:t>
                      </a:r>
                      <a:r>
                        <a:rPr lang="ru-RU" sz="1200" baseline="0" dirty="0" smtClean="0"/>
                        <a:t> 2026 ГОД (прогноз)</a:t>
                      </a:r>
                      <a:endParaRPr lang="ru-RU" sz="1200" dirty="0"/>
                    </a:p>
                  </a:txBody>
                  <a:tcPr anchor="ctr"/>
                </a:tc>
              </a:tr>
              <a:tr h="543031">
                <a:tc>
                  <a:txBody>
                    <a:bodyPr/>
                    <a:lstStyle/>
                    <a:p>
                      <a:pPr lvl="0"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осуществление полномочий сельского поселения по вопросам местного значения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000 000,00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000 000,00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000 000,00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000 000,00</a:t>
                      </a:r>
                    </a:p>
                  </a:txBody>
                  <a:tcPr marL="7620" marR="7620" marT="7620" marB="0" anchor="ctr"/>
                </a:tc>
              </a:tr>
              <a:tr h="884514">
                <a:tc>
                  <a:txBody>
                    <a:bodyPr/>
                    <a:lstStyle/>
                    <a:p>
                      <a:pPr lvl="0" algn="just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 осуществление полномочий по составлению проекта бюджета сельского поселения, администрирование поступлений «Невыясненные поступления, зачисляемые в бюджеты поселений», осуществление контроля над исполнением бюджета сельского поселения, в том числе проведение ревизий и проверок финансово-хозяйственной деятельности администрации сельского поселения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14 000,00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14 000,00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14 000,00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14 000,00</a:t>
                      </a:r>
                    </a:p>
                  </a:txBody>
                  <a:tcPr marL="7620" marR="7620" marT="7620" marB="0" anchor="ctr"/>
                </a:tc>
              </a:tr>
              <a:tr h="455208">
                <a:tc>
                  <a:txBody>
                    <a:bodyPr/>
                    <a:lstStyle/>
                    <a:p>
                      <a:pPr lvl="0"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осуществление полномочий 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 определение поставщиков (подрядчиков, исполнителей)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1 000,00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1 000,00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1 000,00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1 000,00</a:t>
                      </a:r>
                    </a:p>
                  </a:txBody>
                  <a:tcPr marL="7620" marR="7620" marT="7620" marB="0" anchor="ctr"/>
                </a:tc>
              </a:tr>
              <a:tr h="47397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осуществление  внешнего муниципального финансового контроля 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1 275,00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1 275,00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1 275,00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1 275,00</a:t>
                      </a:r>
                    </a:p>
                  </a:txBody>
                  <a:tcPr marL="7620" marR="7620" marT="7620" marB="0" anchor="ctr"/>
                </a:tc>
              </a:tr>
              <a:tr h="88451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осуществление переданных полномочий по размещению информации на едином портале бюджетной системы Российской Федерации «Электронный бюджет» 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2 000,00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2 000,00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2 000,00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2 000,00</a:t>
                      </a:r>
                    </a:p>
                  </a:txBody>
                  <a:tcPr marL="7620" marR="7620" marT="7620" marB="0" anchor="ctr"/>
                </a:tc>
              </a:tr>
              <a:tr h="381268">
                <a:tc>
                  <a:txBody>
                    <a:bodyPr/>
                    <a:lstStyle/>
                    <a:p>
                      <a:pPr lvl="0"/>
                      <a:r>
                        <a:rPr lang="ru-RU" sz="1200" b="1" dirty="0" smtClean="0"/>
                        <a:t>ВСЕГО </a:t>
                      </a:r>
                      <a:endParaRPr lang="ru-RU" sz="12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3 018 275,0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3 018 275,0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3 018 275,0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3 018 275,0</a:t>
                      </a:r>
                      <a:endParaRPr lang="ru-RU" sz="16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8148" y="1285860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290"/>
            <a:ext cx="8035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Заключение  контрольно-счетной палаты </a:t>
            </a:r>
            <a:r>
              <a:rPr lang="ru-RU" sz="2000" b="1" dirty="0" smtClean="0">
                <a:solidFill>
                  <a:srgbClr val="002060"/>
                </a:solidFill>
              </a:rPr>
              <a:t>МР </a:t>
            </a:r>
            <a:r>
              <a:rPr lang="ru-RU" sz="2000" b="1" dirty="0">
                <a:solidFill>
                  <a:srgbClr val="002060"/>
                </a:solidFill>
              </a:rPr>
              <a:t>«Усть-Цилемский»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на проект решения Совета </a:t>
            </a:r>
            <a:r>
              <a:rPr lang="ru-RU" sz="2000" b="1" dirty="0" smtClean="0">
                <a:solidFill>
                  <a:srgbClr val="002060"/>
                </a:solidFill>
              </a:rPr>
              <a:t>СП  «Усть-Цильма» </a:t>
            </a:r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«О бюджете </a:t>
            </a:r>
            <a:r>
              <a:rPr lang="ru-RU" sz="2000" b="1" dirty="0" smtClean="0">
                <a:solidFill>
                  <a:srgbClr val="002060"/>
                </a:solidFill>
              </a:rPr>
              <a:t>сельского поселения  </a:t>
            </a:r>
            <a:r>
              <a:rPr lang="ru-RU" sz="2000" b="1" dirty="0">
                <a:solidFill>
                  <a:srgbClr val="002060"/>
                </a:solidFill>
              </a:rPr>
              <a:t>«</a:t>
            </a:r>
            <a:r>
              <a:rPr lang="ru-RU" sz="2000" b="1" dirty="0" smtClean="0">
                <a:solidFill>
                  <a:srgbClr val="002060"/>
                </a:solidFill>
              </a:rPr>
              <a:t>Усть-Цильма </a:t>
            </a:r>
            <a:r>
              <a:rPr lang="ru-RU" sz="2000" b="1" dirty="0">
                <a:solidFill>
                  <a:srgbClr val="002060"/>
                </a:solidFill>
              </a:rPr>
              <a:t>на </a:t>
            </a:r>
            <a:r>
              <a:rPr lang="ru-RU" sz="2000" b="1" dirty="0" smtClean="0">
                <a:solidFill>
                  <a:srgbClr val="002060"/>
                </a:solidFill>
              </a:rPr>
              <a:t>2024 </a:t>
            </a:r>
            <a:r>
              <a:rPr lang="ru-RU" sz="2000" b="1" dirty="0">
                <a:solidFill>
                  <a:srgbClr val="002060"/>
                </a:solidFill>
              </a:rPr>
              <a:t>год и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на плановый период </a:t>
            </a:r>
            <a:r>
              <a:rPr lang="ru-RU" sz="2000" b="1" dirty="0" smtClean="0">
                <a:solidFill>
                  <a:srgbClr val="002060"/>
                </a:solidFill>
              </a:rPr>
              <a:t>2025 </a:t>
            </a:r>
            <a:r>
              <a:rPr lang="ru-RU" sz="2000" b="1" dirty="0">
                <a:solidFill>
                  <a:srgbClr val="002060"/>
                </a:solidFill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</a:rPr>
              <a:t>20264 </a:t>
            </a:r>
            <a:r>
              <a:rPr lang="ru-RU" sz="2000" b="1" dirty="0">
                <a:solidFill>
                  <a:srgbClr val="002060"/>
                </a:solidFill>
              </a:rPr>
              <a:t>годов»</a:t>
            </a:r>
            <a:endParaRPr lang="ru-RU" sz="2000" dirty="0">
              <a:latin typeface="Arial Black" pitchFamily="34" charset="0"/>
              <a:cs typeface="Aharoni" pitchFamily="2" charset="-79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81067496"/>
              </p:ext>
            </p:extLst>
          </p:nvPr>
        </p:nvGraphicFramePr>
        <p:xfrm>
          <a:off x="500034" y="2204864"/>
          <a:ext cx="8286808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4463" y="144463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974089" y="185383"/>
            <a:ext cx="7773338" cy="1775764"/>
          </a:xfrm>
        </p:spPr>
        <p:txBody>
          <a:bodyPr>
            <a:noAutofit/>
          </a:bodyPr>
          <a:lstStyle/>
          <a:p>
            <a:pPr lvl="0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r>
              <a:rPr lang="ru-RU" sz="2000" dirty="0" smtClean="0"/>
              <a:t> решения Совета СП «Усть-Цильма» «О бюджете сельского поселения  «Усть-Цильма» Республики Коми</a:t>
            </a:r>
            <a:br>
              <a:rPr lang="ru-RU" sz="2000" dirty="0" smtClean="0"/>
            </a:br>
            <a:r>
              <a:rPr lang="ru-RU" sz="2000" dirty="0" smtClean="0"/>
              <a:t>на 2024 год и плановый период 2025-2026 годов</a:t>
            </a:r>
            <a:r>
              <a:rPr lang="ru-RU" sz="2000" smtClean="0"/>
              <a:t>» подготовлен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Финансовым управлением администрации муниципального района «Усть-Цилемский»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mak-sprei.ua/wp-content/uploads/2017/02/28_Contact-Us.pn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8617619" cy="2572304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1685" y="4608096"/>
          <a:ext cx="871688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2"/>
                <a:gridCol w="1795713"/>
                <a:gridCol w="1985972"/>
                <a:gridCol w="3049244"/>
              </a:tblGrid>
              <a:tr h="2033337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Наш адрес: </a:t>
                      </a:r>
                    </a:p>
                    <a:p>
                      <a:r>
                        <a:rPr lang="ru-RU" dirty="0" smtClean="0"/>
                        <a:t>С. Усть-Цильма, Новый квартал 11 а</a:t>
                      </a:r>
                      <a:endParaRPr lang="ru-RU" dirty="0"/>
                    </a:p>
                  </a:txBody>
                  <a:tcPr marL="68580" marR="6858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Наши телефоны:</a:t>
                      </a:r>
                    </a:p>
                    <a:p>
                      <a:r>
                        <a:rPr lang="ru-RU" dirty="0" smtClean="0"/>
                        <a:t>Начальник</a:t>
                      </a:r>
                      <a:r>
                        <a:rPr lang="ru-RU" baseline="0" dirty="0" smtClean="0"/>
                        <a:t> – Кислякова Анна Викторовна - 91768</a:t>
                      </a:r>
                      <a:endParaRPr lang="ru-RU" dirty="0"/>
                    </a:p>
                  </a:txBody>
                  <a:tcPr marL="68580" marR="6858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Наш электронный адрес:</a:t>
                      </a:r>
                      <a:r>
                        <a:rPr lang="ru-RU" sz="2500" baseline="0" dirty="0" smtClean="0"/>
                        <a:t> </a:t>
                      </a:r>
                      <a:r>
                        <a:rPr lang="en-US" sz="2500" baseline="0" dirty="0" smtClean="0"/>
                        <a:t>fuustc@mail.ru</a:t>
                      </a:r>
                      <a:endParaRPr lang="ru-RU" sz="2500" dirty="0"/>
                    </a:p>
                  </a:txBody>
                  <a:tcPr marL="68580" marR="68580">
                    <a:solidFill>
                      <a:srgbClr val="DF7D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График</a:t>
                      </a:r>
                      <a:r>
                        <a:rPr lang="ru-RU" sz="2500" baseline="0" dirty="0" smtClean="0"/>
                        <a:t> работы: </a:t>
                      </a:r>
                      <a:r>
                        <a:rPr lang="ru-RU" sz="1800" baseline="0" dirty="0" smtClean="0"/>
                        <a:t>Понедельник – Четверг 8:30 – 17:00</a:t>
                      </a:r>
                    </a:p>
                    <a:p>
                      <a:r>
                        <a:rPr lang="ru-RU" sz="1800" baseline="0" dirty="0" smtClean="0"/>
                        <a:t>Пятница 8:30 – 15:30</a:t>
                      </a:r>
                    </a:p>
                    <a:p>
                      <a:r>
                        <a:rPr lang="ru-RU" sz="1800" baseline="0" dirty="0" smtClean="0"/>
                        <a:t>Перерыв на обед 13:00 – 14:00</a:t>
                      </a:r>
                    </a:p>
                    <a:p>
                      <a:endParaRPr lang="ru-RU" sz="2500" dirty="0"/>
                    </a:p>
                  </a:txBody>
                  <a:tcPr marL="68580" marR="68580">
                    <a:solidFill>
                      <a:srgbClr val="D20C99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144463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158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285720" y="1000108"/>
            <a:ext cx="8643937" cy="5572142"/>
            <a:chOff x="500034" y="851551"/>
            <a:chExt cx="8072494" cy="5720721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00034" y="851551"/>
              <a:ext cx="8072494" cy="1291565"/>
            </a:xfrm>
            <a:prstGeom prst="roundRect">
              <a:avLst>
                <a:gd name="adj" fmla="val 9458"/>
              </a:avLst>
            </a:prstGeom>
            <a:solidFill>
              <a:srgbClr val="B9D08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635000" h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БЮДЖЕТ </a:t>
              </a:r>
              <a:r>
                <a:rPr lang="ru-RU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это форма образования и расходования денежных средств, предназначенных для финансового обеспечения задач и 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функций</a:t>
              </a:r>
              <a:r>
                <a: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государства и </a:t>
              </a:r>
              <a:r>
                <a:rPr lang="ru-RU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местного самоуправления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00034" y="2285992"/>
              <a:ext cx="8072494" cy="928694"/>
            </a:xfrm>
            <a:prstGeom prst="roundRect">
              <a:avLst>
                <a:gd name="adj" fmla="val 9458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905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ДОХОДЫ - поступающие в бюджет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00034" y="3714752"/>
              <a:ext cx="8072494" cy="1000132"/>
            </a:xfrm>
            <a:prstGeom prst="roundRect">
              <a:avLst>
                <a:gd name="adj" fmla="val 9458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905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РАСХОДЫ -выплачиваемые из бюджета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00034" y="5357826"/>
              <a:ext cx="3786214" cy="1214446"/>
            </a:xfrm>
            <a:prstGeom prst="roundRect">
              <a:avLst>
                <a:gd name="adj" fmla="val 9458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905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ДЕФИЦИТ - превышение расходов бюджета над его доходами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786314" y="5357826"/>
              <a:ext cx="3786214" cy="1214446"/>
            </a:xfrm>
            <a:prstGeom prst="roundRect">
              <a:avLst>
                <a:gd name="adj" fmla="val 9458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905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ПРОФИЦИТ - превышение доходов бюджета над его расходами</a:t>
              </a:r>
            </a:p>
          </p:txBody>
        </p:sp>
        <p:sp>
          <p:nvSpPr>
            <p:cNvPr id="12" name="Минус 11"/>
            <p:cNvSpPr/>
            <p:nvPr/>
          </p:nvSpPr>
          <p:spPr>
            <a:xfrm>
              <a:off x="4071934" y="3000372"/>
              <a:ext cx="914400" cy="914400"/>
            </a:xfrm>
            <a:prstGeom prst="mathMinus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Равно 12"/>
            <p:cNvSpPr/>
            <p:nvPr/>
          </p:nvSpPr>
          <p:spPr>
            <a:xfrm>
              <a:off x="4071934" y="4643446"/>
              <a:ext cx="928694" cy="785818"/>
            </a:xfrm>
            <a:prstGeom prst="mathEqual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428728" y="142852"/>
            <a:ext cx="6715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Основные понятия </a:t>
            </a:r>
            <a:endParaRPr lang="ru-RU" sz="4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641323" cy="855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Основные характеристики бюджета СП «Усть-Цильма» на 2024 год и плановый период 2025-2026 годов</a:t>
            </a:r>
            <a:endParaRPr lang="ru-RU" sz="3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55826"/>
              </p:ext>
            </p:extLst>
          </p:nvPr>
        </p:nvGraphicFramePr>
        <p:xfrm>
          <a:off x="357159" y="2143117"/>
          <a:ext cx="8358246" cy="3099225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962961"/>
                <a:gridCol w="1465095"/>
                <a:gridCol w="1465095"/>
                <a:gridCol w="1465095"/>
              </a:tblGrid>
              <a:tr h="7738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показателей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год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 год</a:t>
                      </a:r>
                      <a:endParaRPr lang="ru-RU" dirty="0"/>
                    </a:p>
                  </a:txBody>
                  <a:tcPr anchor="ctr"/>
                </a:tc>
              </a:tr>
              <a:tr h="775119"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+mj-lt"/>
                        </a:rPr>
                        <a:t>Общий</a:t>
                      </a:r>
                      <a:r>
                        <a:rPr lang="ru-RU" baseline="0" smtClean="0">
                          <a:latin typeface="+mj-lt"/>
                        </a:rPr>
                        <a:t> объём </a:t>
                      </a:r>
                      <a:r>
                        <a:rPr lang="ru-RU" baseline="0" dirty="0" smtClean="0">
                          <a:latin typeface="+mj-lt"/>
                        </a:rPr>
                        <a:t>доходов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10 119 183,0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10 159 580,00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7 648 580,00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</a:tr>
              <a:tr h="7751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Общий объём расходов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10 119 183,0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10 159 580,00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7 648 580,00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</a:tr>
              <a:tr h="7751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Дефицит (-), </a:t>
                      </a:r>
                      <a:r>
                        <a:rPr lang="ru-RU" dirty="0" err="1" smtClean="0"/>
                        <a:t>профицит</a:t>
                      </a:r>
                      <a:r>
                        <a:rPr lang="ru-RU" dirty="0" smtClean="0"/>
                        <a:t> (+)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72396" y="1643050"/>
            <a:ext cx="114300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рублей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01122" cy="105504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показатели бюджета</a:t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2022 (1 реш.),  2023 ( 1 реш.),  2024 (проект)  годы </a:t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рублях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103355"/>
              </p:ext>
            </p:extLst>
          </p:nvPr>
        </p:nvGraphicFramePr>
        <p:xfrm>
          <a:off x="249815" y="1484784"/>
          <a:ext cx="885831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144463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786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Плановый объём поступлений доходов в бюджет СП «Усть-Цильма»</a:t>
            </a:r>
            <a:endParaRPr lang="ru-RU" sz="3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497564"/>
              </p:ext>
            </p:extLst>
          </p:nvPr>
        </p:nvGraphicFramePr>
        <p:xfrm>
          <a:off x="428596" y="1500174"/>
          <a:ext cx="8286809" cy="310656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929090"/>
                <a:gridCol w="1452573"/>
                <a:gridCol w="1452573"/>
                <a:gridCol w="1452573"/>
              </a:tblGrid>
              <a:tr h="7436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показателей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год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 год</a:t>
                      </a:r>
                      <a:endParaRPr lang="ru-RU" dirty="0"/>
                    </a:p>
                  </a:txBody>
                  <a:tcPr anchor="ctr"/>
                </a:tc>
              </a:tr>
              <a:tr h="4983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– всего: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10 119 183,00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10 159 580,00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7 648 580,00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474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том числе: </a:t>
                      </a:r>
                    </a:p>
                    <a:p>
                      <a:pPr algn="ctr"/>
                      <a:r>
                        <a:rPr lang="ru-RU" dirty="0" smtClean="0"/>
                        <a:t>налоговые и неналоговые доходы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4 877 000,00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5 067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5 204 000,00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</a:tr>
              <a:tr h="5695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5 242 183,00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5 092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580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2 444 580,00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474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 них:</a:t>
                      </a:r>
                    </a:p>
                    <a:p>
                      <a:pPr algn="ctr"/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146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146 000,00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138 000,00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72396" y="1071546"/>
            <a:ext cx="114300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рублей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290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доходов бюджета СП «Усть-Цильма»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2396" y="1071546"/>
            <a:ext cx="114300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рублей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191592"/>
              </p:ext>
            </p:extLst>
          </p:nvPr>
        </p:nvGraphicFramePr>
        <p:xfrm>
          <a:off x="714347" y="1643048"/>
          <a:ext cx="8001057" cy="4453625"/>
        </p:xfrm>
        <a:graphic>
          <a:graphicData uri="http://schemas.openxmlformats.org/drawingml/2006/table">
            <a:tbl>
              <a:tblPr/>
              <a:tblGrid>
                <a:gridCol w="2214579"/>
                <a:gridCol w="1214446"/>
                <a:gridCol w="1071570"/>
                <a:gridCol w="1071570"/>
                <a:gridCol w="571504"/>
                <a:gridCol w="928694"/>
                <a:gridCol w="928694"/>
              </a:tblGrid>
              <a:tr h="48695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Наименование дохода бюджета</a:t>
                      </a:r>
                    </a:p>
                  </a:txBody>
                  <a:tcPr marL="65314" marR="653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2023 </a:t>
                      </a: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год  (оценка)                              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ru-RU" sz="14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2024 </a:t>
                      </a: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год (прогноз)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2025 </a:t>
                      </a: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год (прогноз)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2026год </a:t>
                      </a: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(прогноз)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сумма 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Сравнение с </a:t>
                      </a:r>
                      <a:r>
                        <a:rPr lang="ru-RU" sz="14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2023 </a:t>
                      </a: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годом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+/-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К роста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1</a:t>
                      </a:r>
                    </a:p>
                  </a:txBody>
                  <a:tcPr marL="65314" marR="653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2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3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4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5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6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7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I Налоговые и неналоговые доходы, в том числе:</a:t>
                      </a:r>
                    </a:p>
                  </a:txBody>
                  <a:tcPr marL="65314" marR="6531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4 925 680 ,0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  </a:t>
                      </a:r>
                      <a:endParaRPr lang="ru-RU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4 877 000,0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-48 680,0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0,99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5 067 000,0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5 204 000,0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1. 1.Налоговые доходы</a:t>
                      </a:r>
                    </a:p>
                  </a:txBody>
                  <a:tcPr marL="65314" marR="6531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4 883 000,0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4 877 000,0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-6000,0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1,00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5 067 000,0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5 204 000,0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1.2. Неналоговые доходы</a:t>
                      </a:r>
                    </a:p>
                  </a:txBody>
                  <a:tcPr marL="65314" marR="6531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42 680,0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9215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0,0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9215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-42 680,0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0,00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0,0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0,0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0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II БЕЗВОЗМЕЗДНЫЕ ПОСТУПЛЕНИЯ</a:t>
                      </a:r>
                    </a:p>
                  </a:txBody>
                  <a:tcPr marL="65314" marR="6531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8 298 123,0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5 242 183,00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- 3 055 940,0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0,63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5 092 580,00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2 444 580,00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0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ВСЕГО ДОХОДОВ</a:t>
                      </a:r>
                    </a:p>
                  </a:txBody>
                  <a:tcPr marL="65314" marR="6531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13 223 803,00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10 119 183,00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- 3 104 620,0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Sylfaen"/>
                        </a:rPr>
                        <a:t>0,77</a:t>
                      </a:r>
                      <a:endParaRPr lang="ru-RU" sz="1200" b="1" i="0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Sylfae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10 159 580,00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7 648 580,00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Che" pitchFamily="49" charset="-127"/>
              </a:rPr>
              <a:t>ПЛАНОВЫЕ НАЗНАЧЕНИЯ ПО ДОХОДАМ</a:t>
            </a:r>
          </a:p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Che" pitchFamily="49" charset="-127"/>
              </a:rPr>
              <a:t>НА 2024 ГОД</a:t>
            </a:r>
            <a:endParaRPr lang="ru-RU" sz="3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BatangChe" pitchFamily="49" charset="-127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18892917"/>
              </p:ext>
            </p:extLst>
          </p:nvPr>
        </p:nvGraphicFramePr>
        <p:xfrm>
          <a:off x="285720" y="1428736"/>
          <a:ext cx="842968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144463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0637" y="144463"/>
            <a:ext cx="7715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Che" pitchFamily="49" charset="-127"/>
              </a:rPr>
              <a:t>СТРУКТУРА НАЛОГОВЫХ ДОХОДОВ НА 2024 ГОД</a:t>
            </a:r>
            <a:endParaRPr lang="ru-RU" sz="3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BatangChe" pitchFamily="49" charset="-127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5302849"/>
              </p:ext>
            </p:extLst>
          </p:nvPr>
        </p:nvGraphicFramePr>
        <p:xfrm>
          <a:off x="357158" y="1142984"/>
          <a:ext cx="842968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144463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428596" y="285728"/>
            <a:ext cx="8501122" cy="10550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Налог на прибыль, доходы (НДФЛ)</a:t>
            </a:r>
            <a:endParaRPr kumimoji="0" lang="ru-RU" sz="2800" b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03269217"/>
              </p:ext>
            </p:extLst>
          </p:nvPr>
        </p:nvGraphicFramePr>
        <p:xfrm>
          <a:off x="357158" y="1142984"/>
          <a:ext cx="850112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144463"/>
            <a:ext cx="998513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5886</TotalTime>
  <Words>1028</Words>
  <Application>Microsoft Office PowerPoint</Application>
  <PresentationFormat>Экран (4:3)</PresentationFormat>
  <Paragraphs>309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Основные показатели бюджета  за 2022 (1 реш.),  2023 ( 1 реш.),  2024 (проект)  годы  в рублях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решения Совета СП «Усть-Цильма» «О бюджете сельского поселения  «Усть-Цильма» Республики Коми на 2024 год и плановый период 2025-2026 годов» подготовлен    Финансовым управлением администрации муниципального района «Усть-Цилемский»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Ostashova_OK</dc:creator>
  <cp:lastModifiedBy>DurkinaAF</cp:lastModifiedBy>
  <cp:revision>653</cp:revision>
  <dcterms:created xsi:type="dcterms:W3CDTF">2015-06-10T11:02:09Z</dcterms:created>
  <dcterms:modified xsi:type="dcterms:W3CDTF">2023-11-17T06:30:39Z</dcterms:modified>
</cp:coreProperties>
</file>