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quickStyle7.xml" ContentType="application/vnd.openxmlformats-officedocument.drawingml.diagramStyle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charts/chart15.xml" ContentType="application/vnd.openxmlformats-officedocument.drawingml.chart+xml"/>
  <Override PartName="/ppt/diagrams/layout7.xml" ContentType="application/vnd.openxmlformats-officedocument.drawingml.diagram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charts/chart5.xml" ContentType="application/vnd.openxmlformats-officedocument.drawingml.chart+xml"/>
  <Override PartName="/ppt/diagrams/colors6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9" r:id="rId2"/>
    <p:sldId id="294" r:id="rId3"/>
    <p:sldId id="296" r:id="rId4"/>
    <p:sldId id="313" r:id="rId5"/>
    <p:sldId id="321" r:id="rId6"/>
    <p:sldId id="306" r:id="rId7"/>
    <p:sldId id="322" r:id="rId8"/>
    <p:sldId id="292" r:id="rId9"/>
    <p:sldId id="310" r:id="rId10"/>
    <p:sldId id="323" r:id="rId11"/>
    <p:sldId id="261" r:id="rId12"/>
    <p:sldId id="314" r:id="rId13"/>
    <p:sldId id="315" r:id="rId14"/>
    <p:sldId id="263" r:id="rId15"/>
    <p:sldId id="264" r:id="rId16"/>
    <p:sldId id="324" r:id="rId17"/>
    <p:sldId id="325" r:id="rId18"/>
    <p:sldId id="326" r:id="rId19"/>
    <p:sldId id="327" r:id="rId20"/>
    <p:sldId id="265" r:id="rId21"/>
    <p:sldId id="328" r:id="rId22"/>
    <p:sldId id="329" r:id="rId23"/>
    <p:sldId id="330" r:id="rId24"/>
    <p:sldId id="331" r:id="rId25"/>
    <p:sldId id="332" r:id="rId26"/>
    <p:sldId id="333" r:id="rId27"/>
    <p:sldId id="271" r:id="rId28"/>
    <p:sldId id="334" r:id="rId29"/>
    <p:sldId id="349" r:id="rId30"/>
    <p:sldId id="335" r:id="rId31"/>
    <p:sldId id="336" r:id="rId32"/>
    <p:sldId id="337" r:id="rId33"/>
    <p:sldId id="338" r:id="rId34"/>
    <p:sldId id="339" r:id="rId35"/>
    <p:sldId id="340" r:id="rId36"/>
    <p:sldId id="341" r:id="rId37"/>
    <p:sldId id="342" r:id="rId38"/>
    <p:sldId id="303" r:id="rId39"/>
    <p:sldId id="302" r:id="rId40"/>
    <p:sldId id="343" r:id="rId41"/>
    <p:sldId id="278" r:id="rId42"/>
    <p:sldId id="268" r:id="rId43"/>
    <p:sldId id="279" r:id="rId44"/>
    <p:sldId id="316" r:id="rId45"/>
    <p:sldId id="317" r:id="rId46"/>
    <p:sldId id="318" r:id="rId47"/>
    <p:sldId id="320" r:id="rId48"/>
    <p:sldId id="346" r:id="rId49"/>
    <p:sldId id="344" r:id="rId50"/>
    <p:sldId id="345" r:id="rId51"/>
    <p:sldId id="308" r:id="rId52"/>
    <p:sldId id="311" r:id="rId53"/>
    <p:sldId id="347" r:id="rId54"/>
    <p:sldId id="348" r:id="rId55"/>
  </p:sldIdLst>
  <p:sldSz cx="9144000" cy="6858000" type="screen4x3"/>
  <p:notesSz cx="6796088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2449" autoAdjust="0"/>
    <p:restoredTop sz="89195" autoAdjust="0"/>
  </p:normalViewPr>
  <p:slideViewPr>
    <p:cSldViewPr>
      <p:cViewPr varScale="1">
        <p:scale>
          <a:sx n="98" d="100"/>
          <a:sy n="98" d="100"/>
        </p:scale>
        <p:origin x="-96" y="-3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perspective val="60"/>
    </c:view3D>
    <c:plotArea>
      <c:layout>
        <c:manualLayout>
          <c:layoutTarget val="inner"/>
          <c:xMode val="edge"/>
          <c:yMode val="edge"/>
          <c:x val="0.16867592832584802"/>
          <c:y val="2.7258374867490602E-2"/>
          <c:w val="0.49323241355180031"/>
          <c:h val="0.94636956697773666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Источники</c:v>
                </c:pt>
              </c:strCache>
            </c:strRef>
          </c:tx>
          <c:dLbls>
            <c:dLbl>
              <c:idx val="0"/>
              <c:layout>
                <c:manualLayout>
                  <c:x val="4.1814580475377283E-2"/>
                  <c:y val="7.9067069515920088E-2"/>
                </c:manualLayout>
              </c:layout>
              <c:showVal val="1"/>
            </c:dLbl>
            <c:dLbl>
              <c:idx val="1"/>
              <c:layout>
                <c:manualLayout>
                  <c:x val="5.2036731151489136E-2"/>
                  <c:y val="9.0962452183700748E-2"/>
                </c:manualLayout>
              </c:layout>
              <c:showVal val="1"/>
            </c:dLbl>
            <c:dLbl>
              <c:idx val="2"/>
              <c:layout>
                <c:manualLayout>
                  <c:x val="4.5792584411116284E-2"/>
                  <c:y val="6.7792672988787633E-2"/>
                </c:manualLayout>
              </c:layout>
              <c:showVal val="1"/>
            </c:dLbl>
            <c:numFmt formatCode="#,##0.00" sourceLinked="0"/>
            <c:txPr>
              <a:bodyPr/>
              <a:lstStyle/>
              <a:p>
                <a:pPr>
                  <a:defRPr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10001</c:v>
                </c:pt>
                <c:pt idx="1">
                  <c:v>8485</c:v>
                </c:pt>
                <c:pt idx="2">
                  <c:v>11685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dLbls>
            <c:dLbl>
              <c:idx val="0"/>
              <c:layout>
                <c:manualLayout>
                  <c:x val="-5.5340114459730486E-2"/>
                  <c:y val="0.29780293325605728"/>
                </c:manualLayout>
              </c:layout>
              <c:showVal val="1"/>
            </c:dLbl>
            <c:dLbl>
              <c:idx val="1"/>
              <c:layout>
                <c:manualLayout>
                  <c:x val="2.862588267380976E-2"/>
                  <c:y val="0.14380585546491645"/>
                </c:manualLayout>
              </c:layout>
              <c:showVal val="1"/>
            </c:dLbl>
            <c:dLbl>
              <c:idx val="2"/>
              <c:layout>
                <c:manualLayout>
                  <c:x val="-2.8673634435093511E-3"/>
                  <c:y val="0.25991201593822238"/>
                </c:manualLayout>
              </c:layout>
              <c:showVal val="1"/>
            </c:dLbl>
            <c:numFmt formatCode="#,##0.0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739304.7</c:v>
                </c:pt>
                <c:pt idx="1">
                  <c:v>740730.7</c:v>
                </c:pt>
                <c:pt idx="2">
                  <c:v>777679.05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</c:v>
                </c:pt>
              </c:strCache>
            </c:strRef>
          </c:tx>
          <c:dLbls>
            <c:dLbl>
              <c:idx val="0"/>
              <c:layout>
                <c:manualLayout>
                  <c:x val="-1.7443165244123378E-2"/>
                  <c:y val="7.4291598914349069E-2"/>
                </c:manualLayout>
              </c:layout>
              <c:showVal val="1"/>
            </c:dLbl>
            <c:dLbl>
              <c:idx val="1"/>
              <c:layout>
                <c:manualLayout>
                  <c:x val="3.1636614289494776E-2"/>
                  <c:y val="4.2513334185834049E-2"/>
                </c:manualLayout>
              </c:layout>
              <c:showVal val="1"/>
            </c:dLbl>
            <c:dLbl>
              <c:idx val="2"/>
              <c:layout>
                <c:manualLayout>
                  <c:x val="5.0322228433589106E-2"/>
                  <c:y val="0.10810735145123104"/>
                </c:manualLayout>
              </c:layout>
              <c:showVal val="1"/>
            </c:dLbl>
            <c:numFmt formatCode="#,##0.0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749305.7</c:v>
                </c:pt>
                <c:pt idx="1">
                  <c:v>749215.7</c:v>
                </c:pt>
                <c:pt idx="2">
                  <c:v>789364.05</c:v>
                </c:pt>
              </c:numCache>
            </c:numRef>
          </c:val>
        </c:ser>
        <c:shape val="cylinder"/>
        <c:axId val="130594304"/>
        <c:axId val="130595840"/>
        <c:axId val="107126784"/>
      </c:bar3DChart>
      <c:catAx>
        <c:axId val="13059430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solidFill>
                  <a:srgbClr val="002060"/>
                </a:solidFill>
              </a:defRPr>
            </a:pPr>
            <a:endParaRPr lang="ru-RU"/>
          </a:p>
        </c:txPr>
        <c:crossAx val="130595840"/>
        <c:crosses val="autoZero"/>
        <c:auto val="1"/>
        <c:lblAlgn val="ctr"/>
        <c:lblOffset val="100"/>
      </c:catAx>
      <c:valAx>
        <c:axId val="130595840"/>
        <c:scaling>
          <c:orientation val="minMax"/>
        </c:scaling>
        <c:axPos val="l"/>
        <c:majorGridlines/>
        <c:numFmt formatCode="#,##0" sourceLinked="0"/>
        <c:tickLblPos val="nextTo"/>
        <c:txPr>
          <a:bodyPr/>
          <a:lstStyle/>
          <a:p>
            <a:pPr>
              <a:defRPr>
                <a:solidFill>
                  <a:srgbClr val="002060"/>
                </a:solidFill>
              </a:defRPr>
            </a:pPr>
            <a:endParaRPr lang="ru-RU"/>
          </a:p>
        </c:txPr>
        <c:crossAx val="130594304"/>
        <c:crosses val="autoZero"/>
        <c:crossBetween val="between"/>
      </c:valAx>
      <c:serAx>
        <c:axId val="107126784"/>
        <c:scaling>
          <c:orientation val="minMax"/>
        </c:scaling>
        <c:axPos val="b"/>
        <c:numFmt formatCode="General" sourceLinked="1"/>
        <c:tickLblPos val="nextTo"/>
        <c:spPr>
          <a:ln w="3174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3366"/>
                </a:solidFill>
                <a:latin typeface="Constantia"/>
                <a:ea typeface="Constantia"/>
                <a:cs typeface="Constantia"/>
              </a:defRPr>
            </a:pPr>
            <a:endParaRPr lang="ru-RU"/>
          </a:p>
        </c:txPr>
        <c:crossAx val="130595840"/>
        <c:crosses val="autoZero"/>
        <c:tickLblSkip val="1"/>
        <c:tickMarkSkip val="1"/>
      </c:serAx>
      <c:spPr>
        <a:noFill/>
        <a:ln w="25394">
          <a:noFill/>
        </a:ln>
      </c:spPr>
    </c:plotArea>
    <c:legend>
      <c:legendPos val="r"/>
      <c:txPr>
        <a:bodyPr/>
        <a:lstStyle/>
        <a:p>
          <a:pPr>
            <a:defRPr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799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title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dLbls>
            <c:dLbl>
              <c:idx val="0"/>
              <c:layout>
                <c:manualLayout>
                  <c:x val="-2.5396647642511191E-2"/>
                  <c:y val="-4.8047711756102313E-2"/>
                </c:manualLayout>
              </c:layout>
              <c:showVal val="1"/>
            </c:dLbl>
            <c:dLbl>
              <c:idx val="1"/>
              <c:layout>
                <c:manualLayout>
                  <c:x val="2.0914886293832657E-2"/>
                  <c:y val="-3.1231012641466615E-2"/>
                </c:manualLayout>
              </c:layout>
              <c:showVal val="1"/>
            </c:dLbl>
            <c:dLbl>
              <c:idx val="2"/>
              <c:layout>
                <c:manualLayout>
                  <c:x val="5.4776450368287964E-17"/>
                  <c:y val="-4.0840554992686913E-2"/>
                </c:manualLayout>
              </c:layout>
              <c:showVal val="1"/>
            </c:dLbl>
            <c:dLbl>
              <c:idx val="3"/>
              <c:layout>
                <c:manualLayout>
                  <c:x val="4.4817613486784523E-3"/>
                  <c:y val="-4.0840554992686913E-2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-3.8438169404881796E-2"/>
                </c:manualLayout>
              </c:layout>
              <c:showVal val="1"/>
            </c:dLbl>
            <c:numFmt formatCode="#,##0.00" sourceLinked="0"/>
            <c:showVal val="1"/>
          </c:dLbls>
          <c:cat>
            <c:strRef>
              <c:f>Лист1!$A$2:$A$6</c:f>
              <c:strCache>
                <c:ptCount val="5"/>
                <c:pt idx="0">
                  <c:v>2016 год (факт)</c:v>
                </c:pt>
                <c:pt idx="1">
                  <c:v>2017 год (оценка)</c:v>
                </c:pt>
                <c:pt idx="2">
                  <c:v>2018 год (прогноз)</c:v>
                </c:pt>
                <c:pt idx="3">
                  <c:v>2019 год (прогноз)</c:v>
                </c:pt>
                <c:pt idx="4">
                  <c:v>2020 год (прогноз)</c:v>
                </c:pt>
              </c:strCache>
            </c:strRef>
          </c:cat>
          <c:val>
            <c:numRef>
              <c:f>Лист1!$B$2:$B$6</c:f>
              <c:numCache>
                <c:formatCode>0.00</c:formatCode>
                <c:ptCount val="5"/>
                <c:pt idx="0" formatCode="General">
                  <c:v>280.91999999999928</c:v>
                </c:pt>
                <c:pt idx="1">
                  <c:v>105.2</c:v>
                </c:pt>
                <c:pt idx="2">
                  <c:v>105.2</c:v>
                </c:pt>
                <c:pt idx="3" formatCode="General">
                  <c:v>105.41000000000012</c:v>
                </c:pt>
                <c:pt idx="4" formatCode="General">
                  <c:v>105.61999999999999</c:v>
                </c:pt>
              </c:numCache>
            </c:numRef>
          </c:val>
        </c:ser>
        <c:shape val="cylinder"/>
        <c:axId val="117004928"/>
        <c:axId val="117014912"/>
        <c:axId val="0"/>
      </c:bar3DChart>
      <c:catAx>
        <c:axId val="117004928"/>
        <c:scaling>
          <c:orientation val="minMax"/>
        </c:scaling>
        <c:axPos val="b"/>
        <c:tickLblPos val="nextTo"/>
        <c:crossAx val="117014912"/>
        <c:crosses val="autoZero"/>
        <c:auto val="1"/>
        <c:lblAlgn val="ctr"/>
        <c:lblOffset val="100"/>
      </c:catAx>
      <c:valAx>
        <c:axId val="117014912"/>
        <c:scaling>
          <c:orientation val="minMax"/>
        </c:scaling>
        <c:axPos val="l"/>
        <c:majorGridlines/>
        <c:numFmt formatCode="General" sourceLinked="1"/>
        <c:tickLblPos val="nextTo"/>
        <c:crossAx val="11700492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title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dLbls>
            <c:dLbl>
              <c:idx val="0"/>
              <c:layout>
                <c:manualLayout>
                  <c:x val="-2.5396647642511191E-2"/>
                  <c:y val="-4.8047711756102313E-2"/>
                </c:manualLayout>
              </c:layout>
              <c:showVal val="1"/>
            </c:dLbl>
            <c:dLbl>
              <c:idx val="1"/>
              <c:layout>
                <c:manualLayout>
                  <c:x val="-1.9420965844273434E-2"/>
                  <c:y val="-1.9219084702440901E-2"/>
                </c:manualLayout>
              </c:layout>
              <c:showVal val="1"/>
            </c:dLbl>
            <c:dLbl>
              <c:idx val="2"/>
              <c:layout>
                <c:manualLayout>
                  <c:x val="5.4776450368287964E-17"/>
                  <c:y val="-4.0840554992686913E-2"/>
                </c:manualLayout>
              </c:layout>
              <c:showVal val="1"/>
            </c:dLbl>
            <c:dLbl>
              <c:idx val="3"/>
              <c:layout>
                <c:manualLayout>
                  <c:x val="4.4817613486784523E-3"/>
                  <c:y val="-4.0840554992686913E-2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-3.8438169404881796E-2"/>
                </c:manualLayout>
              </c:layout>
              <c:showVal val="1"/>
            </c:dLbl>
            <c:numFmt formatCode="#,##0.00" sourceLinked="0"/>
            <c:showVal val="1"/>
          </c:dLbls>
          <c:cat>
            <c:strRef>
              <c:f>Лист1!$A$2:$A$6</c:f>
              <c:strCache>
                <c:ptCount val="5"/>
                <c:pt idx="0">
                  <c:v>2016 год (факт)</c:v>
                </c:pt>
                <c:pt idx="1">
                  <c:v>2017 год (оценка)</c:v>
                </c:pt>
                <c:pt idx="2">
                  <c:v>2018 год (прогноз)</c:v>
                </c:pt>
                <c:pt idx="3">
                  <c:v>2019 год (прогноз)</c:v>
                </c:pt>
                <c:pt idx="4">
                  <c:v>2020 год (прогноз)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1537.46</c:v>
                </c:pt>
                <c:pt idx="1">
                  <c:v>1997.4</c:v>
                </c:pt>
                <c:pt idx="2">
                  <c:v>1800</c:v>
                </c:pt>
                <c:pt idx="3">
                  <c:v>1803.6</c:v>
                </c:pt>
                <c:pt idx="4">
                  <c:v>1807.21</c:v>
                </c:pt>
              </c:numCache>
            </c:numRef>
          </c:val>
        </c:ser>
        <c:shape val="cylinder"/>
        <c:axId val="117089408"/>
        <c:axId val="117090944"/>
        <c:axId val="0"/>
      </c:bar3DChart>
      <c:catAx>
        <c:axId val="117089408"/>
        <c:scaling>
          <c:orientation val="minMax"/>
        </c:scaling>
        <c:axPos val="b"/>
        <c:tickLblPos val="nextTo"/>
        <c:crossAx val="117090944"/>
        <c:crosses val="autoZero"/>
        <c:auto val="1"/>
        <c:lblAlgn val="ctr"/>
        <c:lblOffset val="100"/>
      </c:catAx>
      <c:valAx>
        <c:axId val="117090944"/>
        <c:scaling>
          <c:orientation val="minMax"/>
        </c:scaling>
        <c:axPos val="l"/>
        <c:majorGridlines/>
        <c:numFmt formatCode="General" sourceLinked="1"/>
        <c:tickLblPos val="nextTo"/>
        <c:crossAx val="11708940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title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dLbls>
            <c:dLbl>
              <c:idx val="0"/>
              <c:layout>
                <c:manualLayout>
                  <c:x val="-2.5396647642511191E-2"/>
                  <c:y val="-4.8047711756102313E-2"/>
                </c:manualLayout>
              </c:layout>
              <c:showVal val="1"/>
            </c:dLbl>
            <c:dLbl>
              <c:idx val="1"/>
              <c:layout>
                <c:manualLayout>
                  <c:x val="-1.9420965844273434E-2"/>
                  <c:y val="-1.9219084702440901E-2"/>
                </c:manualLayout>
              </c:layout>
              <c:showVal val="1"/>
            </c:dLbl>
            <c:dLbl>
              <c:idx val="2"/>
              <c:layout>
                <c:manualLayout>
                  <c:x val="5.4776450368287964E-17"/>
                  <c:y val="-4.0840554992686913E-2"/>
                </c:manualLayout>
              </c:layout>
              <c:showVal val="1"/>
            </c:dLbl>
            <c:dLbl>
              <c:idx val="3"/>
              <c:layout>
                <c:manualLayout>
                  <c:x val="4.4817613486784523E-3"/>
                  <c:y val="-4.0840554992686913E-2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-3.8438169404881796E-2"/>
                </c:manualLayout>
              </c:layout>
              <c:showVal val="1"/>
            </c:dLbl>
            <c:numFmt formatCode="#,##0.00" sourceLinked="0"/>
            <c:showVal val="1"/>
          </c:dLbls>
          <c:cat>
            <c:strRef>
              <c:f>Лист1!$A$2:$A$6</c:f>
              <c:strCache>
                <c:ptCount val="5"/>
                <c:pt idx="0">
                  <c:v>2016 год (факт)</c:v>
                </c:pt>
                <c:pt idx="1">
                  <c:v>2017 год (оценка)</c:v>
                </c:pt>
                <c:pt idx="2">
                  <c:v>2018 год (прогноз)</c:v>
                </c:pt>
                <c:pt idx="3">
                  <c:v>2019 год (прогноз)</c:v>
                </c:pt>
                <c:pt idx="4">
                  <c:v>2020 год (прогноз)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2473.67</c:v>
                </c:pt>
                <c:pt idx="1">
                  <c:v>2748</c:v>
                </c:pt>
                <c:pt idx="2">
                  <c:v>1700</c:v>
                </c:pt>
                <c:pt idx="3">
                  <c:v>1703.4</c:v>
                </c:pt>
                <c:pt idx="4">
                  <c:v>1706.81</c:v>
                </c:pt>
              </c:numCache>
            </c:numRef>
          </c:val>
        </c:ser>
        <c:shape val="cylinder"/>
        <c:axId val="117128576"/>
        <c:axId val="117134464"/>
        <c:axId val="0"/>
      </c:bar3DChart>
      <c:catAx>
        <c:axId val="117128576"/>
        <c:scaling>
          <c:orientation val="minMax"/>
        </c:scaling>
        <c:axPos val="b"/>
        <c:tickLblPos val="nextTo"/>
        <c:crossAx val="117134464"/>
        <c:crosses val="autoZero"/>
        <c:auto val="1"/>
        <c:lblAlgn val="ctr"/>
        <c:lblOffset val="100"/>
      </c:catAx>
      <c:valAx>
        <c:axId val="117134464"/>
        <c:scaling>
          <c:orientation val="minMax"/>
        </c:scaling>
        <c:axPos val="l"/>
        <c:majorGridlines/>
        <c:numFmt formatCode="General" sourceLinked="1"/>
        <c:tickLblPos val="nextTo"/>
        <c:crossAx val="11712857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title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dLbls>
            <c:dLbl>
              <c:idx val="0"/>
              <c:layout>
                <c:manualLayout>
                  <c:x val="-2.5396647642511191E-2"/>
                  <c:y val="-4.8047711756102313E-2"/>
                </c:manualLayout>
              </c:layout>
              <c:showVal val="1"/>
            </c:dLbl>
            <c:dLbl>
              <c:idx val="1"/>
              <c:layout>
                <c:manualLayout>
                  <c:x val="1.3445284046035377E-2"/>
                  <c:y val="-3.1231012641466615E-2"/>
                </c:manualLayout>
              </c:layout>
              <c:showVal val="1"/>
            </c:dLbl>
            <c:dLbl>
              <c:idx val="2"/>
              <c:layout>
                <c:manualLayout>
                  <c:x val="5.4776450368288013E-17"/>
                  <c:y val="-4.0840554992686913E-2"/>
                </c:manualLayout>
              </c:layout>
              <c:showVal val="1"/>
            </c:dLbl>
            <c:dLbl>
              <c:idx val="3"/>
              <c:layout>
                <c:manualLayout>
                  <c:x val="4.4817613486784523E-3"/>
                  <c:y val="-4.0840554992686913E-2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-3.8438169404881796E-2"/>
                </c:manualLayout>
              </c:layout>
              <c:showVal val="1"/>
            </c:dLbl>
            <c:numFmt formatCode="#,##0.00" sourceLinked="0"/>
            <c:showVal val="1"/>
          </c:dLbls>
          <c:cat>
            <c:strRef>
              <c:f>Лист1!$A$2:$A$6</c:f>
              <c:strCache>
                <c:ptCount val="5"/>
                <c:pt idx="0">
                  <c:v>2016 год (факт)</c:v>
                </c:pt>
                <c:pt idx="1">
                  <c:v>2017 год (оценка)</c:v>
                </c:pt>
                <c:pt idx="2">
                  <c:v>2018 год (прогноз)</c:v>
                </c:pt>
                <c:pt idx="3">
                  <c:v>2019 год (прогноз)</c:v>
                </c:pt>
                <c:pt idx="4">
                  <c:v>2020 год (прогноз)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 formatCode="General">
                  <c:v>2692.92</c:v>
                </c:pt>
                <c:pt idx="1">
                  <c:v>1740</c:v>
                </c:pt>
                <c:pt idx="2">
                  <c:v>1800</c:v>
                </c:pt>
                <c:pt idx="3" formatCode="General">
                  <c:v>1803.6</c:v>
                </c:pt>
                <c:pt idx="4" formatCode="General">
                  <c:v>1807.21</c:v>
                </c:pt>
              </c:numCache>
            </c:numRef>
          </c:val>
        </c:ser>
        <c:shape val="cylinder"/>
        <c:axId val="117213056"/>
        <c:axId val="117214592"/>
        <c:axId val="0"/>
      </c:bar3DChart>
      <c:catAx>
        <c:axId val="117213056"/>
        <c:scaling>
          <c:orientation val="minMax"/>
        </c:scaling>
        <c:axPos val="b"/>
        <c:tickLblPos val="nextTo"/>
        <c:crossAx val="117214592"/>
        <c:crosses val="autoZero"/>
        <c:auto val="1"/>
        <c:lblAlgn val="ctr"/>
        <c:lblOffset val="100"/>
      </c:catAx>
      <c:valAx>
        <c:axId val="117214592"/>
        <c:scaling>
          <c:orientation val="minMax"/>
        </c:scaling>
        <c:axPos val="l"/>
        <c:majorGridlines/>
        <c:numFmt formatCode="General" sourceLinked="1"/>
        <c:tickLblPos val="nextTo"/>
        <c:crossAx val="11721305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</c:rich>
      </c:tx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тыс.руб.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etal"/>
          </c:spPr>
          <c:explosion val="25"/>
          <c:dLbls>
            <c:dLbl>
              <c:idx val="0"/>
              <c:layout>
                <c:manualLayout>
                  <c:x val="-0.10676335460561441"/>
                  <c:y val="-0.10557328654839802"/>
                </c:manualLayout>
              </c:layout>
              <c:showVal val="1"/>
            </c:dLbl>
            <c:dLbl>
              <c:idx val="1"/>
              <c:layout>
                <c:manualLayout>
                  <c:x val="-3.2710489232965108E-2"/>
                  <c:y val="1.3456307100796018E-2"/>
                </c:manualLayout>
              </c:layout>
              <c:showVal val="1"/>
            </c:dLbl>
            <c:dLbl>
              <c:idx val="2"/>
              <c:layout>
                <c:manualLayout>
                  <c:x val="2.7828265265476416E-2"/>
                  <c:y val="0.19749876349655179"/>
                </c:manualLayout>
              </c:layout>
              <c:showVal val="1"/>
            </c:dLbl>
            <c:dLbl>
              <c:idx val="3"/>
              <c:layout>
                <c:manualLayout>
                  <c:x val="1.5843636710129703E-2"/>
                  <c:y val="-3.1847157286349966E-2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0.36100000000000015</c:v>
                </c:pt>
                <c:pt idx="1">
                  <c:v>0.13800000000000001</c:v>
                </c:pt>
                <c:pt idx="2">
                  <c:v>0.39400000000000013</c:v>
                </c:pt>
                <c:pt idx="3">
                  <c:v>9.0000000000000028E-3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8503531218090064"/>
          <c:y val="0.16583377660815213"/>
          <c:w val="0.30560802816133525"/>
          <c:h val="0.62232052035797969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40"/>
      <c:perspective val="30"/>
    </c:view3D>
    <c:plotArea>
      <c:layout>
        <c:manualLayout>
          <c:layoutTarget val="inner"/>
          <c:xMode val="edge"/>
          <c:yMode val="edge"/>
          <c:x val="5.7946728081073623E-2"/>
          <c:y val="0.1872874030627992"/>
          <c:w val="0.55479083318380618"/>
          <c:h val="0.7573465802514067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тыс.руб.</c:v>
                </c:pt>
              </c:strCache>
            </c:strRef>
          </c:tx>
          <c:explosion val="18"/>
          <c:dLbls>
            <c:showVal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Здравоохранение</c:v>
                </c:pt>
                <c:pt idx="8">
                  <c:v>Социальная политика</c:v>
                </c:pt>
                <c:pt idx="9">
                  <c:v>Обслуживание государственного и муниципального долга</c:v>
                </c:pt>
                <c:pt idx="10">
                  <c:v>Межбюджетные трансферты общего характера бюджетам субъектов Российской Федерации и муниципальных образований</c:v>
                </c:pt>
              </c:strCache>
            </c:strRef>
          </c:cat>
          <c:val>
            <c:numRef>
              <c:f>Лист1!$B$2:$B$12</c:f>
              <c:numCache>
                <c:formatCode>0.0%</c:formatCode>
                <c:ptCount val="11"/>
                <c:pt idx="0">
                  <c:v>8.4000000000000047E-2</c:v>
                </c:pt>
                <c:pt idx="1">
                  <c:v>1.0000000000000005E-3</c:v>
                </c:pt>
                <c:pt idx="2">
                  <c:v>5.0000000000000023E-4</c:v>
                </c:pt>
                <c:pt idx="3">
                  <c:v>5.6000000000000001E-2</c:v>
                </c:pt>
                <c:pt idx="4">
                  <c:v>0.10900000000000003</c:v>
                </c:pt>
                <c:pt idx="5">
                  <c:v>0.51400000000000001</c:v>
                </c:pt>
                <c:pt idx="6">
                  <c:v>0.13900000000000001</c:v>
                </c:pt>
                <c:pt idx="7">
                  <c:v>2.0000000000000009E-3</c:v>
                </c:pt>
                <c:pt idx="8">
                  <c:v>4.2100000000000012E-2</c:v>
                </c:pt>
                <c:pt idx="9">
                  <c:v>2.0999999999999999E-3</c:v>
                </c:pt>
                <c:pt idx="10">
                  <c:v>5.0100000000000013E-2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6338379399493042"/>
          <c:y val="1.4877796130910718E-2"/>
          <c:w val="0.32725958861955168"/>
          <c:h val="0.98512219575420701"/>
        </c:manualLayout>
      </c:layout>
      <c:txPr>
        <a:bodyPr/>
        <a:lstStyle/>
        <a:p>
          <a:pPr>
            <a:defRPr sz="1000" kern="1200" spc="2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тыс.руб.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etal"/>
          </c:spPr>
          <c:explosion val="20"/>
          <c:dPt>
            <c:idx val="0"/>
            <c:explosion val="9"/>
          </c:dPt>
          <c:dLbls>
            <c:dLbl>
              <c:idx val="0"/>
              <c:layout>
                <c:manualLayout>
                  <c:x val="-0.10676335460561438"/>
                  <c:y val="-0.10557328654839802"/>
                </c:manualLayout>
              </c:layout>
              <c:showVal val="1"/>
            </c:dLbl>
            <c:dLbl>
              <c:idx val="1"/>
              <c:layout>
                <c:manualLayout>
                  <c:x val="2.4988911989933252E-2"/>
                  <c:y val="-0.11740697450158979"/>
                </c:manualLayout>
              </c:layout>
              <c:showVal val="1"/>
            </c:dLbl>
            <c:dLbl>
              <c:idx val="2"/>
              <c:layout>
                <c:manualLayout>
                  <c:x val="1.5976441109773511E-2"/>
                  <c:y val="5.4289889290169251E-2"/>
                </c:manualLayout>
              </c:layout>
              <c:showVal val="1"/>
            </c:dLbl>
            <c:dLbl>
              <c:idx val="3"/>
              <c:layout>
                <c:manualLayout>
                  <c:x val="1.5843636710129703E-2"/>
                  <c:y val="-3.1847157286350042E-2"/>
                </c:manualLayout>
              </c:layout>
              <c:showVal val="1"/>
            </c:dLbl>
            <c:txPr>
              <a:bodyPr/>
              <a:lstStyle/>
              <a:p>
                <a:pPr>
                  <a:defRPr baseline="0">
                    <a:solidFill>
                      <a:schemeClr val="tx2"/>
                    </a:solidFill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0.21000000000000008</c:v>
                </c:pt>
                <c:pt idx="1">
                  <c:v>1.0000000000000005E-2</c:v>
                </c:pt>
                <c:pt idx="2">
                  <c:v>0.78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59088393665370165"/>
          <c:y val="0.34794409915669394"/>
          <c:w val="0.4091160633463089"/>
          <c:h val="0.52788956857694758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*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etal"/>
          </c:spPr>
          <c:explosion val="25"/>
          <c:dLbls>
            <c:dLbl>
              <c:idx val="0"/>
              <c:layout>
                <c:manualLayout>
                  <c:x val="-9.7353827260903233E-2"/>
                  <c:y val="0.24997978044676109"/>
                </c:manualLayout>
              </c:layout>
              <c:showVal val="1"/>
            </c:dLbl>
            <c:dLbl>
              <c:idx val="1"/>
              <c:layout>
                <c:manualLayout>
                  <c:x val="-3.2710489232965108E-2"/>
                  <c:y val="1.3456307100796018E-2"/>
                </c:manualLayout>
              </c:layout>
              <c:showVal val="1"/>
            </c:dLbl>
            <c:dLbl>
              <c:idx val="2"/>
              <c:layout>
                <c:manualLayout>
                  <c:x val="-1.1157755246483202E-2"/>
                  <c:y val="4.9075188741753662E-3"/>
                </c:manualLayout>
              </c:layout>
              <c:showVal val="1"/>
            </c:dLbl>
            <c:dLbl>
              <c:idx val="3"/>
              <c:layout>
                <c:manualLayout>
                  <c:x val="2.4618835059534858E-2"/>
                  <c:y val="-7.3822172139944214E-2"/>
                </c:manualLayout>
              </c:layout>
              <c:showVal val="1"/>
            </c:dLbl>
            <c:dLbl>
              <c:idx val="4"/>
              <c:layout>
                <c:manualLayout>
                  <c:x val="9.5993372734448745E-2"/>
                  <c:y val="-0.11460267800206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НАЛОГИ НА ПРИБЫЛЬ, ДОХОДЫ (НДФЛ)</c:v>
                </c:pt>
                <c:pt idx="1">
                  <c:v>НАЛОГИ НА ТОВАРЫ (РАБОТЫ, УСЛУГИ), РЕАЛИЗУЕМЫЕ НА ТЕРРИТОРИИ РОССИЙСКОЙ ФЕДЕРАЦИИ (АКЦИЗЫ)</c:v>
                </c:pt>
                <c:pt idx="2">
                  <c:v>НАЛОГИ НА СОВОКУПНЫЙ ДОХОД</c:v>
                </c:pt>
                <c:pt idx="3">
                  <c:v>ГОСУДАРСТВЕННАЯ ПОШЛИНА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0.84600000000000064</c:v>
                </c:pt>
                <c:pt idx="1">
                  <c:v>9.7000000000000003E-2</c:v>
                </c:pt>
                <c:pt idx="2">
                  <c:v>5.1999999999999998E-2</c:v>
                </c:pt>
                <c:pt idx="3">
                  <c:v>6.0000000000000114E-3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4942548636212472"/>
          <c:y val="4.1168954586883418E-2"/>
          <c:w val="0.35057451363789044"/>
          <c:h val="0.93132623160410155"/>
        </c:manualLayout>
      </c:layout>
      <c:txPr>
        <a:bodyPr/>
        <a:lstStyle/>
        <a:p>
          <a:pPr>
            <a:defRPr sz="14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6"/>
  <c:chart>
    <c:title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dLbls>
            <c:dLbl>
              <c:idx val="0"/>
              <c:layout>
                <c:manualLayout>
                  <c:x val="-2.5396647642511191E-2"/>
                  <c:y val="-4.8047711756102313E-2"/>
                </c:manualLayout>
              </c:layout>
              <c:showVal val="1"/>
            </c:dLbl>
            <c:dLbl>
              <c:idx val="1"/>
              <c:layout>
                <c:manualLayout>
                  <c:x val="-1.9420965844273413E-2"/>
                  <c:y val="-1.9219084702440901E-2"/>
                </c:manualLayout>
              </c:layout>
              <c:showVal val="1"/>
            </c:dLbl>
            <c:dLbl>
              <c:idx val="2"/>
              <c:layout>
                <c:manualLayout>
                  <c:x val="5.4776450368287656E-17"/>
                  <c:y val="-4.0840554992686913E-2"/>
                </c:manualLayout>
              </c:layout>
              <c:showVal val="1"/>
            </c:dLbl>
            <c:dLbl>
              <c:idx val="3"/>
              <c:layout>
                <c:manualLayout>
                  <c:x val="4.4817613486784523E-3"/>
                  <c:y val="-4.0840554992686913E-2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-3.8438169404881796E-2"/>
                </c:manualLayout>
              </c:layout>
              <c:showVal val="1"/>
            </c:dLbl>
            <c:numFmt formatCode="#,##0.00" sourceLinked="0"/>
            <c:showVal val="1"/>
          </c:dLbls>
          <c:cat>
            <c:strRef>
              <c:f>Лист1!$A$2:$A$6</c:f>
              <c:strCache>
                <c:ptCount val="5"/>
                <c:pt idx="0">
                  <c:v>2016 год (факт)</c:v>
                </c:pt>
                <c:pt idx="1">
                  <c:v>2017 год (оценка)</c:v>
                </c:pt>
                <c:pt idx="2">
                  <c:v>2018 год (прогноз)</c:v>
                </c:pt>
                <c:pt idx="3">
                  <c:v>2019 год (прогноз)</c:v>
                </c:pt>
                <c:pt idx="4">
                  <c:v>2020 год (прогноз)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138072.29999999999</c:v>
                </c:pt>
                <c:pt idx="1">
                  <c:v>139828.20000000001</c:v>
                </c:pt>
                <c:pt idx="2" formatCode="0.0">
                  <c:v>139600</c:v>
                </c:pt>
                <c:pt idx="3">
                  <c:v>139879.20000000001</c:v>
                </c:pt>
                <c:pt idx="4" formatCode="0.0">
                  <c:v>140159</c:v>
                </c:pt>
              </c:numCache>
            </c:numRef>
          </c:val>
        </c:ser>
        <c:shape val="cylinder"/>
        <c:axId val="116314112"/>
        <c:axId val="116315648"/>
        <c:axId val="0"/>
      </c:bar3DChart>
      <c:catAx>
        <c:axId val="116314112"/>
        <c:scaling>
          <c:orientation val="minMax"/>
        </c:scaling>
        <c:axPos val="b"/>
        <c:tickLblPos val="nextTo"/>
        <c:crossAx val="116315648"/>
        <c:crosses val="autoZero"/>
        <c:auto val="1"/>
        <c:lblAlgn val="ctr"/>
        <c:lblOffset val="100"/>
      </c:catAx>
      <c:valAx>
        <c:axId val="116315648"/>
        <c:scaling>
          <c:orientation val="minMax"/>
        </c:scaling>
        <c:axPos val="l"/>
        <c:majorGridlines/>
        <c:numFmt formatCode="General" sourceLinked="1"/>
        <c:tickLblPos val="nextTo"/>
        <c:crossAx val="11631411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6"/>
  <c:chart>
    <c:title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dLbls>
            <c:dLbl>
              <c:idx val="0"/>
              <c:layout>
                <c:manualLayout>
                  <c:x val="-2.5396647642511191E-2"/>
                  <c:y val="-4.8047711756102313E-2"/>
                </c:manualLayout>
              </c:layout>
              <c:showVal val="1"/>
            </c:dLbl>
            <c:dLbl>
              <c:idx val="1"/>
              <c:layout>
                <c:manualLayout>
                  <c:x val="1.0457443146916373E-2"/>
                  <c:y val="-2.1621659454465602E-2"/>
                </c:manualLayout>
              </c:layout>
              <c:showVal val="1"/>
            </c:dLbl>
            <c:dLbl>
              <c:idx val="2"/>
              <c:layout>
                <c:manualLayout>
                  <c:x val="5.4776450368287773E-17"/>
                  <c:y val="-4.0840554992686913E-2"/>
                </c:manualLayout>
              </c:layout>
              <c:showVal val="1"/>
            </c:dLbl>
            <c:dLbl>
              <c:idx val="3"/>
              <c:layout>
                <c:manualLayout>
                  <c:x val="4.4817613486784523E-3"/>
                  <c:y val="-4.0840554992686913E-2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-3.8438169404881796E-2"/>
                </c:manualLayout>
              </c:layout>
              <c:showVal val="1"/>
            </c:dLbl>
            <c:numFmt formatCode="#,##0.00" sourceLinked="0"/>
            <c:showVal val="1"/>
          </c:dLbls>
          <c:cat>
            <c:strRef>
              <c:f>Лист1!$A$2:$A$6</c:f>
              <c:strCache>
                <c:ptCount val="5"/>
                <c:pt idx="0">
                  <c:v>2016 год (факт)</c:v>
                </c:pt>
                <c:pt idx="1">
                  <c:v>2017 год (оценка)</c:v>
                </c:pt>
                <c:pt idx="2">
                  <c:v>2018 год (прогноз)</c:v>
                </c:pt>
                <c:pt idx="3">
                  <c:v>2019 год (прогноз)</c:v>
                </c:pt>
                <c:pt idx="4">
                  <c:v>2020 год (прогноз)</c:v>
                </c:pt>
              </c:strCache>
            </c:strRef>
          </c:cat>
          <c:val>
            <c:numRef>
              <c:f>Лист1!$B$2:$B$6</c:f>
              <c:numCache>
                <c:formatCode>0.00</c:formatCode>
                <c:ptCount val="5"/>
                <c:pt idx="0">
                  <c:v>16537.240000000005</c:v>
                </c:pt>
                <c:pt idx="1">
                  <c:v>11830</c:v>
                </c:pt>
                <c:pt idx="2">
                  <c:v>11000</c:v>
                </c:pt>
                <c:pt idx="3">
                  <c:v>11022</c:v>
                </c:pt>
                <c:pt idx="4">
                  <c:v>11044.04</c:v>
                </c:pt>
              </c:numCache>
            </c:numRef>
          </c:val>
        </c:ser>
        <c:shape val="cylinder"/>
        <c:axId val="116488448"/>
        <c:axId val="116494336"/>
        <c:axId val="0"/>
      </c:bar3DChart>
      <c:catAx>
        <c:axId val="116488448"/>
        <c:scaling>
          <c:orientation val="minMax"/>
        </c:scaling>
        <c:axPos val="b"/>
        <c:tickLblPos val="nextTo"/>
        <c:crossAx val="116494336"/>
        <c:crosses val="autoZero"/>
        <c:auto val="1"/>
        <c:lblAlgn val="ctr"/>
        <c:lblOffset val="100"/>
      </c:catAx>
      <c:valAx>
        <c:axId val="116494336"/>
        <c:scaling>
          <c:orientation val="minMax"/>
        </c:scaling>
        <c:axPos val="l"/>
        <c:majorGridlines/>
        <c:numFmt formatCode="0.00" sourceLinked="1"/>
        <c:tickLblPos val="nextTo"/>
        <c:crossAx val="11648844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6"/>
  <c:chart>
    <c:title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dLbls>
            <c:dLbl>
              <c:idx val="0"/>
              <c:layout>
                <c:manualLayout>
                  <c:x val="-2.5396647642511191E-2"/>
                  <c:y val="-4.8047711756102313E-2"/>
                </c:manualLayout>
              </c:layout>
              <c:showVal val="1"/>
            </c:dLbl>
            <c:dLbl>
              <c:idx val="1"/>
              <c:layout>
                <c:manualLayout>
                  <c:x val="7.4696022477974133E-3"/>
                  <c:y val="-1.9219084702440901E-2"/>
                </c:manualLayout>
              </c:layout>
              <c:showVal val="1"/>
            </c:dLbl>
            <c:dLbl>
              <c:idx val="2"/>
              <c:layout>
                <c:manualLayout>
                  <c:x val="5.4776450368287871E-17"/>
                  <c:y val="-4.0840554992686913E-2"/>
                </c:manualLayout>
              </c:layout>
              <c:showVal val="1"/>
            </c:dLbl>
            <c:dLbl>
              <c:idx val="3"/>
              <c:layout>
                <c:manualLayout>
                  <c:x val="4.4817613486784523E-3"/>
                  <c:y val="-4.0840554992686913E-2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-3.8438169404881796E-2"/>
                </c:manualLayout>
              </c:layout>
              <c:showVal val="1"/>
            </c:dLbl>
            <c:numFmt formatCode="#,##0.00" sourceLinked="0"/>
            <c:showVal val="1"/>
          </c:dLbls>
          <c:cat>
            <c:strRef>
              <c:f>Лист1!$A$2:$A$6</c:f>
              <c:strCache>
                <c:ptCount val="5"/>
                <c:pt idx="0">
                  <c:v>2016 год (факт)</c:v>
                </c:pt>
                <c:pt idx="1">
                  <c:v>2017 год (оценка)</c:v>
                </c:pt>
                <c:pt idx="2">
                  <c:v>2018 год (прогноз)</c:v>
                </c:pt>
                <c:pt idx="3">
                  <c:v>2019 год (прогноз)</c:v>
                </c:pt>
                <c:pt idx="4">
                  <c:v>2020 год (прогноз)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8593.08</c:v>
                </c:pt>
                <c:pt idx="1">
                  <c:v>8412.17</c:v>
                </c:pt>
                <c:pt idx="2">
                  <c:v>8853</c:v>
                </c:pt>
                <c:pt idx="3" formatCode="General">
                  <c:v>8870.7099999999773</c:v>
                </c:pt>
                <c:pt idx="4" formatCode="General">
                  <c:v>8888.4499999999753</c:v>
                </c:pt>
              </c:numCache>
            </c:numRef>
          </c:val>
        </c:ser>
        <c:shape val="cylinder"/>
        <c:axId val="116773632"/>
        <c:axId val="116775168"/>
        <c:axId val="0"/>
      </c:bar3DChart>
      <c:catAx>
        <c:axId val="116773632"/>
        <c:scaling>
          <c:orientation val="minMax"/>
        </c:scaling>
        <c:axPos val="b"/>
        <c:tickLblPos val="nextTo"/>
        <c:crossAx val="116775168"/>
        <c:crosses val="autoZero"/>
        <c:auto val="1"/>
        <c:lblAlgn val="ctr"/>
        <c:lblOffset val="100"/>
      </c:catAx>
      <c:valAx>
        <c:axId val="116775168"/>
        <c:scaling>
          <c:orientation val="minMax"/>
        </c:scaling>
        <c:axPos val="l"/>
        <c:majorGridlines/>
        <c:numFmt formatCode="0.0" sourceLinked="1"/>
        <c:tickLblPos val="nextTo"/>
        <c:crossAx val="11677363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6"/>
  <c:chart>
    <c:title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dLbls>
            <c:dLbl>
              <c:idx val="0"/>
              <c:layout>
                <c:manualLayout>
                  <c:x val="-2.5396647642511191E-2"/>
                  <c:y val="-4.8047711756102313E-2"/>
                </c:manualLayout>
              </c:layout>
              <c:showVal val="1"/>
            </c:dLbl>
            <c:dLbl>
              <c:idx val="1"/>
              <c:layout>
                <c:manualLayout>
                  <c:x val="-1.9420965844273427E-2"/>
                  <c:y val="-1.9219084702440901E-2"/>
                </c:manualLayout>
              </c:layout>
              <c:showVal val="1"/>
            </c:dLbl>
            <c:dLbl>
              <c:idx val="2"/>
              <c:layout>
                <c:manualLayout>
                  <c:x val="5.4776450368287871E-17"/>
                  <c:y val="-4.0840554992686913E-2"/>
                </c:manualLayout>
              </c:layout>
              <c:showVal val="1"/>
            </c:dLbl>
            <c:dLbl>
              <c:idx val="3"/>
              <c:layout>
                <c:manualLayout>
                  <c:x val="4.4817613486784523E-3"/>
                  <c:y val="-4.0840554992686913E-2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-3.8438169404881796E-2"/>
                </c:manualLayout>
              </c:layout>
              <c:showVal val="1"/>
            </c:dLbl>
            <c:numFmt formatCode="#,##0.00" sourceLinked="0"/>
            <c:showVal val="1"/>
          </c:dLbls>
          <c:cat>
            <c:strRef>
              <c:f>Лист1!$A$2:$A$6</c:f>
              <c:strCache>
                <c:ptCount val="5"/>
                <c:pt idx="0">
                  <c:v>2016 год (факт)</c:v>
                </c:pt>
                <c:pt idx="1">
                  <c:v>2017 год (оценка)</c:v>
                </c:pt>
                <c:pt idx="2">
                  <c:v>2018 год (прогноз)</c:v>
                </c:pt>
                <c:pt idx="3">
                  <c:v>2019 год (прогноз)</c:v>
                </c:pt>
                <c:pt idx="4">
                  <c:v>2020 год (прогноз)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 formatCode="General">
                  <c:v>957.56</c:v>
                </c:pt>
                <c:pt idx="1">
                  <c:v>957</c:v>
                </c:pt>
                <c:pt idx="2">
                  <c:v>957</c:v>
                </c:pt>
                <c:pt idx="3" formatCode="General">
                  <c:v>958.91</c:v>
                </c:pt>
                <c:pt idx="4" formatCode="General">
                  <c:v>960.82999999999947</c:v>
                </c:pt>
              </c:numCache>
            </c:numRef>
          </c:val>
        </c:ser>
        <c:shape val="cylinder"/>
        <c:axId val="116833280"/>
        <c:axId val="116839168"/>
        <c:axId val="0"/>
      </c:bar3DChart>
      <c:catAx>
        <c:axId val="116833280"/>
        <c:scaling>
          <c:orientation val="minMax"/>
        </c:scaling>
        <c:axPos val="b"/>
        <c:tickLblPos val="nextTo"/>
        <c:crossAx val="116839168"/>
        <c:crosses val="autoZero"/>
        <c:auto val="1"/>
        <c:lblAlgn val="ctr"/>
        <c:lblOffset val="100"/>
      </c:catAx>
      <c:valAx>
        <c:axId val="116839168"/>
        <c:scaling>
          <c:orientation val="minMax"/>
        </c:scaling>
        <c:axPos val="l"/>
        <c:majorGridlines/>
        <c:numFmt formatCode="General" sourceLinked="1"/>
        <c:tickLblPos val="nextTo"/>
        <c:crossAx val="11683328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5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тыс.руб.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etal"/>
          </c:spPr>
          <c:explosion val="25"/>
          <c:dLbls>
            <c:dLbl>
              <c:idx val="0"/>
              <c:layout>
                <c:manualLayout>
                  <c:x val="-0.11846213885973952"/>
                  <c:y val="-0.18125314704835774"/>
                </c:manualLayout>
              </c:layout>
              <c:showVal val="1"/>
            </c:dLbl>
            <c:dLbl>
              <c:idx val="1"/>
              <c:layout>
                <c:manualLayout>
                  <c:x val="7.4759304185640904E-2"/>
                  <c:y val="8.1954109593765766E-3"/>
                </c:manualLayout>
              </c:layout>
              <c:showVal val="1"/>
            </c:dLbl>
            <c:dLbl>
              <c:idx val="2"/>
              <c:layout>
                <c:manualLayout>
                  <c:x val="-1.9623539003196654E-2"/>
                  <c:y val="-2.2063116654109337E-2"/>
                </c:manualLayout>
              </c:layout>
              <c:showVal val="1"/>
            </c:dLbl>
            <c:dLbl>
              <c:idx val="3"/>
              <c:layout>
                <c:manualLayout>
                  <c:x val="8.4443853411349697E-3"/>
                  <c:y val="4.1249917329753052E-3"/>
                </c:manualLayout>
              </c:layout>
              <c:showVal val="1"/>
            </c:dLbl>
            <c:dLbl>
              <c:idx val="4"/>
              <c:layout>
                <c:manualLayout>
                  <c:x val="5.1174831129187498E-2"/>
                  <c:y val="-8.3892955115434112E-2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Лист1!$A$2:$A$7</c:f>
              <c:strCache>
                <c:ptCount val="6"/>
                <c:pt idx="0">
                  <c:v>Доходы от использования имущества</c:v>
                </c:pt>
                <c:pt idx="1">
                  <c:v>Платежи при пользовании природными ресурсами</c:v>
                </c:pt>
                <c:pt idx="2">
                  <c:v>Доходы от компенсации затрат государства</c:v>
                </c:pt>
                <c:pt idx="3">
                  <c:v>Доходы от продажи мат.и немат.активов</c:v>
                </c:pt>
                <c:pt idx="4">
                  <c:v>Штрафы, санкции, возмещение вреда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0">
                  <c:v>0.46280000000000032</c:v>
                </c:pt>
                <c:pt idx="1">
                  <c:v>1.0500000000000021E-2</c:v>
                </c:pt>
                <c:pt idx="2">
                  <c:v>0.17870000000000033</c:v>
                </c:pt>
                <c:pt idx="3">
                  <c:v>0.16880000000000001</c:v>
                </c:pt>
                <c:pt idx="4">
                  <c:v>0.17870000000000033</c:v>
                </c:pt>
                <c:pt idx="5">
                  <c:v>5.0000000000000034E-4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7437657878282853"/>
          <c:y val="2.8823361982884942E-2"/>
          <c:w val="0.30067232879646189"/>
          <c:h val="0.92843989037891461"/>
        </c:manualLayout>
      </c:layout>
      <c:txPr>
        <a:bodyPr/>
        <a:lstStyle/>
        <a:p>
          <a:pPr>
            <a:defRPr sz="14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title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dLbls>
            <c:dLbl>
              <c:idx val="0"/>
              <c:layout>
                <c:manualLayout>
                  <c:x val="-2.5396647642511191E-2"/>
                  <c:y val="-4.8047711756102313E-2"/>
                </c:manualLayout>
              </c:layout>
              <c:showVal val="1"/>
            </c:dLbl>
            <c:dLbl>
              <c:idx val="1"/>
              <c:layout>
                <c:manualLayout>
                  <c:x val="-1.9420965844273431E-2"/>
                  <c:y val="-1.9219084702440901E-2"/>
                </c:manualLayout>
              </c:layout>
              <c:showVal val="1"/>
            </c:dLbl>
            <c:dLbl>
              <c:idx val="2"/>
              <c:layout>
                <c:manualLayout>
                  <c:x val="5.4776450368287921E-17"/>
                  <c:y val="-4.0840554992686913E-2"/>
                </c:manualLayout>
              </c:layout>
              <c:showVal val="1"/>
            </c:dLbl>
            <c:dLbl>
              <c:idx val="3"/>
              <c:layout>
                <c:manualLayout>
                  <c:x val="4.4817613486784523E-3"/>
                  <c:y val="-4.0840554992686913E-2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-3.8438169404881796E-2"/>
                </c:manualLayout>
              </c:layout>
              <c:showVal val="1"/>
            </c:dLbl>
            <c:numFmt formatCode="#,##0.00" sourceLinked="0"/>
            <c:showVal val="1"/>
          </c:dLbls>
          <c:cat>
            <c:strRef>
              <c:f>Лист1!$A$2:$A$6</c:f>
              <c:strCache>
                <c:ptCount val="5"/>
                <c:pt idx="0">
                  <c:v>2016 год (факт)</c:v>
                </c:pt>
                <c:pt idx="1">
                  <c:v>2017 год (оценка)</c:v>
                </c:pt>
                <c:pt idx="2">
                  <c:v>2018 год (прогноз)</c:v>
                </c:pt>
                <c:pt idx="3">
                  <c:v>2019год (прогноз)</c:v>
                </c:pt>
                <c:pt idx="4">
                  <c:v>2020 год (прогноз)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 formatCode="General">
                  <c:v>5427.06</c:v>
                </c:pt>
                <c:pt idx="1">
                  <c:v>5562</c:v>
                </c:pt>
                <c:pt idx="2">
                  <c:v>4660</c:v>
                </c:pt>
                <c:pt idx="3" formatCode="General">
                  <c:v>4669.3200000000024</c:v>
                </c:pt>
                <c:pt idx="4" formatCode="General">
                  <c:v>4678.6600000000044</c:v>
                </c:pt>
              </c:numCache>
            </c:numRef>
          </c:val>
        </c:ser>
        <c:shape val="cylinder"/>
        <c:axId val="116945280"/>
        <c:axId val="116946816"/>
        <c:axId val="0"/>
      </c:bar3DChart>
      <c:catAx>
        <c:axId val="116945280"/>
        <c:scaling>
          <c:orientation val="minMax"/>
        </c:scaling>
        <c:axPos val="b"/>
        <c:tickLblPos val="nextTo"/>
        <c:crossAx val="116946816"/>
        <c:crosses val="autoZero"/>
        <c:auto val="1"/>
        <c:lblAlgn val="ctr"/>
        <c:lblOffset val="100"/>
      </c:catAx>
      <c:valAx>
        <c:axId val="116946816"/>
        <c:scaling>
          <c:orientation val="minMax"/>
        </c:scaling>
        <c:axPos val="l"/>
        <c:majorGridlines/>
        <c:numFmt formatCode="General" sourceLinked="1"/>
        <c:tickLblPos val="nextTo"/>
        <c:crossAx val="11694528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image" Target="../media/image4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3751F2-EE27-45B7-899E-58DF5EAC49F5}" type="doc">
      <dgm:prSet loTypeId="urn:microsoft.com/office/officeart/2005/8/layout/vList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EEDCE49-EB4A-4A59-AFB6-9C67FF28A07D}">
      <dgm:prSet phldrT="[Текст]" custT="1"/>
      <dgm:spPr/>
      <dgm:t>
        <a:bodyPr/>
        <a:lstStyle/>
        <a:p>
          <a:r>
            <a:rPr lang="ru-RU" sz="2000" b="1" i="0" dirty="0" smtClean="0"/>
            <a:t>37 населённых пунктов</a:t>
          </a:r>
          <a:endParaRPr lang="ru-RU" sz="2000" b="1" i="0" dirty="0"/>
        </a:p>
      </dgm:t>
    </dgm:pt>
    <dgm:pt modelId="{A334581D-3A1D-4AB3-81C0-4A34EBAB6291}" type="parTrans" cxnId="{ED55D287-7E0A-4391-A92D-F8DA5A397E10}">
      <dgm:prSet/>
      <dgm:spPr/>
      <dgm:t>
        <a:bodyPr/>
        <a:lstStyle/>
        <a:p>
          <a:endParaRPr lang="ru-RU"/>
        </a:p>
      </dgm:t>
    </dgm:pt>
    <dgm:pt modelId="{CAD1CCB9-7151-4F57-8063-22E3C3BEB787}" type="sibTrans" cxnId="{ED55D287-7E0A-4391-A92D-F8DA5A397E10}">
      <dgm:prSet/>
      <dgm:spPr/>
      <dgm:t>
        <a:bodyPr/>
        <a:lstStyle/>
        <a:p>
          <a:endParaRPr lang="ru-RU"/>
        </a:p>
      </dgm:t>
    </dgm:pt>
    <dgm:pt modelId="{B8C69D97-7528-497F-8995-A244F3A10730}">
      <dgm:prSet phldrT="[Текст]" custT="1"/>
      <dgm:spPr/>
      <dgm:t>
        <a:bodyPr/>
        <a:lstStyle/>
        <a:p>
          <a:r>
            <a:rPr lang="ru-RU" sz="1600" b="1" i="0" dirty="0" smtClean="0"/>
            <a:t>5 посёлков сельского типа</a:t>
          </a:r>
          <a:endParaRPr lang="ru-RU" sz="1600" b="1" i="0" dirty="0"/>
        </a:p>
      </dgm:t>
    </dgm:pt>
    <dgm:pt modelId="{5AE6A5E3-1BD7-4BE0-AEBC-FA2278A2ED5C}" type="parTrans" cxnId="{6D1093B7-2086-43B6-B708-4B88F009312F}">
      <dgm:prSet/>
      <dgm:spPr/>
      <dgm:t>
        <a:bodyPr/>
        <a:lstStyle/>
        <a:p>
          <a:endParaRPr lang="ru-RU"/>
        </a:p>
      </dgm:t>
    </dgm:pt>
    <dgm:pt modelId="{04449060-EE34-47DF-BCC4-D987B66ACD8A}" type="sibTrans" cxnId="{6D1093B7-2086-43B6-B708-4B88F009312F}">
      <dgm:prSet/>
      <dgm:spPr/>
      <dgm:t>
        <a:bodyPr/>
        <a:lstStyle/>
        <a:p>
          <a:endParaRPr lang="ru-RU"/>
        </a:p>
      </dgm:t>
    </dgm:pt>
    <dgm:pt modelId="{9529D678-5E94-44D6-98F2-CE87C78308FC}">
      <dgm:prSet phldrT="[Текст]" custT="1"/>
      <dgm:spPr/>
      <dgm:t>
        <a:bodyPr/>
        <a:lstStyle/>
        <a:p>
          <a:r>
            <a:rPr lang="ru-RU" sz="1600" b="1" i="0" dirty="0" smtClean="0"/>
            <a:t>10 сёл, 22 деревни</a:t>
          </a:r>
          <a:endParaRPr lang="ru-RU" sz="1600" b="1" i="0" dirty="0"/>
        </a:p>
      </dgm:t>
    </dgm:pt>
    <dgm:pt modelId="{094BAFBB-AF7E-494B-83B5-690C134A78F6}" type="parTrans" cxnId="{5C33568F-8A9F-4F8F-8EA1-BD663C2F9175}">
      <dgm:prSet/>
      <dgm:spPr/>
      <dgm:t>
        <a:bodyPr/>
        <a:lstStyle/>
        <a:p>
          <a:endParaRPr lang="ru-RU"/>
        </a:p>
      </dgm:t>
    </dgm:pt>
    <dgm:pt modelId="{8EBCD25B-4B5A-4E25-A8B9-0C45554DE5CD}" type="sibTrans" cxnId="{5C33568F-8A9F-4F8F-8EA1-BD663C2F9175}">
      <dgm:prSet/>
      <dgm:spPr/>
      <dgm:t>
        <a:bodyPr/>
        <a:lstStyle/>
        <a:p>
          <a:endParaRPr lang="ru-RU"/>
        </a:p>
      </dgm:t>
    </dgm:pt>
    <dgm:pt modelId="{2BCD3720-71E7-46F6-B8DE-5A9DC56600FA}">
      <dgm:prSet phldrT="[Текст]" custT="1"/>
      <dgm:spPr/>
      <dgm:t>
        <a:bodyPr/>
        <a:lstStyle/>
        <a:p>
          <a:r>
            <a:rPr lang="ru-RU" sz="2000" b="1" dirty="0" smtClean="0"/>
            <a:t>МР Усть-Цилемский граничит</a:t>
          </a:r>
          <a:endParaRPr lang="ru-RU" sz="2000" b="1" dirty="0"/>
        </a:p>
      </dgm:t>
    </dgm:pt>
    <dgm:pt modelId="{DCC205A0-90D2-4819-8940-6094A5555032}" type="parTrans" cxnId="{8B57DFEE-280C-4497-A56C-E467CF663DFC}">
      <dgm:prSet/>
      <dgm:spPr/>
      <dgm:t>
        <a:bodyPr/>
        <a:lstStyle/>
        <a:p>
          <a:endParaRPr lang="ru-RU"/>
        </a:p>
      </dgm:t>
    </dgm:pt>
    <dgm:pt modelId="{60323369-4215-4E0B-887A-264030006D1C}" type="sibTrans" cxnId="{8B57DFEE-280C-4497-A56C-E467CF663DFC}">
      <dgm:prSet/>
      <dgm:spPr/>
      <dgm:t>
        <a:bodyPr/>
        <a:lstStyle/>
        <a:p>
          <a:endParaRPr lang="ru-RU"/>
        </a:p>
      </dgm:t>
    </dgm:pt>
    <dgm:pt modelId="{6C4BD451-4D8F-4DAF-AF10-F05F591CCE65}">
      <dgm:prSet phldrT="[Текст]" custT="1"/>
      <dgm:spPr/>
      <dgm:t>
        <a:bodyPr/>
        <a:lstStyle/>
        <a:p>
          <a:r>
            <a:rPr lang="ru-RU" sz="1600" b="1" dirty="0" smtClean="0"/>
            <a:t>с  севера – с Ненецким АО</a:t>
          </a:r>
          <a:endParaRPr lang="ru-RU" sz="1600" b="1" dirty="0"/>
        </a:p>
      </dgm:t>
    </dgm:pt>
    <dgm:pt modelId="{4BEC958C-8271-461F-8DCC-2C31F1879B58}" type="parTrans" cxnId="{CE4A4BE3-F137-4054-A6C5-A880CBD5802F}">
      <dgm:prSet/>
      <dgm:spPr/>
      <dgm:t>
        <a:bodyPr/>
        <a:lstStyle/>
        <a:p>
          <a:endParaRPr lang="ru-RU"/>
        </a:p>
      </dgm:t>
    </dgm:pt>
    <dgm:pt modelId="{44CA1791-767E-4E2F-9548-07CF487BC282}" type="sibTrans" cxnId="{CE4A4BE3-F137-4054-A6C5-A880CBD5802F}">
      <dgm:prSet/>
      <dgm:spPr/>
      <dgm:t>
        <a:bodyPr/>
        <a:lstStyle/>
        <a:p>
          <a:endParaRPr lang="ru-RU"/>
        </a:p>
      </dgm:t>
    </dgm:pt>
    <dgm:pt modelId="{C008BAB1-9221-4ADB-B74D-DC3DFF1C49F1}">
      <dgm:prSet phldrT="[Текст]" custT="1"/>
      <dgm:spPr/>
      <dgm:t>
        <a:bodyPr/>
        <a:lstStyle/>
        <a:p>
          <a:r>
            <a:rPr lang="ru-RU" sz="1600" b="1" dirty="0" smtClean="0"/>
            <a:t>с юга – с Удорским и Ижемским муниципальными  районами</a:t>
          </a:r>
          <a:endParaRPr lang="ru-RU" sz="1600" b="1" dirty="0"/>
        </a:p>
      </dgm:t>
    </dgm:pt>
    <dgm:pt modelId="{18C62D5D-FC94-4A2A-B3CB-3851CAE8D4BB}" type="parTrans" cxnId="{A920FDFD-E724-4D58-9A51-5C3D5C26C9BE}">
      <dgm:prSet/>
      <dgm:spPr/>
      <dgm:t>
        <a:bodyPr/>
        <a:lstStyle/>
        <a:p>
          <a:endParaRPr lang="ru-RU"/>
        </a:p>
      </dgm:t>
    </dgm:pt>
    <dgm:pt modelId="{E163CB6F-0EFE-4EBD-A60E-D823A6E5F96A}" type="sibTrans" cxnId="{A920FDFD-E724-4D58-9A51-5C3D5C26C9BE}">
      <dgm:prSet/>
      <dgm:spPr/>
      <dgm:t>
        <a:bodyPr/>
        <a:lstStyle/>
        <a:p>
          <a:endParaRPr lang="ru-RU"/>
        </a:p>
      </dgm:t>
    </dgm:pt>
    <dgm:pt modelId="{7E722C0C-5DA5-4DE5-B187-9819D0437663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600" b="1" dirty="0" smtClean="0"/>
            <a:t>11 сельских поселений</a:t>
          </a:r>
          <a:endParaRPr lang="ru-RU" sz="1600" b="1" dirty="0"/>
        </a:p>
      </dgm:t>
    </dgm:pt>
    <dgm:pt modelId="{AF0DA221-0B8F-4CBF-9E42-6D9EAE6AB2AE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2000" b="1" dirty="0" smtClean="0"/>
            <a:t>12 Муниципальных образований:</a:t>
          </a:r>
        </a:p>
        <a:p>
          <a:pPr>
            <a:lnSpc>
              <a:spcPct val="100000"/>
            </a:lnSpc>
          </a:pPr>
          <a:r>
            <a:rPr lang="ru-RU" sz="1600" b="1" dirty="0" smtClean="0"/>
            <a:t>1 муниципальный район</a:t>
          </a:r>
          <a:endParaRPr lang="ru-RU" sz="2000" b="1" dirty="0"/>
        </a:p>
      </dgm:t>
    </dgm:pt>
    <dgm:pt modelId="{7AB70C3D-1BE8-4E57-902E-20D2DDEA072D}" type="sibTrans" cxnId="{EC8BFA33-2AD2-442F-8D14-0EDFA34128BE}">
      <dgm:prSet/>
      <dgm:spPr/>
      <dgm:t>
        <a:bodyPr/>
        <a:lstStyle/>
        <a:p>
          <a:endParaRPr lang="ru-RU"/>
        </a:p>
      </dgm:t>
    </dgm:pt>
    <dgm:pt modelId="{CED592F9-A2B7-46FC-8084-4880F911FDD3}" type="parTrans" cxnId="{EC8BFA33-2AD2-442F-8D14-0EDFA34128BE}">
      <dgm:prSet/>
      <dgm:spPr/>
      <dgm:t>
        <a:bodyPr/>
        <a:lstStyle/>
        <a:p>
          <a:endParaRPr lang="ru-RU"/>
        </a:p>
      </dgm:t>
    </dgm:pt>
    <dgm:pt modelId="{7568F2E9-D312-4199-B03D-20039DD8C220}" type="sibTrans" cxnId="{3C5A5C4A-6D45-44C3-89B3-3957A126D47F}">
      <dgm:prSet/>
      <dgm:spPr/>
      <dgm:t>
        <a:bodyPr/>
        <a:lstStyle/>
        <a:p>
          <a:endParaRPr lang="ru-RU"/>
        </a:p>
      </dgm:t>
    </dgm:pt>
    <dgm:pt modelId="{DA2872D6-E108-4C38-A5EC-3058746F478C}" type="parTrans" cxnId="{3C5A5C4A-6D45-44C3-89B3-3957A126D47F}">
      <dgm:prSet/>
      <dgm:spPr/>
      <dgm:t>
        <a:bodyPr/>
        <a:lstStyle/>
        <a:p>
          <a:endParaRPr lang="ru-RU"/>
        </a:p>
      </dgm:t>
    </dgm:pt>
    <dgm:pt modelId="{423141B6-28A4-49EE-82BA-A50856AB8D43}">
      <dgm:prSet phldrT="[Текст]" custT="1"/>
      <dgm:spPr/>
      <dgm:t>
        <a:bodyPr/>
        <a:lstStyle/>
        <a:p>
          <a:r>
            <a:rPr lang="ru-RU" sz="1600" b="1" dirty="0" smtClean="0"/>
            <a:t>с востока – с Ижемским МР  и Усинским ГО</a:t>
          </a:r>
          <a:endParaRPr lang="ru-RU" sz="1600" b="1" dirty="0"/>
        </a:p>
      </dgm:t>
    </dgm:pt>
    <dgm:pt modelId="{71D73850-9330-4196-A12E-8C11F3411E2F}" type="parTrans" cxnId="{79A95E32-7C92-423D-ADD1-8A0B063BBF82}">
      <dgm:prSet/>
      <dgm:spPr/>
      <dgm:t>
        <a:bodyPr/>
        <a:lstStyle/>
        <a:p>
          <a:endParaRPr lang="ru-RU"/>
        </a:p>
      </dgm:t>
    </dgm:pt>
    <dgm:pt modelId="{49073826-D4AD-44DF-BB4E-BE18EA9C4ABF}" type="sibTrans" cxnId="{79A95E32-7C92-423D-ADD1-8A0B063BBF82}">
      <dgm:prSet/>
      <dgm:spPr/>
      <dgm:t>
        <a:bodyPr/>
        <a:lstStyle/>
        <a:p>
          <a:endParaRPr lang="ru-RU"/>
        </a:p>
      </dgm:t>
    </dgm:pt>
    <dgm:pt modelId="{C69712D1-200D-490E-9EFD-63B7DFC1E0F0}">
      <dgm:prSet phldrT="[Текст]" custT="1"/>
      <dgm:spPr/>
      <dgm:t>
        <a:bodyPr/>
        <a:lstStyle/>
        <a:p>
          <a:r>
            <a:rPr lang="ru-RU" sz="1600" b="1" dirty="0" smtClean="0"/>
            <a:t>с  запада - с Архангельской областью</a:t>
          </a:r>
          <a:endParaRPr lang="ru-RU" sz="1600" b="1" dirty="0"/>
        </a:p>
      </dgm:t>
    </dgm:pt>
    <dgm:pt modelId="{0942DBC1-C39B-43B9-9595-5882B75F24A3}" type="parTrans" cxnId="{C78E9FF6-9881-4CBF-9737-32C8D5E4A293}">
      <dgm:prSet/>
      <dgm:spPr/>
      <dgm:t>
        <a:bodyPr/>
        <a:lstStyle/>
        <a:p>
          <a:endParaRPr lang="ru-RU"/>
        </a:p>
      </dgm:t>
    </dgm:pt>
    <dgm:pt modelId="{2613B40A-424E-47B9-8779-6CDC8DCFA087}" type="sibTrans" cxnId="{C78E9FF6-9881-4CBF-9737-32C8D5E4A293}">
      <dgm:prSet/>
      <dgm:spPr/>
      <dgm:t>
        <a:bodyPr/>
        <a:lstStyle/>
        <a:p>
          <a:endParaRPr lang="ru-RU"/>
        </a:p>
      </dgm:t>
    </dgm:pt>
    <dgm:pt modelId="{7EC54159-8B36-4F1B-A730-E5B9BFD4E598}">
      <dgm:prSet phldrT="[Текст]" custT="1"/>
      <dgm:spPr/>
      <dgm:t>
        <a:bodyPr/>
        <a:lstStyle/>
        <a:p>
          <a:pPr>
            <a:lnSpc>
              <a:spcPct val="90000"/>
            </a:lnSpc>
          </a:pPr>
          <a:r>
            <a:rPr lang="ru-RU" sz="1600" b="1" dirty="0" smtClean="0"/>
            <a:t>На  администрацию муниципального района, возлагается исполнение полномочий администрации СП «Усть-Цильма»</a:t>
          </a:r>
          <a:endParaRPr lang="ru-RU" sz="1600" b="1" dirty="0"/>
        </a:p>
      </dgm:t>
    </dgm:pt>
    <dgm:pt modelId="{1F6622B1-6A0C-4B84-A452-FF3CB463C66B}" type="parTrans" cxnId="{93853957-5845-4637-8255-135444E77575}">
      <dgm:prSet/>
      <dgm:spPr/>
      <dgm:t>
        <a:bodyPr/>
        <a:lstStyle/>
        <a:p>
          <a:endParaRPr lang="ru-RU"/>
        </a:p>
      </dgm:t>
    </dgm:pt>
    <dgm:pt modelId="{393F8D1A-9B2F-4217-830A-D2429BA6861A}" type="sibTrans" cxnId="{93853957-5845-4637-8255-135444E77575}">
      <dgm:prSet/>
      <dgm:spPr/>
      <dgm:t>
        <a:bodyPr/>
        <a:lstStyle/>
        <a:p>
          <a:endParaRPr lang="ru-RU"/>
        </a:p>
      </dgm:t>
    </dgm:pt>
    <dgm:pt modelId="{107A8D10-3ED1-4C11-AD1F-F63354CC7060}" type="pres">
      <dgm:prSet presAssocID="{693751F2-EE27-45B7-899E-58DF5EAC49F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08DF0C-1F80-4DD3-BB6F-BECD8D89B5D9}" type="pres">
      <dgm:prSet presAssocID="{AF0DA221-0B8F-4CBF-9E42-6D9EAE6AB2AE}" presName="comp" presStyleCnt="0"/>
      <dgm:spPr/>
      <dgm:t>
        <a:bodyPr/>
        <a:lstStyle/>
        <a:p>
          <a:endParaRPr lang="ru-RU"/>
        </a:p>
      </dgm:t>
    </dgm:pt>
    <dgm:pt modelId="{60549392-3C82-4D8A-A146-3E2D32C95F9B}" type="pres">
      <dgm:prSet presAssocID="{AF0DA221-0B8F-4CBF-9E42-6D9EAE6AB2AE}" presName="box" presStyleLbl="node1" presStyleIdx="0" presStyleCnt="3" custScaleY="157447" custLinFactNeighborX="2298"/>
      <dgm:spPr/>
      <dgm:t>
        <a:bodyPr/>
        <a:lstStyle/>
        <a:p>
          <a:endParaRPr lang="ru-RU"/>
        </a:p>
      </dgm:t>
    </dgm:pt>
    <dgm:pt modelId="{5FD9296B-A54F-4BBD-ADFF-A1F4DE943758}" type="pres">
      <dgm:prSet presAssocID="{AF0DA221-0B8F-4CBF-9E42-6D9EAE6AB2AE}" presName="img" presStyleLbl="fgImgPlace1" presStyleIdx="0" presStyleCnt="3" custScaleX="4706" custScaleY="39582" custLinFactNeighborX="-25181" custLinFactNeighborY="-6875"/>
      <dgm:spPr/>
      <dgm:t>
        <a:bodyPr/>
        <a:lstStyle/>
        <a:p>
          <a:endParaRPr lang="ru-RU"/>
        </a:p>
      </dgm:t>
    </dgm:pt>
    <dgm:pt modelId="{9ECF0617-FFB2-4DAF-8AF4-E4897CC52BD7}" type="pres">
      <dgm:prSet presAssocID="{AF0DA221-0B8F-4CBF-9E42-6D9EAE6AB2AE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5A6435-56BA-4D48-B0CA-B8C494AA0017}" type="pres">
      <dgm:prSet presAssocID="{7AB70C3D-1BE8-4E57-902E-20D2DDEA072D}" presName="spacer" presStyleCnt="0"/>
      <dgm:spPr/>
      <dgm:t>
        <a:bodyPr/>
        <a:lstStyle/>
        <a:p>
          <a:endParaRPr lang="ru-RU"/>
        </a:p>
      </dgm:t>
    </dgm:pt>
    <dgm:pt modelId="{D55965FD-D2B7-4D94-9984-687458043FCF}" type="pres">
      <dgm:prSet presAssocID="{DEEDCE49-EB4A-4A59-AFB6-9C67FF28A07D}" presName="comp" presStyleCnt="0"/>
      <dgm:spPr/>
      <dgm:t>
        <a:bodyPr/>
        <a:lstStyle/>
        <a:p>
          <a:endParaRPr lang="ru-RU"/>
        </a:p>
      </dgm:t>
    </dgm:pt>
    <dgm:pt modelId="{507225F3-07F9-493E-B401-1F57F6C85EF8}" type="pres">
      <dgm:prSet presAssocID="{DEEDCE49-EB4A-4A59-AFB6-9C67FF28A07D}" presName="box" presStyleLbl="node1" presStyleIdx="1" presStyleCnt="3" custScaleX="94118" custScaleY="73460" custLinFactNeighborX="763" custLinFactNeighborY="2118"/>
      <dgm:spPr/>
      <dgm:t>
        <a:bodyPr/>
        <a:lstStyle/>
        <a:p>
          <a:endParaRPr lang="ru-RU"/>
        </a:p>
      </dgm:t>
    </dgm:pt>
    <dgm:pt modelId="{37BA06F8-4052-4ED0-A731-3EC25BC26449}" type="pres">
      <dgm:prSet presAssocID="{DEEDCE49-EB4A-4A59-AFB6-9C67FF28A07D}" presName="img" presStyleLbl="fgImgPlace1" presStyleIdx="1" presStyleCnt="3" custFlipHor="0" custScaleX="5661" custScaleY="44135" custLinFactNeighborX="-66131" custLinFactNeighborY="2959"/>
      <dgm:spPr/>
      <dgm:t>
        <a:bodyPr/>
        <a:lstStyle/>
        <a:p>
          <a:endParaRPr lang="ru-RU"/>
        </a:p>
      </dgm:t>
    </dgm:pt>
    <dgm:pt modelId="{63561C40-C45C-48A2-B3C9-DE154D917D50}" type="pres">
      <dgm:prSet presAssocID="{DEEDCE49-EB4A-4A59-AFB6-9C67FF28A07D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727F6A-DD01-41F5-91A5-C824495E023C}" type="pres">
      <dgm:prSet presAssocID="{CAD1CCB9-7151-4F57-8063-22E3C3BEB787}" presName="spacer" presStyleCnt="0"/>
      <dgm:spPr/>
      <dgm:t>
        <a:bodyPr/>
        <a:lstStyle/>
        <a:p>
          <a:endParaRPr lang="ru-RU"/>
        </a:p>
      </dgm:t>
    </dgm:pt>
    <dgm:pt modelId="{AFBFD7D9-FACE-4BF1-BDAC-9E7E8B1857B1}" type="pres">
      <dgm:prSet presAssocID="{2BCD3720-71E7-46F6-B8DE-5A9DC56600FA}" presName="comp" presStyleCnt="0"/>
      <dgm:spPr/>
      <dgm:t>
        <a:bodyPr/>
        <a:lstStyle/>
        <a:p>
          <a:endParaRPr lang="ru-RU"/>
        </a:p>
      </dgm:t>
    </dgm:pt>
    <dgm:pt modelId="{C40A952B-6771-4991-BB2E-F99183742EB8}" type="pres">
      <dgm:prSet presAssocID="{2BCD3720-71E7-46F6-B8DE-5A9DC56600FA}" presName="box" presStyleLbl="node1" presStyleIdx="2" presStyleCnt="3" custScaleY="121770" custLinFactNeighborX="-1887" custLinFactNeighborY="5269"/>
      <dgm:spPr/>
      <dgm:t>
        <a:bodyPr/>
        <a:lstStyle/>
        <a:p>
          <a:endParaRPr lang="ru-RU"/>
        </a:p>
      </dgm:t>
    </dgm:pt>
    <dgm:pt modelId="{28F0FA46-48D9-447F-B9CE-4F5A486E66FC}" type="pres">
      <dgm:prSet presAssocID="{2BCD3720-71E7-46F6-B8DE-5A9DC56600FA}" presName="img" presStyleLbl="fgImgPlace1" presStyleIdx="2" presStyleCnt="3" custScaleX="4706" custScaleY="44413" custLinFactNeighborX="-65270" custLinFactNeighborY="400"/>
      <dgm:spPr/>
      <dgm:t>
        <a:bodyPr/>
        <a:lstStyle/>
        <a:p>
          <a:endParaRPr lang="ru-RU"/>
        </a:p>
      </dgm:t>
    </dgm:pt>
    <dgm:pt modelId="{826DDD0F-D396-4B85-A2D2-17BC8682C1E0}" type="pres">
      <dgm:prSet presAssocID="{2BCD3720-71E7-46F6-B8DE-5A9DC56600FA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A7F188-DA68-41FD-B0F4-76BF0F7DDDBE}" type="presOf" srcId="{C008BAB1-9221-4ADB-B74D-DC3DFF1C49F1}" destId="{826DDD0F-D396-4B85-A2D2-17BC8682C1E0}" srcOrd="1" destOrd="2" presId="urn:microsoft.com/office/officeart/2005/8/layout/vList4"/>
    <dgm:cxn modelId="{6D1093B7-2086-43B6-B708-4B88F009312F}" srcId="{DEEDCE49-EB4A-4A59-AFB6-9C67FF28A07D}" destId="{B8C69D97-7528-497F-8995-A244F3A10730}" srcOrd="0" destOrd="0" parTransId="{5AE6A5E3-1BD7-4BE0-AEBC-FA2278A2ED5C}" sibTransId="{04449060-EE34-47DF-BCC4-D987B66ACD8A}"/>
    <dgm:cxn modelId="{CE4A4BE3-F137-4054-A6C5-A880CBD5802F}" srcId="{2BCD3720-71E7-46F6-B8DE-5A9DC56600FA}" destId="{6C4BD451-4D8F-4DAF-AF10-F05F591CCE65}" srcOrd="0" destOrd="0" parTransId="{4BEC958C-8271-461F-8DCC-2C31F1879B58}" sibTransId="{44CA1791-767E-4E2F-9548-07CF487BC282}"/>
    <dgm:cxn modelId="{3C5A5C4A-6D45-44C3-89B3-3957A126D47F}" srcId="{AF0DA221-0B8F-4CBF-9E42-6D9EAE6AB2AE}" destId="{7E722C0C-5DA5-4DE5-B187-9819D0437663}" srcOrd="0" destOrd="0" parTransId="{DA2872D6-E108-4C38-A5EC-3058746F478C}" sibTransId="{7568F2E9-D312-4199-B03D-20039DD8C220}"/>
    <dgm:cxn modelId="{FE4342E8-187B-40CB-A9F4-A77B87D7C814}" type="presOf" srcId="{2BCD3720-71E7-46F6-B8DE-5A9DC56600FA}" destId="{C40A952B-6771-4991-BB2E-F99183742EB8}" srcOrd="0" destOrd="0" presId="urn:microsoft.com/office/officeart/2005/8/layout/vList4"/>
    <dgm:cxn modelId="{AAEBC72A-E8D6-47CE-8FCF-680AB1C5F713}" type="presOf" srcId="{423141B6-28A4-49EE-82BA-A50856AB8D43}" destId="{826DDD0F-D396-4B85-A2D2-17BC8682C1E0}" srcOrd="1" destOrd="3" presId="urn:microsoft.com/office/officeart/2005/8/layout/vList4"/>
    <dgm:cxn modelId="{79A95E32-7C92-423D-ADD1-8A0B063BBF82}" srcId="{2BCD3720-71E7-46F6-B8DE-5A9DC56600FA}" destId="{423141B6-28A4-49EE-82BA-A50856AB8D43}" srcOrd="2" destOrd="0" parTransId="{71D73850-9330-4196-A12E-8C11F3411E2F}" sibTransId="{49073826-D4AD-44DF-BB4E-BE18EA9C4ABF}"/>
    <dgm:cxn modelId="{A920FDFD-E724-4D58-9A51-5C3D5C26C9BE}" srcId="{2BCD3720-71E7-46F6-B8DE-5A9DC56600FA}" destId="{C008BAB1-9221-4ADB-B74D-DC3DFF1C49F1}" srcOrd="1" destOrd="0" parTransId="{18C62D5D-FC94-4A2A-B3CB-3851CAE8D4BB}" sibTransId="{E163CB6F-0EFE-4EBD-A60E-D823A6E5F96A}"/>
    <dgm:cxn modelId="{C3401DAA-2200-4E18-89E7-6F7068BFD69C}" type="presOf" srcId="{6C4BD451-4D8F-4DAF-AF10-F05F591CCE65}" destId="{C40A952B-6771-4991-BB2E-F99183742EB8}" srcOrd="0" destOrd="1" presId="urn:microsoft.com/office/officeart/2005/8/layout/vList4"/>
    <dgm:cxn modelId="{054AD67C-A677-433A-B655-2D567879D3D7}" type="presOf" srcId="{AF0DA221-0B8F-4CBF-9E42-6D9EAE6AB2AE}" destId="{9ECF0617-FFB2-4DAF-8AF4-E4897CC52BD7}" srcOrd="1" destOrd="0" presId="urn:microsoft.com/office/officeart/2005/8/layout/vList4"/>
    <dgm:cxn modelId="{4EB1165D-17B4-408D-AA46-881C977514D7}" type="presOf" srcId="{7EC54159-8B36-4F1B-A730-E5B9BFD4E598}" destId="{9ECF0617-FFB2-4DAF-8AF4-E4897CC52BD7}" srcOrd="1" destOrd="2" presId="urn:microsoft.com/office/officeart/2005/8/layout/vList4"/>
    <dgm:cxn modelId="{0B1549D9-89E2-4B52-8CBD-8BA1E42BC4F7}" type="presOf" srcId="{7EC54159-8B36-4F1B-A730-E5B9BFD4E598}" destId="{60549392-3C82-4D8A-A146-3E2D32C95F9B}" srcOrd="0" destOrd="2" presId="urn:microsoft.com/office/officeart/2005/8/layout/vList4"/>
    <dgm:cxn modelId="{ED55D287-7E0A-4391-A92D-F8DA5A397E10}" srcId="{693751F2-EE27-45B7-899E-58DF5EAC49F5}" destId="{DEEDCE49-EB4A-4A59-AFB6-9C67FF28A07D}" srcOrd="1" destOrd="0" parTransId="{A334581D-3A1D-4AB3-81C0-4A34EBAB6291}" sibTransId="{CAD1CCB9-7151-4F57-8063-22E3C3BEB787}"/>
    <dgm:cxn modelId="{6A67AD5A-6CD7-4DDB-A95D-77DF30BF2277}" type="presOf" srcId="{2BCD3720-71E7-46F6-B8DE-5A9DC56600FA}" destId="{826DDD0F-D396-4B85-A2D2-17BC8682C1E0}" srcOrd="1" destOrd="0" presId="urn:microsoft.com/office/officeart/2005/8/layout/vList4"/>
    <dgm:cxn modelId="{E767519D-4C90-4E33-A676-C8E2DCD848EB}" type="presOf" srcId="{B8C69D97-7528-497F-8995-A244F3A10730}" destId="{63561C40-C45C-48A2-B3C9-DE154D917D50}" srcOrd="1" destOrd="1" presId="urn:microsoft.com/office/officeart/2005/8/layout/vList4"/>
    <dgm:cxn modelId="{EB336803-F842-43DB-8DD1-9416DC090F07}" type="presOf" srcId="{DEEDCE49-EB4A-4A59-AFB6-9C67FF28A07D}" destId="{507225F3-07F9-493E-B401-1F57F6C85EF8}" srcOrd="0" destOrd="0" presId="urn:microsoft.com/office/officeart/2005/8/layout/vList4"/>
    <dgm:cxn modelId="{27ACE4EA-F596-4D3D-A07E-29658537551D}" type="presOf" srcId="{B8C69D97-7528-497F-8995-A244F3A10730}" destId="{507225F3-07F9-493E-B401-1F57F6C85EF8}" srcOrd="0" destOrd="1" presId="urn:microsoft.com/office/officeart/2005/8/layout/vList4"/>
    <dgm:cxn modelId="{D39F2409-A190-4292-B62B-10703169EBC5}" type="presOf" srcId="{DEEDCE49-EB4A-4A59-AFB6-9C67FF28A07D}" destId="{63561C40-C45C-48A2-B3C9-DE154D917D50}" srcOrd="1" destOrd="0" presId="urn:microsoft.com/office/officeart/2005/8/layout/vList4"/>
    <dgm:cxn modelId="{9DD66D9A-54C0-4DB4-BC91-A85D28C62432}" type="presOf" srcId="{7E722C0C-5DA5-4DE5-B187-9819D0437663}" destId="{60549392-3C82-4D8A-A146-3E2D32C95F9B}" srcOrd="0" destOrd="1" presId="urn:microsoft.com/office/officeart/2005/8/layout/vList4"/>
    <dgm:cxn modelId="{9B9E4A13-69C8-4BC1-B0B9-FC02DEB85182}" type="presOf" srcId="{9529D678-5E94-44D6-98F2-CE87C78308FC}" destId="{63561C40-C45C-48A2-B3C9-DE154D917D50}" srcOrd="1" destOrd="2" presId="urn:microsoft.com/office/officeart/2005/8/layout/vList4"/>
    <dgm:cxn modelId="{28A3C500-1993-4C17-A29D-3830611CFFC5}" type="presOf" srcId="{7E722C0C-5DA5-4DE5-B187-9819D0437663}" destId="{9ECF0617-FFB2-4DAF-8AF4-E4897CC52BD7}" srcOrd="1" destOrd="1" presId="urn:microsoft.com/office/officeart/2005/8/layout/vList4"/>
    <dgm:cxn modelId="{1B9DBC92-8570-48A5-8EE3-2DC9191E0440}" type="presOf" srcId="{6C4BD451-4D8F-4DAF-AF10-F05F591CCE65}" destId="{826DDD0F-D396-4B85-A2D2-17BC8682C1E0}" srcOrd="1" destOrd="1" presId="urn:microsoft.com/office/officeart/2005/8/layout/vList4"/>
    <dgm:cxn modelId="{AA057724-75D9-425D-86C9-7E0216E56B00}" type="presOf" srcId="{C69712D1-200D-490E-9EFD-63B7DFC1E0F0}" destId="{826DDD0F-D396-4B85-A2D2-17BC8682C1E0}" srcOrd="1" destOrd="4" presId="urn:microsoft.com/office/officeart/2005/8/layout/vList4"/>
    <dgm:cxn modelId="{93853957-5845-4637-8255-135444E77575}" srcId="{AF0DA221-0B8F-4CBF-9E42-6D9EAE6AB2AE}" destId="{7EC54159-8B36-4F1B-A730-E5B9BFD4E598}" srcOrd="1" destOrd="0" parTransId="{1F6622B1-6A0C-4B84-A452-FF3CB463C66B}" sibTransId="{393F8D1A-9B2F-4217-830A-D2429BA6861A}"/>
    <dgm:cxn modelId="{0571F011-AB4B-416E-8069-EAD497B2A7BD}" type="presOf" srcId="{693751F2-EE27-45B7-899E-58DF5EAC49F5}" destId="{107A8D10-3ED1-4C11-AD1F-F63354CC7060}" srcOrd="0" destOrd="0" presId="urn:microsoft.com/office/officeart/2005/8/layout/vList4"/>
    <dgm:cxn modelId="{A5D70F7D-FE67-41A8-A53E-6F855D49976B}" type="presOf" srcId="{423141B6-28A4-49EE-82BA-A50856AB8D43}" destId="{C40A952B-6771-4991-BB2E-F99183742EB8}" srcOrd="0" destOrd="3" presId="urn:microsoft.com/office/officeart/2005/8/layout/vList4"/>
    <dgm:cxn modelId="{03CB02B7-6280-4F6B-AED6-E4681D974DD8}" type="presOf" srcId="{C008BAB1-9221-4ADB-B74D-DC3DFF1C49F1}" destId="{C40A952B-6771-4991-BB2E-F99183742EB8}" srcOrd="0" destOrd="2" presId="urn:microsoft.com/office/officeart/2005/8/layout/vList4"/>
    <dgm:cxn modelId="{C78E9FF6-9881-4CBF-9737-32C8D5E4A293}" srcId="{2BCD3720-71E7-46F6-B8DE-5A9DC56600FA}" destId="{C69712D1-200D-490E-9EFD-63B7DFC1E0F0}" srcOrd="3" destOrd="0" parTransId="{0942DBC1-C39B-43B9-9595-5882B75F24A3}" sibTransId="{2613B40A-424E-47B9-8779-6CDC8DCFA087}"/>
    <dgm:cxn modelId="{EC2D7DC8-40C7-4236-AE44-F0C325A5EC06}" type="presOf" srcId="{9529D678-5E94-44D6-98F2-CE87C78308FC}" destId="{507225F3-07F9-493E-B401-1F57F6C85EF8}" srcOrd="0" destOrd="2" presId="urn:microsoft.com/office/officeart/2005/8/layout/vList4"/>
    <dgm:cxn modelId="{8B57DFEE-280C-4497-A56C-E467CF663DFC}" srcId="{693751F2-EE27-45B7-899E-58DF5EAC49F5}" destId="{2BCD3720-71E7-46F6-B8DE-5A9DC56600FA}" srcOrd="2" destOrd="0" parTransId="{DCC205A0-90D2-4819-8940-6094A5555032}" sibTransId="{60323369-4215-4E0B-887A-264030006D1C}"/>
    <dgm:cxn modelId="{5C33568F-8A9F-4F8F-8EA1-BD663C2F9175}" srcId="{DEEDCE49-EB4A-4A59-AFB6-9C67FF28A07D}" destId="{9529D678-5E94-44D6-98F2-CE87C78308FC}" srcOrd="1" destOrd="0" parTransId="{094BAFBB-AF7E-494B-83B5-690C134A78F6}" sibTransId="{8EBCD25B-4B5A-4E25-A8B9-0C45554DE5CD}"/>
    <dgm:cxn modelId="{E352E4F0-0076-4BE6-879B-27E5EB621C79}" type="presOf" srcId="{AF0DA221-0B8F-4CBF-9E42-6D9EAE6AB2AE}" destId="{60549392-3C82-4D8A-A146-3E2D32C95F9B}" srcOrd="0" destOrd="0" presId="urn:microsoft.com/office/officeart/2005/8/layout/vList4"/>
    <dgm:cxn modelId="{EC8BFA33-2AD2-442F-8D14-0EDFA34128BE}" srcId="{693751F2-EE27-45B7-899E-58DF5EAC49F5}" destId="{AF0DA221-0B8F-4CBF-9E42-6D9EAE6AB2AE}" srcOrd="0" destOrd="0" parTransId="{CED592F9-A2B7-46FC-8084-4880F911FDD3}" sibTransId="{7AB70C3D-1BE8-4E57-902E-20D2DDEA072D}"/>
    <dgm:cxn modelId="{0A2F935D-0129-4FDE-8869-43A29D278E89}" type="presOf" srcId="{C69712D1-200D-490E-9EFD-63B7DFC1E0F0}" destId="{C40A952B-6771-4991-BB2E-F99183742EB8}" srcOrd="0" destOrd="4" presId="urn:microsoft.com/office/officeart/2005/8/layout/vList4"/>
    <dgm:cxn modelId="{7129F57F-143D-4239-817A-1F9E21D43060}" type="presParOf" srcId="{107A8D10-3ED1-4C11-AD1F-F63354CC7060}" destId="{B708DF0C-1F80-4DD3-BB6F-BECD8D89B5D9}" srcOrd="0" destOrd="0" presId="urn:microsoft.com/office/officeart/2005/8/layout/vList4"/>
    <dgm:cxn modelId="{1B070ECA-3394-472C-8A53-3CFA4801FBFB}" type="presParOf" srcId="{B708DF0C-1F80-4DD3-BB6F-BECD8D89B5D9}" destId="{60549392-3C82-4D8A-A146-3E2D32C95F9B}" srcOrd="0" destOrd="0" presId="urn:microsoft.com/office/officeart/2005/8/layout/vList4"/>
    <dgm:cxn modelId="{A99058E5-B134-4E2B-8E3B-52A571602E13}" type="presParOf" srcId="{B708DF0C-1F80-4DD3-BB6F-BECD8D89B5D9}" destId="{5FD9296B-A54F-4BBD-ADFF-A1F4DE943758}" srcOrd="1" destOrd="0" presId="urn:microsoft.com/office/officeart/2005/8/layout/vList4"/>
    <dgm:cxn modelId="{F0A5F292-889B-4111-ABB0-FE4FB0DBED4D}" type="presParOf" srcId="{B708DF0C-1F80-4DD3-BB6F-BECD8D89B5D9}" destId="{9ECF0617-FFB2-4DAF-8AF4-E4897CC52BD7}" srcOrd="2" destOrd="0" presId="urn:microsoft.com/office/officeart/2005/8/layout/vList4"/>
    <dgm:cxn modelId="{091B682F-25D2-4BF1-AF17-19DC74437D72}" type="presParOf" srcId="{107A8D10-3ED1-4C11-AD1F-F63354CC7060}" destId="{CC5A6435-56BA-4D48-B0CA-B8C494AA0017}" srcOrd="1" destOrd="0" presId="urn:microsoft.com/office/officeart/2005/8/layout/vList4"/>
    <dgm:cxn modelId="{E8D27BB9-9B97-4804-A834-56EFE478606C}" type="presParOf" srcId="{107A8D10-3ED1-4C11-AD1F-F63354CC7060}" destId="{D55965FD-D2B7-4D94-9984-687458043FCF}" srcOrd="2" destOrd="0" presId="urn:microsoft.com/office/officeart/2005/8/layout/vList4"/>
    <dgm:cxn modelId="{665FC63C-5CE0-4F5F-B788-69DEA40004F1}" type="presParOf" srcId="{D55965FD-D2B7-4D94-9984-687458043FCF}" destId="{507225F3-07F9-493E-B401-1F57F6C85EF8}" srcOrd="0" destOrd="0" presId="urn:microsoft.com/office/officeart/2005/8/layout/vList4"/>
    <dgm:cxn modelId="{E7A60002-0802-4868-B304-CEDBCD5CED84}" type="presParOf" srcId="{D55965FD-D2B7-4D94-9984-687458043FCF}" destId="{37BA06F8-4052-4ED0-A731-3EC25BC26449}" srcOrd="1" destOrd="0" presId="urn:microsoft.com/office/officeart/2005/8/layout/vList4"/>
    <dgm:cxn modelId="{77DC07C4-8CB3-4E5C-857D-F4DD55004BE8}" type="presParOf" srcId="{D55965FD-D2B7-4D94-9984-687458043FCF}" destId="{63561C40-C45C-48A2-B3C9-DE154D917D50}" srcOrd="2" destOrd="0" presId="urn:microsoft.com/office/officeart/2005/8/layout/vList4"/>
    <dgm:cxn modelId="{AFC52A35-4642-4B80-9345-B3E8EC7D8F38}" type="presParOf" srcId="{107A8D10-3ED1-4C11-AD1F-F63354CC7060}" destId="{77727F6A-DD01-41F5-91A5-C824495E023C}" srcOrd="3" destOrd="0" presId="urn:microsoft.com/office/officeart/2005/8/layout/vList4"/>
    <dgm:cxn modelId="{55E06AB7-1B27-4B02-B662-9089881CC7D8}" type="presParOf" srcId="{107A8D10-3ED1-4C11-AD1F-F63354CC7060}" destId="{AFBFD7D9-FACE-4BF1-BDAC-9E7E8B1857B1}" srcOrd="4" destOrd="0" presId="urn:microsoft.com/office/officeart/2005/8/layout/vList4"/>
    <dgm:cxn modelId="{4B902279-A852-4586-B892-335BD31722DC}" type="presParOf" srcId="{AFBFD7D9-FACE-4BF1-BDAC-9E7E8B1857B1}" destId="{C40A952B-6771-4991-BB2E-F99183742EB8}" srcOrd="0" destOrd="0" presId="urn:microsoft.com/office/officeart/2005/8/layout/vList4"/>
    <dgm:cxn modelId="{246A000A-94F1-4E56-B792-C57D0D943ED6}" type="presParOf" srcId="{AFBFD7D9-FACE-4BF1-BDAC-9E7E8B1857B1}" destId="{28F0FA46-48D9-447F-B9CE-4F5A486E66FC}" srcOrd="1" destOrd="0" presId="urn:microsoft.com/office/officeart/2005/8/layout/vList4"/>
    <dgm:cxn modelId="{7AA1B799-E863-476F-B036-44D56BCFA300}" type="presParOf" srcId="{AFBFD7D9-FACE-4BF1-BDAC-9E7E8B1857B1}" destId="{826DDD0F-D396-4B85-A2D2-17BC8682C1E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3373EE-B7CC-4907-9699-D69C109F49A2}" type="doc">
      <dgm:prSet loTypeId="urn:microsoft.com/office/officeart/2005/8/layout/pyramid2" loCatId="pyramid" qsTypeId="urn:microsoft.com/office/officeart/2005/8/quickstyle/simple1" qsCatId="simple" csTypeId="urn:microsoft.com/office/officeart/2005/8/colors/accent2_1" csCatId="accent2" phldr="1"/>
      <dgm:spPr/>
    </dgm:pt>
    <dgm:pt modelId="{94D4BBE6-B95D-4ED1-B2B5-8CA38E2E77C8}">
      <dgm:prSet phldrT="[Текст]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pPr algn="r"/>
          <a:r>
            <a:rPr lang="ru-RU" dirty="0" smtClean="0"/>
            <a:t>СП Уег 153 чел</a:t>
          </a:r>
          <a:endParaRPr lang="ru-RU" dirty="0"/>
        </a:p>
      </dgm:t>
    </dgm:pt>
    <dgm:pt modelId="{D2114CD8-9929-4FDC-9FEB-D994DF717743}" type="parTrans" cxnId="{01B3C034-9C8C-40F7-A976-AC5C74126EDC}">
      <dgm:prSet/>
      <dgm:spPr/>
      <dgm:t>
        <a:bodyPr/>
        <a:lstStyle/>
        <a:p>
          <a:endParaRPr lang="ru-RU"/>
        </a:p>
      </dgm:t>
    </dgm:pt>
    <dgm:pt modelId="{FF7FEC8D-B04C-4B27-AB63-57FB584DF94B}" type="sibTrans" cxnId="{01B3C034-9C8C-40F7-A976-AC5C74126EDC}">
      <dgm:prSet/>
      <dgm:spPr/>
      <dgm:t>
        <a:bodyPr/>
        <a:lstStyle/>
        <a:p>
          <a:endParaRPr lang="ru-RU"/>
        </a:p>
      </dgm:t>
    </dgm:pt>
    <dgm:pt modelId="{81CB83E0-41FE-4354-855C-C0ACB30566C4}">
      <dgm:prSet phldrT="[Текст]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pPr algn="r"/>
          <a:r>
            <a:rPr lang="ru-RU" dirty="0" smtClean="0"/>
            <a:t>СП Нерица 217 чел</a:t>
          </a:r>
          <a:endParaRPr lang="ru-RU" dirty="0"/>
        </a:p>
      </dgm:t>
    </dgm:pt>
    <dgm:pt modelId="{D49C2F29-4508-4EF3-ACED-004BB33FBAB2}" type="parTrans" cxnId="{FF2305B6-DAB7-4CBE-B9CB-52B63EB5A97F}">
      <dgm:prSet/>
      <dgm:spPr/>
      <dgm:t>
        <a:bodyPr/>
        <a:lstStyle/>
        <a:p>
          <a:endParaRPr lang="ru-RU"/>
        </a:p>
      </dgm:t>
    </dgm:pt>
    <dgm:pt modelId="{EF136B70-0090-4290-90F3-A493317CA5CE}" type="sibTrans" cxnId="{FF2305B6-DAB7-4CBE-B9CB-52B63EB5A97F}">
      <dgm:prSet/>
      <dgm:spPr/>
      <dgm:t>
        <a:bodyPr/>
        <a:lstStyle/>
        <a:p>
          <a:endParaRPr lang="ru-RU"/>
        </a:p>
      </dgm:t>
    </dgm:pt>
    <dgm:pt modelId="{F961939D-3899-4A68-BAAB-14410003D274}">
      <dgm:prSet phldrT="[Текст]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pPr algn="r"/>
          <a:r>
            <a:rPr lang="ru-RU" dirty="0" smtClean="0"/>
            <a:t>СП Среднее Бугаево 299 чел</a:t>
          </a:r>
          <a:endParaRPr lang="ru-RU" dirty="0"/>
        </a:p>
      </dgm:t>
    </dgm:pt>
    <dgm:pt modelId="{899A06EB-D5E8-48A3-A60E-8DBACCCF5FCA}" type="parTrans" cxnId="{4F0050A7-B742-4956-98F0-3DFD9648D395}">
      <dgm:prSet/>
      <dgm:spPr/>
      <dgm:t>
        <a:bodyPr/>
        <a:lstStyle/>
        <a:p>
          <a:endParaRPr lang="ru-RU"/>
        </a:p>
      </dgm:t>
    </dgm:pt>
    <dgm:pt modelId="{AC2101A4-8B13-47A7-BE9E-ED035DFD9504}" type="sibTrans" cxnId="{4F0050A7-B742-4956-98F0-3DFD9648D395}">
      <dgm:prSet/>
      <dgm:spPr/>
      <dgm:t>
        <a:bodyPr/>
        <a:lstStyle/>
        <a:p>
          <a:endParaRPr lang="ru-RU"/>
        </a:p>
      </dgm:t>
    </dgm:pt>
    <dgm:pt modelId="{4440621A-2ED9-4977-AFC7-E9970D1C6E29}">
      <dgm:prSet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pPr algn="r"/>
          <a:r>
            <a:rPr lang="ru-RU" dirty="0" smtClean="0"/>
            <a:t>СП Ёрмица 316 чел</a:t>
          </a:r>
          <a:endParaRPr lang="ru-RU" dirty="0"/>
        </a:p>
      </dgm:t>
    </dgm:pt>
    <dgm:pt modelId="{53BA8FD1-8676-46D5-A07D-7D9F6C98172C}" type="parTrans" cxnId="{5FCE417C-EDD0-4FCA-BD68-6A9AC2F186F6}">
      <dgm:prSet/>
      <dgm:spPr/>
      <dgm:t>
        <a:bodyPr/>
        <a:lstStyle/>
        <a:p>
          <a:endParaRPr lang="ru-RU"/>
        </a:p>
      </dgm:t>
    </dgm:pt>
    <dgm:pt modelId="{55DEC671-CE91-4582-93A0-FEA5D4BE161C}" type="sibTrans" cxnId="{5FCE417C-EDD0-4FCA-BD68-6A9AC2F186F6}">
      <dgm:prSet/>
      <dgm:spPr/>
      <dgm:t>
        <a:bodyPr/>
        <a:lstStyle/>
        <a:p>
          <a:endParaRPr lang="ru-RU"/>
        </a:p>
      </dgm:t>
    </dgm:pt>
    <dgm:pt modelId="{47D39A62-F706-4553-BD61-C39FA354315D}">
      <dgm:prSet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pPr algn="r"/>
          <a:r>
            <a:rPr lang="ru-RU" dirty="0" smtClean="0"/>
            <a:t>СП Хабариха 344 чел</a:t>
          </a:r>
          <a:endParaRPr lang="ru-RU" dirty="0"/>
        </a:p>
      </dgm:t>
    </dgm:pt>
    <dgm:pt modelId="{986BE2F8-72EB-409B-A3EA-66C346173644}" type="parTrans" cxnId="{3BF1FF6B-3A30-428F-ADF3-4C17D626BA12}">
      <dgm:prSet/>
      <dgm:spPr/>
      <dgm:t>
        <a:bodyPr/>
        <a:lstStyle/>
        <a:p>
          <a:endParaRPr lang="ru-RU"/>
        </a:p>
      </dgm:t>
    </dgm:pt>
    <dgm:pt modelId="{C4F240DE-0883-41F4-AA2B-B443DCE1CDE9}" type="sibTrans" cxnId="{3BF1FF6B-3A30-428F-ADF3-4C17D626BA12}">
      <dgm:prSet/>
      <dgm:spPr/>
      <dgm:t>
        <a:bodyPr/>
        <a:lstStyle/>
        <a:p>
          <a:endParaRPr lang="ru-RU"/>
        </a:p>
      </dgm:t>
    </dgm:pt>
    <dgm:pt modelId="{E4320237-8321-4D5B-9150-E9FD5A86E6B2}">
      <dgm:prSet/>
      <dgm:spPr>
        <a:solidFill>
          <a:schemeClr val="accent6">
            <a:lumMod val="75000"/>
            <a:alpha val="90000"/>
          </a:schemeClr>
        </a:solidFill>
      </dgm:spPr>
      <dgm:t>
        <a:bodyPr/>
        <a:lstStyle/>
        <a:p>
          <a:pPr algn="r"/>
          <a:r>
            <a:rPr lang="ru-RU" dirty="0" smtClean="0"/>
            <a:t>СП</a:t>
          </a:r>
          <a:r>
            <a:rPr lang="ru-RU" baseline="0" dirty="0" smtClean="0"/>
            <a:t> Окунёв Нос 539 чел</a:t>
          </a:r>
          <a:endParaRPr lang="ru-RU" dirty="0"/>
        </a:p>
      </dgm:t>
    </dgm:pt>
    <dgm:pt modelId="{6683B5D2-C8F9-4C04-9E51-FA81DE8C88D4}" type="parTrans" cxnId="{28DB89AA-1A93-46D1-93CC-56C4B0870A2E}">
      <dgm:prSet/>
      <dgm:spPr/>
      <dgm:t>
        <a:bodyPr/>
        <a:lstStyle/>
        <a:p>
          <a:endParaRPr lang="ru-RU"/>
        </a:p>
      </dgm:t>
    </dgm:pt>
    <dgm:pt modelId="{9519D8E6-03B9-4CE2-B732-08516DA55F66}" type="sibTrans" cxnId="{28DB89AA-1A93-46D1-93CC-56C4B0870A2E}">
      <dgm:prSet/>
      <dgm:spPr/>
      <dgm:t>
        <a:bodyPr/>
        <a:lstStyle/>
        <a:p>
          <a:endParaRPr lang="ru-RU"/>
        </a:p>
      </dgm:t>
    </dgm:pt>
    <dgm:pt modelId="{6BB98BC9-2D84-4976-83A9-A20421E12FBE}">
      <dgm:prSet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pPr algn="r"/>
          <a:r>
            <a:rPr lang="ru-RU" dirty="0" smtClean="0"/>
            <a:t>СП Трусово 1207 чел</a:t>
          </a:r>
          <a:endParaRPr lang="ru-RU" dirty="0"/>
        </a:p>
      </dgm:t>
    </dgm:pt>
    <dgm:pt modelId="{FB2B203A-CEA7-4BC8-BA63-41B2A9EFE3F8}" type="parTrans" cxnId="{36CF7DB6-604C-4319-A9DE-E69AB9EF3F33}">
      <dgm:prSet/>
      <dgm:spPr/>
      <dgm:t>
        <a:bodyPr/>
        <a:lstStyle/>
        <a:p>
          <a:endParaRPr lang="ru-RU"/>
        </a:p>
      </dgm:t>
    </dgm:pt>
    <dgm:pt modelId="{ABFD84DC-D8AB-45C8-9F33-E9A68A3709E5}" type="sibTrans" cxnId="{36CF7DB6-604C-4319-A9DE-E69AB9EF3F33}">
      <dgm:prSet/>
      <dgm:spPr/>
      <dgm:t>
        <a:bodyPr/>
        <a:lstStyle/>
        <a:p>
          <a:endParaRPr lang="ru-RU"/>
        </a:p>
      </dgm:t>
    </dgm:pt>
    <dgm:pt modelId="{D0ED8F0F-76EC-40F6-B602-E6BE7452AABF}">
      <dgm:prSet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pPr algn="r"/>
          <a:r>
            <a:rPr lang="ru-RU" dirty="0" smtClean="0"/>
            <a:t>СП Новый Бор 738 чел</a:t>
          </a:r>
          <a:endParaRPr lang="ru-RU" dirty="0"/>
        </a:p>
      </dgm:t>
    </dgm:pt>
    <dgm:pt modelId="{C017D52E-1AD4-4162-AEA4-671EC2656E0A}" type="parTrans" cxnId="{64D0FF26-F488-400F-95B2-8E535476372C}">
      <dgm:prSet/>
      <dgm:spPr/>
      <dgm:t>
        <a:bodyPr/>
        <a:lstStyle/>
        <a:p>
          <a:endParaRPr lang="ru-RU"/>
        </a:p>
      </dgm:t>
    </dgm:pt>
    <dgm:pt modelId="{78A57E38-8DF9-42DB-AFC6-A684010829FD}" type="sibTrans" cxnId="{64D0FF26-F488-400F-95B2-8E535476372C}">
      <dgm:prSet/>
      <dgm:spPr/>
      <dgm:t>
        <a:bodyPr/>
        <a:lstStyle/>
        <a:p>
          <a:endParaRPr lang="ru-RU"/>
        </a:p>
      </dgm:t>
    </dgm:pt>
    <dgm:pt modelId="{B788BEFE-AFA4-4C05-B020-D91012EC738F}">
      <dgm:prSet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pPr algn="r"/>
          <a:r>
            <a:rPr lang="ru-RU" dirty="0" smtClean="0"/>
            <a:t>СП Замежная 1344 чел</a:t>
          </a:r>
          <a:endParaRPr lang="ru-RU" dirty="0"/>
        </a:p>
      </dgm:t>
    </dgm:pt>
    <dgm:pt modelId="{9BCDB1B0-260C-400D-A420-80D92DA6BC8E}" type="parTrans" cxnId="{713AED4F-DFF7-40CD-A752-BABB6DFF3C94}">
      <dgm:prSet/>
      <dgm:spPr/>
      <dgm:t>
        <a:bodyPr/>
        <a:lstStyle/>
        <a:p>
          <a:endParaRPr lang="ru-RU"/>
        </a:p>
      </dgm:t>
    </dgm:pt>
    <dgm:pt modelId="{A5ABAA63-F721-4F0F-85D7-7D802AEC31A6}" type="sibTrans" cxnId="{713AED4F-DFF7-40CD-A752-BABB6DFF3C94}">
      <dgm:prSet/>
      <dgm:spPr/>
      <dgm:t>
        <a:bodyPr/>
        <a:lstStyle/>
        <a:p>
          <a:endParaRPr lang="ru-RU"/>
        </a:p>
      </dgm:t>
    </dgm:pt>
    <dgm:pt modelId="{EBFA3BE5-A613-4C72-B582-DEFF2DA8768A}">
      <dgm:prSet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pPr algn="r"/>
          <a:r>
            <a:rPr lang="ru-RU" dirty="0" smtClean="0"/>
            <a:t>СП Коровий</a:t>
          </a:r>
          <a:r>
            <a:rPr lang="ru-RU" baseline="0" dirty="0" smtClean="0"/>
            <a:t> Ручей 1418 чел</a:t>
          </a:r>
          <a:endParaRPr lang="ru-RU" dirty="0"/>
        </a:p>
      </dgm:t>
    </dgm:pt>
    <dgm:pt modelId="{B2CE6228-3D40-4169-9BB3-C826CDE53575}" type="parTrans" cxnId="{A4F2994B-BD5C-4831-98ED-719A5D951EF0}">
      <dgm:prSet/>
      <dgm:spPr/>
      <dgm:t>
        <a:bodyPr/>
        <a:lstStyle/>
        <a:p>
          <a:endParaRPr lang="ru-RU"/>
        </a:p>
      </dgm:t>
    </dgm:pt>
    <dgm:pt modelId="{7F046443-4CBC-4937-8B85-EC2C845F5710}" type="sibTrans" cxnId="{A4F2994B-BD5C-4831-98ED-719A5D951EF0}">
      <dgm:prSet/>
      <dgm:spPr/>
      <dgm:t>
        <a:bodyPr/>
        <a:lstStyle/>
        <a:p>
          <a:endParaRPr lang="ru-RU"/>
        </a:p>
      </dgm:t>
    </dgm:pt>
    <dgm:pt modelId="{8B2F31C1-BB75-44B2-8CF6-06EE51266151}">
      <dgm:prSet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pPr algn="r"/>
          <a:r>
            <a:rPr lang="ru-RU" dirty="0" smtClean="0"/>
            <a:t>СП Усть-Цильма 4977 чел</a:t>
          </a:r>
          <a:endParaRPr lang="ru-RU" dirty="0"/>
        </a:p>
      </dgm:t>
    </dgm:pt>
    <dgm:pt modelId="{D6656CB3-2847-460C-9EC5-F115CE61D500}" type="parTrans" cxnId="{B187B0DD-3FA8-4EF6-A9EC-1B7E99C26C2D}">
      <dgm:prSet/>
      <dgm:spPr/>
      <dgm:t>
        <a:bodyPr/>
        <a:lstStyle/>
        <a:p>
          <a:endParaRPr lang="ru-RU"/>
        </a:p>
      </dgm:t>
    </dgm:pt>
    <dgm:pt modelId="{0BF85FBB-77C1-4B7C-ACFE-C215DD385E53}" type="sibTrans" cxnId="{B187B0DD-3FA8-4EF6-A9EC-1B7E99C26C2D}">
      <dgm:prSet/>
      <dgm:spPr/>
      <dgm:t>
        <a:bodyPr/>
        <a:lstStyle/>
        <a:p>
          <a:endParaRPr lang="ru-RU"/>
        </a:p>
      </dgm:t>
    </dgm:pt>
    <dgm:pt modelId="{4DDE07A1-1928-460B-AEFF-BC893045A1D2}" type="pres">
      <dgm:prSet presAssocID="{5B3373EE-B7CC-4907-9699-D69C109F49A2}" presName="compositeShape" presStyleCnt="0">
        <dgm:presLayoutVars>
          <dgm:dir/>
          <dgm:resizeHandles/>
        </dgm:presLayoutVars>
      </dgm:prSet>
      <dgm:spPr/>
    </dgm:pt>
    <dgm:pt modelId="{6DE60DC6-4A1B-4A1C-8947-063765DE607B}" type="pres">
      <dgm:prSet presAssocID="{5B3373EE-B7CC-4907-9699-D69C109F49A2}" presName="pyramid" presStyleLbl="node1" presStyleIdx="0" presStyleCnt="1" custScaleX="121054" custLinFactNeighborX="2237" custLinFactNeighborY="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B80767A-B7B4-4991-B5BF-8BA6C5A7CBCB}" type="pres">
      <dgm:prSet presAssocID="{5B3373EE-B7CC-4907-9699-D69C109F49A2}" presName="theList" presStyleCnt="0"/>
      <dgm:spPr/>
    </dgm:pt>
    <dgm:pt modelId="{DBB33B10-A558-4262-959B-95C987EB26AE}" type="pres">
      <dgm:prSet presAssocID="{94D4BBE6-B95D-4ED1-B2B5-8CA38E2E77C8}" presName="aNode" presStyleLbl="fgAcc1" presStyleIdx="0" presStyleCnt="11" custLinFactY="-100000" custLinFactNeighborX="-37045" custLinFactNeighborY="-1205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EE2F0F-4166-433B-BC42-CF904A655774}" type="pres">
      <dgm:prSet presAssocID="{94D4BBE6-B95D-4ED1-B2B5-8CA38E2E77C8}" presName="aSpace" presStyleCnt="0"/>
      <dgm:spPr/>
    </dgm:pt>
    <dgm:pt modelId="{8AF32F58-F114-4912-BB60-EB3AB10095C2}" type="pres">
      <dgm:prSet presAssocID="{81CB83E0-41FE-4354-855C-C0ACB30566C4}" presName="aNode" presStyleLbl="fgAcc1" presStyleIdx="1" presStyleCnt="11" custLinFactY="-72383" custLinFactNeighborX="-4311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D3528C-46E9-4E78-9400-5ACCD5785F8D}" type="pres">
      <dgm:prSet presAssocID="{81CB83E0-41FE-4354-855C-C0ACB30566C4}" presName="aSpace" presStyleCnt="0"/>
      <dgm:spPr/>
    </dgm:pt>
    <dgm:pt modelId="{BF733129-DE27-4CAA-A9A9-4A51211479E5}" type="pres">
      <dgm:prSet presAssocID="{F961939D-3899-4A68-BAAB-14410003D274}" presName="aNode" presStyleLbl="fgAcc1" presStyleIdx="2" presStyleCnt="11" custLinFactY="-62580" custLinFactNeighborX="-4919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84D918-D81B-4C7B-8B80-C389D511746E}" type="pres">
      <dgm:prSet presAssocID="{F961939D-3899-4A68-BAAB-14410003D274}" presName="aSpace" presStyleCnt="0"/>
      <dgm:spPr/>
    </dgm:pt>
    <dgm:pt modelId="{5C5E089A-21C5-4B82-A13B-65A37BD93C7E}" type="pres">
      <dgm:prSet presAssocID="{4440621A-2ED9-4977-AFC7-E9970D1C6E29}" presName="aNode" presStyleLbl="fgAcc1" presStyleIdx="3" presStyleCnt="11" custLinFactY="-32392" custLinFactNeighborX="-5526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9FA5A7-0D67-4346-BFC5-B6D8AA42A91F}" type="pres">
      <dgm:prSet presAssocID="{4440621A-2ED9-4977-AFC7-E9970D1C6E29}" presName="aSpace" presStyleCnt="0"/>
      <dgm:spPr/>
    </dgm:pt>
    <dgm:pt modelId="{BECE579A-6C97-4804-89C8-1CCACC33E25D}" type="pres">
      <dgm:prSet presAssocID="{47D39A62-F706-4553-BD61-C39FA354315D}" presName="aNode" presStyleLbl="fgAcc1" presStyleIdx="4" presStyleCnt="11" custLinFactY="-2205" custLinFactNeighborX="-6336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90EE76-489F-44BA-805B-074AFEF50004}" type="pres">
      <dgm:prSet presAssocID="{47D39A62-F706-4553-BD61-C39FA354315D}" presName="aSpace" presStyleCnt="0"/>
      <dgm:spPr/>
    </dgm:pt>
    <dgm:pt modelId="{6714356B-4EA9-4033-BBBF-88C79E53B8B4}" type="pres">
      <dgm:prSet presAssocID="{E4320237-8321-4D5B-9150-E9FD5A86E6B2}" presName="aNode" presStyleLbl="fgAcc1" presStyleIdx="5" presStyleCnt="11" custLinFactY="2983" custLinFactNeighborX="-6943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455694-545B-496B-9EE3-BEA94FEE694F}" type="pres">
      <dgm:prSet presAssocID="{E4320237-8321-4D5B-9150-E9FD5A86E6B2}" presName="aSpace" presStyleCnt="0"/>
      <dgm:spPr/>
    </dgm:pt>
    <dgm:pt modelId="{5D605D59-5699-4AD2-A9EA-EE4DE2B5A618}" type="pres">
      <dgm:prSet presAssocID="{D0ED8F0F-76EC-40F6-B602-E6BE7452AABF}" presName="aNode" presStyleLbl="fgAcc1" presStyleIdx="6" presStyleCnt="11" custLinFactY="33171" custLinFactNeighborX="-7753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4DCD15-F15C-4B72-9DB3-472C7191E17C}" type="pres">
      <dgm:prSet presAssocID="{D0ED8F0F-76EC-40F6-B602-E6BE7452AABF}" presName="aSpace" presStyleCnt="0"/>
      <dgm:spPr/>
    </dgm:pt>
    <dgm:pt modelId="{93F71810-E235-4D12-BAFD-58ED0750975A}" type="pres">
      <dgm:prSet presAssocID="{6BB98BC9-2D84-4976-83A9-A20421E12FBE}" presName="aNode" presStyleLbl="fgAcc1" presStyleIdx="7" presStyleCnt="11" custLinFactY="83742" custLinFactNeighborX="-85628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E09A98-24F2-466E-9F69-1A7DC5AD34BE}" type="pres">
      <dgm:prSet presAssocID="{6BB98BC9-2D84-4976-83A9-A20421E12FBE}" presName="aSpace" presStyleCnt="0"/>
      <dgm:spPr/>
    </dgm:pt>
    <dgm:pt modelId="{238C2427-2E4B-42D8-8794-EEE6F353153C}" type="pres">
      <dgm:prSet presAssocID="{B788BEFE-AFA4-4C05-B020-D91012EC738F}" presName="aNode" presStyleLbl="fgAcc1" presStyleIdx="8" presStyleCnt="11" custLinFactY="101429" custLinFactNeighborX="-91701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37D0C4-0A1B-447F-B62A-AF703A30AD23}" type="pres">
      <dgm:prSet presAssocID="{B788BEFE-AFA4-4C05-B020-D91012EC738F}" presName="aSpace" presStyleCnt="0"/>
      <dgm:spPr/>
    </dgm:pt>
    <dgm:pt modelId="{90CA8BA0-0A59-4DD5-AC31-FC362FC0858F}" type="pres">
      <dgm:prSet presAssocID="{EBFA3BE5-A613-4C72-B582-DEFF2DA8768A}" presName="aNode" presStyleLbl="fgAcc1" presStyleIdx="9" presStyleCnt="11" custLinFactY="111233" custLinFactNeighborX="-97774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C8F9CF-30D5-4A15-ADDF-14FE5E4B5026}" type="pres">
      <dgm:prSet presAssocID="{EBFA3BE5-A613-4C72-B582-DEFF2DA8768A}" presName="aSpace" presStyleCnt="0"/>
      <dgm:spPr/>
    </dgm:pt>
    <dgm:pt modelId="{B0A3B6D2-428A-46FE-A6DB-F413A107BAA0}" type="pres">
      <dgm:prSet presAssocID="{8B2F31C1-BB75-44B2-8CF6-06EE51266151}" presName="aNode" presStyleLbl="fgAcc1" presStyleIdx="10" presStyleCnt="11" custLinFactX="-5871" custLinFactY="141421" custLinFactNeighborX="-100000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4FE299-B493-4C07-AF14-C6B5551C6032}" type="pres">
      <dgm:prSet presAssocID="{8B2F31C1-BB75-44B2-8CF6-06EE51266151}" presName="aSpace" presStyleCnt="0"/>
      <dgm:spPr/>
    </dgm:pt>
  </dgm:ptLst>
  <dgm:cxnLst>
    <dgm:cxn modelId="{01B3C034-9C8C-40F7-A976-AC5C74126EDC}" srcId="{5B3373EE-B7CC-4907-9699-D69C109F49A2}" destId="{94D4BBE6-B95D-4ED1-B2B5-8CA38E2E77C8}" srcOrd="0" destOrd="0" parTransId="{D2114CD8-9929-4FDC-9FEB-D994DF717743}" sibTransId="{FF7FEC8D-B04C-4B27-AB63-57FB584DF94B}"/>
    <dgm:cxn modelId="{6FC825A5-7EE1-4F66-8644-A5CD1E0CB74E}" type="presOf" srcId="{F961939D-3899-4A68-BAAB-14410003D274}" destId="{BF733129-DE27-4CAA-A9A9-4A51211479E5}" srcOrd="0" destOrd="0" presId="urn:microsoft.com/office/officeart/2005/8/layout/pyramid2"/>
    <dgm:cxn modelId="{9368BF44-865A-41F9-86F6-0D1AF853A875}" type="presOf" srcId="{4440621A-2ED9-4977-AFC7-E9970D1C6E29}" destId="{5C5E089A-21C5-4B82-A13B-65A37BD93C7E}" srcOrd="0" destOrd="0" presId="urn:microsoft.com/office/officeart/2005/8/layout/pyramid2"/>
    <dgm:cxn modelId="{713AED4F-DFF7-40CD-A752-BABB6DFF3C94}" srcId="{5B3373EE-B7CC-4907-9699-D69C109F49A2}" destId="{B788BEFE-AFA4-4C05-B020-D91012EC738F}" srcOrd="8" destOrd="0" parTransId="{9BCDB1B0-260C-400D-A420-80D92DA6BC8E}" sibTransId="{A5ABAA63-F721-4F0F-85D7-7D802AEC31A6}"/>
    <dgm:cxn modelId="{28DB89AA-1A93-46D1-93CC-56C4B0870A2E}" srcId="{5B3373EE-B7CC-4907-9699-D69C109F49A2}" destId="{E4320237-8321-4D5B-9150-E9FD5A86E6B2}" srcOrd="5" destOrd="0" parTransId="{6683B5D2-C8F9-4C04-9E51-FA81DE8C88D4}" sibTransId="{9519D8E6-03B9-4CE2-B732-08516DA55F66}"/>
    <dgm:cxn modelId="{5FCE417C-EDD0-4FCA-BD68-6A9AC2F186F6}" srcId="{5B3373EE-B7CC-4907-9699-D69C109F49A2}" destId="{4440621A-2ED9-4977-AFC7-E9970D1C6E29}" srcOrd="3" destOrd="0" parTransId="{53BA8FD1-8676-46D5-A07D-7D9F6C98172C}" sibTransId="{55DEC671-CE91-4582-93A0-FEA5D4BE161C}"/>
    <dgm:cxn modelId="{A4F2994B-BD5C-4831-98ED-719A5D951EF0}" srcId="{5B3373EE-B7CC-4907-9699-D69C109F49A2}" destId="{EBFA3BE5-A613-4C72-B582-DEFF2DA8768A}" srcOrd="9" destOrd="0" parTransId="{B2CE6228-3D40-4169-9BB3-C826CDE53575}" sibTransId="{7F046443-4CBC-4937-8B85-EC2C845F5710}"/>
    <dgm:cxn modelId="{9B9AEFCE-AFF4-4073-83B4-31F637EAD0D5}" type="presOf" srcId="{94D4BBE6-B95D-4ED1-B2B5-8CA38E2E77C8}" destId="{DBB33B10-A558-4262-959B-95C987EB26AE}" srcOrd="0" destOrd="0" presId="urn:microsoft.com/office/officeart/2005/8/layout/pyramid2"/>
    <dgm:cxn modelId="{4F0050A7-B742-4956-98F0-3DFD9648D395}" srcId="{5B3373EE-B7CC-4907-9699-D69C109F49A2}" destId="{F961939D-3899-4A68-BAAB-14410003D274}" srcOrd="2" destOrd="0" parTransId="{899A06EB-D5E8-48A3-A60E-8DBACCCF5FCA}" sibTransId="{AC2101A4-8B13-47A7-BE9E-ED035DFD9504}"/>
    <dgm:cxn modelId="{64D0FF26-F488-400F-95B2-8E535476372C}" srcId="{5B3373EE-B7CC-4907-9699-D69C109F49A2}" destId="{D0ED8F0F-76EC-40F6-B602-E6BE7452AABF}" srcOrd="6" destOrd="0" parTransId="{C017D52E-1AD4-4162-AEA4-671EC2656E0A}" sibTransId="{78A57E38-8DF9-42DB-AFC6-A684010829FD}"/>
    <dgm:cxn modelId="{FF2305B6-DAB7-4CBE-B9CB-52B63EB5A97F}" srcId="{5B3373EE-B7CC-4907-9699-D69C109F49A2}" destId="{81CB83E0-41FE-4354-855C-C0ACB30566C4}" srcOrd="1" destOrd="0" parTransId="{D49C2F29-4508-4EF3-ACED-004BB33FBAB2}" sibTransId="{EF136B70-0090-4290-90F3-A493317CA5CE}"/>
    <dgm:cxn modelId="{E186378F-0579-4B39-B86B-001BBB67E669}" type="presOf" srcId="{8B2F31C1-BB75-44B2-8CF6-06EE51266151}" destId="{B0A3B6D2-428A-46FE-A6DB-F413A107BAA0}" srcOrd="0" destOrd="0" presId="urn:microsoft.com/office/officeart/2005/8/layout/pyramid2"/>
    <dgm:cxn modelId="{7B567655-8D53-4A4B-BE8A-70C3F0946D75}" type="presOf" srcId="{47D39A62-F706-4553-BD61-C39FA354315D}" destId="{BECE579A-6C97-4804-89C8-1CCACC33E25D}" srcOrd="0" destOrd="0" presId="urn:microsoft.com/office/officeart/2005/8/layout/pyramid2"/>
    <dgm:cxn modelId="{2AA36DD0-700F-4631-8716-A990063F6CC1}" type="presOf" srcId="{D0ED8F0F-76EC-40F6-B602-E6BE7452AABF}" destId="{5D605D59-5699-4AD2-A9EA-EE4DE2B5A618}" srcOrd="0" destOrd="0" presId="urn:microsoft.com/office/officeart/2005/8/layout/pyramid2"/>
    <dgm:cxn modelId="{02901514-8E19-424A-89E4-3BEEAE85AD66}" type="presOf" srcId="{E4320237-8321-4D5B-9150-E9FD5A86E6B2}" destId="{6714356B-4EA9-4033-BBBF-88C79E53B8B4}" srcOrd="0" destOrd="0" presId="urn:microsoft.com/office/officeart/2005/8/layout/pyramid2"/>
    <dgm:cxn modelId="{3BF1FF6B-3A30-428F-ADF3-4C17D626BA12}" srcId="{5B3373EE-B7CC-4907-9699-D69C109F49A2}" destId="{47D39A62-F706-4553-BD61-C39FA354315D}" srcOrd="4" destOrd="0" parTransId="{986BE2F8-72EB-409B-A3EA-66C346173644}" sibTransId="{C4F240DE-0883-41F4-AA2B-B443DCE1CDE9}"/>
    <dgm:cxn modelId="{DB7A4334-E54A-4F7E-9EF2-1426C4019FEB}" type="presOf" srcId="{5B3373EE-B7CC-4907-9699-D69C109F49A2}" destId="{4DDE07A1-1928-460B-AEFF-BC893045A1D2}" srcOrd="0" destOrd="0" presId="urn:microsoft.com/office/officeart/2005/8/layout/pyramid2"/>
    <dgm:cxn modelId="{B187B0DD-3FA8-4EF6-A9EC-1B7E99C26C2D}" srcId="{5B3373EE-B7CC-4907-9699-D69C109F49A2}" destId="{8B2F31C1-BB75-44B2-8CF6-06EE51266151}" srcOrd="10" destOrd="0" parTransId="{D6656CB3-2847-460C-9EC5-F115CE61D500}" sibTransId="{0BF85FBB-77C1-4B7C-ACFE-C215DD385E53}"/>
    <dgm:cxn modelId="{C856F1FC-87E9-4809-92EE-1444336094B5}" type="presOf" srcId="{6BB98BC9-2D84-4976-83A9-A20421E12FBE}" destId="{93F71810-E235-4D12-BAFD-58ED0750975A}" srcOrd="0" destOrd="0" presId="urn:microsoft.com/office/officeart/2005/8/layout/pyramid2"/>
    <dgm:cxn modelId="{979D984B-C86B-4EA6-91A1-F2363D1BA41F}" type="presOf" srcId="{B788BEFE-AFA4-4C05-B020-D91012EC738F}" destId="{238C2427-2E4B-42D8-8794-EEE6F353153C}" srcOrd="0" destOrd="0" presId="urn:microsoft.com/office/officeart/2005/8/layout/pyramid2"/>
    <dgm:cxn modelId="{1C5E0D3B-F6FE-4C00-ACE3-74F43EBE02EC}" type="presOf" srcId="{81CB83E0-41FE-4354-855C-C0ACB30566C4}" destId="{8AF32F58-F114-4912-BB60-EB3AB10095C2}" srcOrd="0" destOrd="0" presId="urn:microsoft.com/office/officeart/2005/8/layout/pyramid2"/>
    <dgm:cxn modelId="{A61526E5-E765-4B2E-93A7-A096D12D21B3}" type="presOf" srcId="{EBFA3BE5-A613-4C72-B582-DEFF2DA8768A}" destId="{90CA8BA0-0A59-4DD5-AC31-FC362FC0858F}" srcOrd="0" destOrd="0" presId="urn:microsoft.com/office/officeart/2005/8/layout/pyramid2"/>
    <dgm:cxn modelId="{36CF7DB6-604C-4319-A9DE-E69AB9EF3F33}" srcId="{5B3373EE-B7CC-4907-9699-D69C109F49A2}" destId="{6BB98BC9-2D84-4976-83A9-A20421E12FBE}" srcOrd="7" destOrd="0" parTransId="{FB2B203A-CEA7-4BC8-BA63-41B2A9EFE3F8}" sibTransId="{ABFD84DC-D8AB-45C8-9F33-E9A68A3709E5}"/>
    <dgm:cxn modelId="{BB281F11-48E1-4FCC-951A-D1CBE18810E2}" type="presParOf" srcId="{4DDE07A1-1928-460B-AEFF-BC893045A1D2}" destId="{6DE60DC6-4A1B-4A1C-8947-063765DE607B}" srcOrd="0" destOrd="0" presId="urn:microsoft.com/office/officeart/2005/8/layout/pyramid2"/>
    <dgm:cxn modelId="{6AD4EFC1-86E2-4C30-8717-47CDDA62B426}" type="presParOf" srcId="{4DDE07A1-1928-460B-AEFF-BC893045A1D2}" destId="{6B80767A-B7B4-4991-B5BF-8BA6C5A7CBCB}" srcOrd="1" destOrd="0" presId="urn:microsoft.com/office/officeart/2005/8/layout/pyramid2"/>
    <dgm:cxn modelId="{7B09B4C5-18FA-4205-B8A5-123F9BCAC319}" type="presParOf" srcId="{6B80767A-B7B4-4991-B5BF-8BA6C5A7CBCB}" destId="{DBB33B10-A558-4262-959B-95C987EB26AE}" srcOrd="0" destOrd="0" presId="urn:microsoft.com/office/officeart/2005/8/layout/pyramid2"/>
    <dgm:cxn modelId="{FBD648C8-7F95-4C77-8DC3-8BECE363826E}" type="presParOf" srcId="{6B80767A-B7B4-4991-B5BF-8BA6C5A7CBCB}" destId="{54EE2F0F-4166-433B-BC42-CF904A655774}" srcOrd="1" destOrd="0" presId="urn:microsoft.com/office/officeart/2005/8/layout/pyramid2"/>
    <dgm:cxn modelId="{2DA65026-53FE-4C8D-9F65-78B467A95E2F}" type="presParOf" srcId="{6B80767A-B7B4-4991-B5BF-8BA6C5A7CBCB}" destId="{8AF32F58-F114-4912-BB60-EB3AB10095C2}" srcOrd="2" destOrd="0" presId="urn:microsoft.com/office/officeart/2005/8/layout/pyramid2"/>
    <dgm:cxn modelId="{0DDA6187-D65F-4516-A2F0-D9BE5B29587E}" type="presParOf" srcId="{6B80767A-B7B4-4991-B5BF-8BA6C5A7CBCB}" destId="{38D3528C-46E9-4E78-9400-5ACCD5785F8D}" srcOrd="3" destOrd="0" presId="urn:microsoft.com/office/officeart/2005/8/layout/pyramid2"/>
    <dgm:cxn modelId="{C77BA9CE-6EE5-45D1-88FB-9337577B6314}" type="presParOf" srcId="{6B80767A-B7B4-4991-B5BF-8BA6C5A7CBCB}" destId="{BF733129-DE27-4CAA-A9A9-4A51211479E5}" srcOrd="4" destOrd="0" presId="urn:microsoft.com/office/officeart/2005/8/layout/pyramid2"/>
    <dgm:cxn modelId="{36F76751-669A-4278-9928-5D6A2AE5DA7A}" type="presParOf" srcId="{6B80767A-B7B4-4991-B5BF-8BA6C5A7CBCB}" destId="{6984D918-D81B-4C7B-8B80-C389D511746E}" srcOrd="5" destOrd="0" presId="urn:microsoft.com/office/officeart/2005/8/layout/pyramid2"/>
    <dgm:cxn modelId="{4B75528B-A9D0-4D9D-B86C-CD8A055E297C}" type="presParOf" srcId="{6B80767A-B7B4-4991-B5BF-8BA6C5A7CBCB}" destId="{5C5E089A-21C5-4B82-A13B-65A37BD93C7E}" srcOrd="6" destOrd="0" presId="urn:microsoft.com/office/officeart/2005/8/layout/pyramid2"/>
    <dgm:cxn modelId="{FEBB2E5C-70D9-4415-9A55-A5BB400C1BED}" type="presParOf" srcId="{6B80767A-B7B4-4991-B5BF-8BA6C5A7CBCB}" destId="{B99FA5A7-0D67-4346-BFC5-B6D8AA42A91F}" srcOrd="7" destOrd="0" presId="urn:microsoft.com/office/officeart/2005/8/layout/pyramid2"/>
    <dgm:cxn modelId="{EA81E642-4DDE-42B0-A0B1-2BA19993DB5C}" type="presParOf" srcId="{6B80767A-B7B4-4991-B5BF-8BA6C5A7CBCB}" destId="{BECE579A-6C97-4804-89C8-1CCACC33E25D}" srcOrd="8" destOrd="0" presId="urn:microsoft.com/office/officeart/2005/8/layout/pyramid2"/>
    <dgm:cxn modelId="{FD133CF3-6285-4074-A957-7D2441B66383}" type="presParOf" srcId="{6B80767A-B7B4-4991-B5BF-8BA6C5A7CBCB}" destId="{8990EE76-489F-44BA-805B-074AFEF50004}" srcOrd="9" destOrd="0" presId="urn:microsoft.com/office/officeart/2005/8/layout/pyramid2"/>
    <dgm:cxn modelId="{F0549102-0D3D-4511-B9F2-3070040382D5}" type="presParOf" srcId="{6B80767A-B7B4-4991-B5BF-8BA6C5A7CBCB}" destId="{6714356B-4EA9-4033-BBBF-88C79E53B8B4}" srcOrd="10" destOrd="0" presId="urn:microsoft.com/office/officeart/2005/8/layout/pyramid2"/>
    <dgm:cxn modelId="{06F65CB2-8765-4CE6-B86D-3F1337A83AD3}" type="presParOf" srcId="{6B80767A-B7B4-4991-B5BF-8BA6C5A7CBCB}" destId="{1A455694-545B-496B-9EE3-BEA94FEE694F}" srcOrd="11" destOrd="0" presId="urn:microsoft.com/office/officeart/2005/8/layout/pyramid2"/>
    <dgm:cxn modelId="{D35F7AE2-3F10-411B-B982-202D3F10B5DC}" type="presParOf" srcId="{6B80767A-B7B4-4991-B5BF-8BA6C5A7CBCB}" destId="{5D605D59-5699-4AD2-A9EA-EE4DE2B5A618}" srcOrd="12" destOrd="0" presId="urn:microsoft.com/office/officeart/2005/8/layout/pyramid2"/>
    <dgm:cxn modelId="{BC1DC888-6FD9-4ADE-86C8-D744C90A71FC}" type="presParOf" srcId="{6B80767A-B7B4-4991-B5BF-8BA6C5A7CBCB}" destId="{DF4DCD15-F15C-4B72-9DB3-472C7191E17C}" srcOrd="13" destOrd="0" presId="urn:microsoft.com/office/officeart/2005/8/layout/pyramid2"/>
    <dgm:cxn modelId="{07A288C8-11A1-4F38-A52A-06C75DF33A0A}" type="presParOf" srcId="{6B80767A-B7B4-4991-B5BF-8BA6C5A7CBCB}" destId="{93F71810-E235-4D12-BAFD-58ED0750975A}" srcOrd="14" destOrd="0" presId="urn:microsoft.com/office/officeart/2005/8/layout/pyramid2"/>
    <dgm:cxn modelId="{1B216EBE-7C51-4C0B-BC22-5B9582896081}" type="presParOf" srcId="{6B80767A-B7B4-4991-B5BF-8BA6C5A7CBCB}" destId="{88E09A98-24F2-466E-9F69-1A7DC5AD34BE}" srcOrd="15" destOrd="0" presId="urn:microsoft.com/office/officeart/2005/8/layout/pyramid2"/>
    <dgm:cxn modelId="{28B18FBC-CC05-46E6-B84B-F1CB7D998CEF}" type="presParOf" srcId="{6B80767A-B7B4-4991-B5BF-8BA6C5A7CBCB}" destId="{238C2427-2E4B-42D8-8794-EEE6F353153C}" srcOrd="16" destOrd="0" presId="urn:microsoft.com/office/officeart/2005/8/layout/pyramid2"/>
    <dgm:cxn modelId="{194140D7-80AE-40CB-B055-2419C1D48DCC}" type="presParOf" srcId="{6B80767A-B7B4-4991-B5BF-8BA6C5A7CBCB}" destId="{AC37D0C4-0A1B-447F-B62A-AF703A30AD23}" srcOrd="17" destOrd="0" presId="urn:microsoft.com/office/officeart/2005/8/layout/pyramid2"/>
    <dgm:cxn modelId="{12852138-E3EB-4986-95CE-8C833CB1E709}" type="presParOf" srcId="{6B80767A-B7B4-4991-B5BF-8BA6C5A7CBCB}" destId="{90CA8BA0-0A59-4DD5-AC31-FC362FC0858F}" srcOrd="18" destOrd="0" presId="urn:microsoft.com/office/officeart/2005/8/layout/pyramid2"/>
    <dgm:cxn modelId="{7A3150E6-33B2-4937-9FA0-1FA15EA9C557}" type="presParOf" srcId="{6B80767A-B7B4-4991-B5BF-8BA6C5A7CBCB}" destId="{CAC8F9CF-30D5-4A15-ADDF-14FE5E4B5026}" srcOrd="19" destOrd="0" presId="urn:microsoft.com/office/officeart/2005/8/layout/pyramid2"/>
    <dgm:cxn modelId="{B7E31EE2-B649-4F27-8F6F-E172EECA5BC5}" type="presParOf" srcId="{6B80767A-B7B4-4991-B5BF-8BA6C5A7CBCB}" destId="{B0A3B6D2-428A-46FE-A6DB-F413A107BAA0}" srcOrd="20" destOrd="0" presId="urn:microsoft.com/office/officeart/2005/8/layout/pyramid2"/>
    <dgm:cxn modelId="{6997A33C-B63D-482F-A394-DEBD87FC07CE}" type="presParOf" srcId="{6B80767A-B7B4-4991-B5BF-8BA6C5A7CBCB}" destId="{0B4FE299-B493-4C07-AF14-C6B5551C6032}" srcOrd="2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15CC1F-8084-40BE-99CE-EC1DFFEB8EEC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2C0C45A-D214-49BD-B76A-D6BB09DF2304}">
      <dgm:prSet phldrT="[Текст]"/>
      <dgm:spPr/>
      <dgm:t>
        <a:bodyPr/>
        <a:lstStyle/>
        <a:p>
          <a:r>
            <a:rPr lang="ru-RU" dirty="0" smtClean="0"/>
            <a:t>Образование</a:t>
          </a:r>
          <a:endParaRPr lang="ru-RU" dirty="0"/>
        </a:p>
      </dgm:t>
    </dgm:pt>
    <dgm:pt modelId="{D47B01E1-8FF4-43B4-8A17-A555863A485B}" type="parTrans" cxnId="{C4599E84-4020-4572-ABE6-BAC201A59FE3}">
      <dgm:prSet/>
      <dgm:spPr/>
      <dgm:t>
        <a:bodyPr/>
        <a:lstStyle/>
        <a:p>
          <a:endParaRPr lang="ru-RU"/>
        </a:p>
      </dgm:t>
    </dgm:pt>
    <dgm:pt modelId="{0D83EF2A-83B6-42AF-9180-53DACF86E417}" type="sibTrans" cxnId="{C4599E84-4020-4572-ABE6-BAC201A59FE3}">
      <dgm:prSet/>
      <dgm:spPr/>
      <dgm:t>
        <a:bodyPr/>
        <a:lstStyle/>
        <a:p>
          <a:endParaRPr lang="ru-RU"/>
        </a:p>
      </dgm:t>
    </dgm:pt>
    <dgm:pt modelId="{E0AADD41-5F71-4BE1-B535-BFDDA7F262D5}">
      <dgm:prSet phldrT="[Текст]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dirty="0" smtClean="0"/>
            <a:t>9  Муниципальных  бюджетных  дошкольных общеобразовательных  учреждений ;</a:t>
          </a:r>
          <a:endParaRPr lang="ru-RU" dirty="0"/>
        </a:p>
      </dgm:t>
    </dgm:pt>
    <dgm:pt modelId="{8C3FFC89-9308-4F86-85C2-8D032208C238}" type="parTrans" cxnId="{76CD09D6-C5FC-4FBA-9DDB-653C0CFD7591}">
      <dgm:prSet/>
      <dgm:spPr/>
      <dgm:t>
        <a:bodyPr/>
        <a:lstStyle/>
        <a:p>
          <a:endParaRPr lang="ru-RU"/>
        </a:p>
      </dgm:t>
    </dgm:pt>
    <dgm:pt modelId="{F2209A89-0B73-4E17-8604-CF5300ACC432}" type="sibTrans" cxnId="{76CD09D6-C5FC-4FBA-9DDB-653C0CFD7591}">
      <dgm:prSet/>
      <dgm:spPr/>
      <dgm:t>
        <a:bodyPr/>
        <a:lstStyle/>
        <a:p>
          <a:endParaRPr lang="ru-RU"/>
        </a:p>
      </dgm:t>
    </dgm:pt>
    <dgm:pt modelId="{0C30F354-AB36-4D2B-8A2F-7853FC69171F}">
      <dgm:prSet phldrT="[Текст]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dirty="0" smtClean="0"/>
            <a:t>15 Муниципальных бюджетных общеобразовательных учреждений, в том числе :  4 начальные школы - детский сад, 5 школ с пришкольным интернатом; </a:t>
          </a:r>
          <a:endParaRPr lang="ru-RU" dirty="0"/>
        </a:p>
      </dgm:t>
    </dgm:pt>
    <dgm:pt modelId="{AFFDC572-C31A-44DA-88D0-0991B80E8E42}" type="parTrans" cxnId="{514EB5CB-5BD2-4345-8064-6743CDE01754}">
      <dgm:prSet/>
      <dgm:spPr/>
      <dgm:t>
        <a:bodyPr/>
        <a:lstStyle/>
        <a:p>
          <a:endParaRPr lang="ru-RU"/>
        </a:p>
      </dgm:t>
    </dgm:pt>
    <dgm:pt modelId="{82BCCA10-4F15-49D9-80FA-EEEC9AA9CDE4}" type="sibTrans" cxnId="{514EB5CB-5BD2-4345-8064-6743CDE01754}">
      <dgm:prSet/>
      <dgm:spPr/>
      <dgm:t>
        <a:bodyPr/>
        <a:lstStyle/>
        <a:p>
          <a:endParaRPr lang="ru-RU"/>
        </a:p>
      </dgm:t>
    </dgm:pt>
    <dgm:pt modelId="{90982BB1-5418-4498-998D-C42B3672237A}">
      <dgm:prSet phldrT="[Текст]"/>
      <dgm:spPr/>
      <dgm:t>
        <a:bodyPr/>
        <a:lstStyle/>
        <a:p>
          <a:r>
            <a:rPr lang="ru-RU" dirty="0" smtClean="0"/>
            <a:t>Культура</a:t>
          </a:r>
          <a:endParaRPr lang="ru-RU" dirty="0"/>
        </a:p>
      </dgm:t>
    </dgm:pt>
    <dgm:pt modelId="{642D78C7-F5F2-44C6-B60B-FE80DE1CB4B1}" type="parTrans" cxnId="{D9F1D79D-A1AC-4FA9-ACC5-8E5988647176}">
      <dgm:prSet/>
      <dgm:spPr/>
      <dgm:t>
        <a:bodyPr/>
        <a:lstStyle/>
        <a:p>
          <a:endParaRPr lang="ru-RU"/>
        </a:p>
      </dgm:t>
    </dgm:pt>
    <dgm:pt modelId="{B23EC271-181F-4966-AFBE-A4FF7DAC372C}" type="sibTrans" cxnId="{D9F1D79D-A1AC-4FA9-ACC5-8E5988647176}">
      <dgm:prSet/>
      <dgm:spPr/>
      <dgm:t>
        <a:bodyPr/>
        <a:lstStyle/>
        <a:p>
          <a:endParaRPr lang="ru-RU"/>
        </a:p>
      </dgm:t>
    </dgm:pt>
    <dgm:pt modelId="{5909B5A6-7D7B-48BF-9823-EF356F028603}">
      <dgm:prSet phldrT="[Текст]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dirty="0" smtClean="0"/>
            <a:t>МБУ «Районный центр культуры, досуга и кино» </a:t>
          </a:r>
          <a:endParaRPr lang="ru-RU" dirty="0"/>
        </a:p>
      </dgm:t>
    </dgm:pt>
    <dgm:pt modelId="{8C902B2D-1815-46BB-9C4A-BBA3F7F790B4}" type="parTrans" cxnId="{0EFB5E67-6151-4EE5-A798-748C90230B79}">
      <dgm:prSet/>
      <dgm:spPr/>
      <dgm:t>
        <a:bodyPr/>
        <a:lstStyle/>
        <a:p>
          <a:endParaRPr lang="ru-RU"/>
        </a:p>
      </dgm:t>
    </dgm:pt>
    <dgm:pt modelId="{B321CBD6-6B55-4FEE-9769-C5C504CBF2C5}" type="sibTrans" cxnId="{0EFB5E67-6151-4EE5-A798-748C90230B79}">
      <dgm:prSet/>
      <dgm:spPr/>
      <dgm:t>
        <a:bodyPr/>
        <a:lstStyle/>
        <a:p>
          <a:endParaRPr lang="ru-RU"/>
        </a:p>
      </dgm:t>
    </dgm:pt>
    <dgm:pt modelId="{91E54B04-AE3B-49AF-BEC7-01B2B6F43005}">
      <dgm:prSet phldrT="[Текст]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dirty="0" smtClean="0"/>
            <a:t>МБУ «Усть-Цилемский историко-мемориальный музей А.В. Журавского»</a:t>
          </a:r>
          <a:endParaRPr lang="ru-RU" dirty="0"/>
        </a:p>
      </dgm:t>
    </dgm:pt>
    <dgm:pt modelId="{DA72E9D9-5849-4EAB-AF39-415945557BEE}" type="parTrans" cxnId="{9F97748E-F625-4805-97F9-8BDB67B64362}">
      <dgm:prSet/>
      <dgm:spPr/>
      <dgm:t>
        <a:bodyPr/>
        <a:lstStyle/>
        <a:p>
          <a:endParaRPr lang="ru-RU"/>
        </a:p>
      </dgm:t>
    </dgm:pt>
    <dgm:pt modelId="{187916CE-1AE6-4FC2-95AA-33B09E409181}" type="sibTrans" cxnId="{9F97748E-F625-4805-97F9-8BDB67B64362}">
      <dgm:prSet/>
      <dgm:spPr/>
      <dgm:t>
        <a:bodyPr/>
        <a:lstStyle/>
        <a:p>
          <a:endParaRPr lang="ru-RU"/>
        </a:p>
      </dgm:t>
    </dgm:pt>
    <dgm:pt modelId="{278DDEA9-BD86-43EA-BE54-A5348EC37638}">
      <dgm:prSet phldrT="[Текст]"/>
      <dgm:spPr/>
      <dgm:t>
        <a:bodyPr/>
        <a:lstStyle/>
        <a:p>
          <a:r>
            <a:rPr lang="ru-RU" dirty="0" smtClean="0"/>
            <a:t>Прочие</a:t>
          </a:r>
          <a:endParaRPr lang="ru-RU" dirty="0"/>
        </a:p>
      </dgm:t>
    </dgm:pt>
    <dgm:pt modelId="{83BE8A91-C8B8-420B-9AEB-0F1179E2F3AD}" type="parTrans" cxnId="{B4B7FE22-A168-4C77-A294-56E6E1449D76}">
      <dgm:prSet/>
      <dgm:spPr/>
      <dgm:t>
        <a:bodyPr/>
        <a:lstStyle/>
        <a:p>
          <a:endParaRPr lang="ru-RU"/>
        </a:p>
      </dgm:t>
    </dgm:pt>
    <dgm:pt modelId="{41837595-D2E3-4897-AECD-B9FE2FFE87E1}" type="sibTrans" cxnId="{B4B7FE22-A168-4C77-A294-56E6E1449D76}">
      <dgm:prSet/>
      <dgm:spPr/>
      <dgm:t>
        <a:bodyPr/>
        <a:lstStyle/>
        <a:p>
          <a:endParaRPr lang="ru-RU"/>
        </a:p>
      </dgm:t>
    </dgm:pt>
    <dgm:pt modelId="{180FCA1F-9EF8-4E2B-BBB2-789ED6DD6AA7}">
      <dgm:prSet phldrT="[Текст]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dirty="0" smtClean="0"/>
            <a:t>МБУ «Центр жилищных расчётов, льгот и субсидий» </a:t>
          </a:r>
          <a:endParaRPr lang="ru-RU" dirty="0"/>
        </a:p>
      </dgm:t>
    </dgm:pt>
    <dgm:pt modelId="{CC54DEBF-9F72-4557-BB4C-5090D3A81936}" type="parTrans" cxnId="{97ABFA99-123E-4587-A87B-E23887E88730}">
      <dgm:prSet/>
      <dgm:spPr/>
      <dgm:t>
        <a:bodyPr/>
        <a:lstStyle/>
        <a:p>
          <a:endParaRPr lang="ru-RU"/>
        </a:p>
      </dgm:t>
    </dgm:pt>
    <dgm:pt modelId="{9738A107-BD72-4CD7-80C9-A7E1AFF50866}" type="sibTrans" cxnId="{97ABFA99-123E-4587-A87B-E23887E88730}">
      <dgm:prSet/>
      <dgm:spPr/>
      <dgm:t>
        <a:bodyPr/>
        <a:lstStyle/>
        <a:p>
          <a:endParaRPr lang="ru-RU"/>
        </a:p>
      </dgm:t>
    </dgm:pt>
    <dgm:pt modelId="{D69333EB-5C65-4A4F-9368-BD7EF9C6607C}">
      <dgm:prSet phldrT="[Текст]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dirty="0" smtClean="0"/>
            <a:t>МБУ «Центр обслуживания муниципальных бюджетных учреждений» </a:t>
          </a:r>
          <a:endParaRPr lang="ru-RU" dirty="0"/>
        </a:p>
      </dgm:t>
    </dgm:pt>
    <dgm:pt modelId="{CA3D1BAC-13CD-4169-8058-1241DCEE18F5}" type="parTrans" cxnId="{BC52600D-C600-4686-A71A-5EF3AF297F38}">
      <dgm:prSet/>
      <dgm:spPr/>
      <dgm:t>
        <a:bodyPr/>
        <a:lstStyle/>
        <a:p>
          <a:endParaRPr lang="ru-RU"/>
        </a:p>
      </dgm:t>
    </dgm:pt>
    <dgm:pt modelId="{0CAA4179-58AA-4EDC-8932-885FED75F6A0}" type="sibTrans" cxnId="{BC52600D-C600-4686-A71A-5EF3AF297F38}">
      <dgm:prSet/>
      <dgm:spPr/>
      <dgm:t>
        <a:bodyPr/>
        <a:lstStyle/>
        <a:p>
          <a:endParaRPr lang="ru-RU"/>
        </a:p>
      </dgm:t>
    </dgm:pt>
    <dgm:pt modelId="{E92A4388-7ECC-446A-AA9C-4DAC88B5C88D}">
      <dgm:prSet phldrT="[Текст]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dirty="0" smtClean="0"/>
            <a:t>3 Учреждения дополнительного образования</a:t>
          </a:r>
          <a:endParaRPr lang="ru-RU" dirty="0"/>
        </a:p>
      </dgm:t>
    </dgm:pt>
    <dgm:pt modelId="{66079C1E-FF18-46A8-BA7A-A6F5A3199C7A}" type="parTrans" cxnId="{AF85FFA9-7B05-41E4-B07F-3C81B9434F56}">
      <dgm:prSet/>
      <dgm:spPr/>
      <dgm:t>
        <a:bodyPr/>
        <a:lstStyle/>
        <a:p>
          <a:endParaRPr lang="ru-RU"/>
        </a:p>
      </dgm:t>
    </dgm:pt>
    <dgm:pt modelId="{ADED02DD-F435-4842-8D9D-886552DA3530}" type="sibTrans" cxnId="{AF85FFA9-7B05-41E4-B07F-3C81B9434F56}">
      <dgm:prSet/>
      <dgm:spPr/>
      <dgm:t>
        <a:bodyPr/>
        <a:lstStyle/>
        <a:p>
          <a:endParaRPr lang="ru-RU"/>
        </a:p>
      </dgm:t>
    </dgm:pt>
    <dgm:pt modelId="{D61DF60B-02E5-4FEF-B3D5-6E0D2DD18AA5}">
      <dgm:prSet phldrT="[Текст]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dirty="0" smtClean="0"/>
            <a:t>МБУ «Централизованная библиотечная система»</a:t>
          </a:r>
          <a:endParaRPr lang="ru-RU" dirty="0"/>
        </a:p>
      </dgm:t>
    </dgm:pt>
    <dgm:pt modelId="{D88090D8-60A8-45BD-82DF-014208DE3871}" type="parTrans" cxnId="{5C25D214-EBBD-4392-90D1-7EB6C689BF3D}">
      <dgm:prSet/>
      <dgm:spPr/>
      <dgm:t>
        <a:bodyPr/>
        <a:lstStyle/>
        <a:p>
          <a:endParaRPr lang="ru-RU"/>
        </a:p>
      </dgm:t>
    </dgm:pt>
    <dgm:pt modelId="{4F40B8B1-D851-45BE-933E-B8C70A4F433F}" type="sibTrans" cxnId="{5C25D214-EBBD-4392-90D1-7EB6C689BF3D}">
      <dgm:prSet/>
      <dgm:spPr/>
      <dgm:t>
        <a:bodyPr/>
        <a:lstStyle/>
        <a:p>
          <a:endParaRPr lang="ru-RU"/>
        </a:p>
      </dgm:t>
    </dgm:pt>
    <dgm:pt modelId="{56FABD57-5CF8-4ED4-93B4-C2587A68ADBA}">
      <dgm:prSet phldrT="[Текст]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dirty="0" smtClean="0"/>
            <a:t>МКУ «Дорожный ремонтно-строительный участок» </a:t>
          </a:r>
          <a:endParaRPr lang="ru-RU" dirty="0"/>
        </a:p>
      </dgm:t>
    </dgm:pt>
    <dgm:pt modelId="{2EE0D8D2-9C43-4462-BF91-9C0D0E4EA45B}" type="parTrans" cxnId="{AA7EF06C-300B-40E5-85EF-74EE81FA627D}">
      <dgm:prSet/>
      <dgm:spPr/>
      <dgm:t>
        <a:bodyPr/>
        <a:lstStyle/>
        <a:p>
          <a:endParaRPr lang="ru-RU"/>
        </a:p>
      </dgm:t>
    </dgm:pt>
    <dgm:pt modelId="{1404F45E-EE1D-4105-801A-7AA8B37B50C9}" type="sibTrans" cxnId="{AA7EF06C-300B-40E5-85EF-74EE81FA627D}">
      <dgm:prSet/>
      <dgm:spPr/>
      <dgm:t>
        <a:bodyPr/>
        <a:lstStyle/>
        <a:p>
          <a:endParaRPr lang="ru-RU"/>
        </a:p>
      </dgm:t>
    </dgm:pt>
    <dgm:pt modelId="{A03B5544-7A01-4F0E-A357-25290E1833EC}" type="pres">
      <dgm:prSet presAssocID="{9C15CC1F-8084-40BE-99CE-EC1DFFEB8EE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8861CF2-8E9D-42CF-A94B-7D9CD3D7B77D}" type="pres">
      <dgm:prSet presAssocID="{22C0C45A-D214-49BD-B76A-D6BB09DF2304}" presName="composite" presStyleCnt="0"/>
      <dgm:spPr/>
    </dgm:pt>
    <dgm:pt modelId="{2B277AB3-0280-448F-AE01-8419F8AE8118}" type="pres">
      <dgm:prSet presAssocID="{22C0C45A-D214-49BD-B76A-D6BB09DF230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841431-6921-42B6-8D34-4F37D76D0825}" type="pres">
      <dgm:prSet presAssocID="{22C0C45A-D214-49BD-B76A-D6BB09DF2304}" presName="descendantText" presStyleLbl="alignAcc1" presStyleIdx="0" presStyleCnt="3" custScaleY="127533" custLinFactNeighborX="229" custLinFactNeighborY="33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1043D1-A1E8-4F0F-BA97-7EDFA114FD5A}" type="pres">
      <dgm:prSet presAssocID="{0D83EF2A-83B6-42AF-9180-53DACF86E417}" presName="sp" presStyleCnt="0"/>
      <dgm:spPr/>
    </dgm:pt>
    <dgm:pt modelId="{B87C63BA-DF9A-4A60-B26A-B896937C4720}" type="pres">
      <dgm:prSet presAssocID="{90982BB1-5418-4498-998D-C42B3672237A}" presName="composite" presStyleCnt="0"/>
      <dgm:spPr/>
    </dgm:pt>
    <dgm:pt modelId="{2D445540-EAA1-4FB9-8402-E7D9908C865C}" type="pres">
      <dgm:prSet presAssocID="{90982BB1-5418-4498-998D-C42B3672237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C976B7-385A-4DE0-AF5D-DDB9D660FADE}" type="pres">
      <dgm:prSet presAssocID="{90982BB1-5418-4498-998D-C42B3672237A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097167-759D-4D03-A599-E2A5F44EEFAE}" type="pres">
      <dgm:prSet presAssocID="{B23EC271-181F-4966-AFBE-A4FF7DAC372C}" presName="sp" presStyleCnt="0"/>
      <dgm:spPr/>
    </dgm:pt>
    <dgm:pt modelId="{47FBB64A-6F62-4A8F-AC0B-7F4C5CCF2299}" type="pres">
      <dgm:prSet presAssocID="{278DDEA9-BD86-43EA-BE54-A5348EC37638}" presName="composite" presStyleCnt="0"/>
      <dgm:spPr/>
    </dgm:pt>
    <dgm:pt modelId="{8F28E3C3-43E7-40DF-8890-7220AC70200D}" type="pres">
      <dgm:prSet presAssocID="{278DDEA9-BD86-43EA-BE54-A5348EC3763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49C96D-D5E1-4AF7-A775-E5D361151FA5}" type="pres">
      <dgm:prSet presAssocID="{278DDEA9-BD86-43EA-BE54-A5348EC37638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85FFA9-7B05-41E4-B07F-3C81B9434F56}" srcId="{22C0C45A-D214-49BD-B76A-D6BB09DF2304}" destId="{E92A4388-7ECC-446A-AA9C-4DAC88B5C88D}" srcOrd="2" destOrd="0" parTransId="{66079C1E-FF18-46A8-BA7A-A6F5A3199C7A}" sibTransId="{ADED02DD-F435-4842-8D9D-886552DA3530}"/>
    <dgm:cxn modelId="{9F97748E-F625-4805-97F9-8BDB67B64362}" srcId="{90982BB1-5418-4498-998D-C42B3672237A}" destId="{91E54B04-AE3B-49AF-BEC7-01B2B6F43005}" srcOrd="1" destOrd="0" parTransId="{DA72E9D9-5849-4EAB-AF39-415945557BEE}" sibTransId="{187916CE-1AE6-4FC2-95AA-33B09E409181}"/>
    <dgm:cxn modelId="{BC52600D-C600-4686-A71A-5EF3AF297F38}" srcId="{278DDEA9-BD86-43EA-BE54-A5348EC37638}" destId="{D69333EB-5C65-4A4F-9368-BD7EF9C6607C}" srcOrd="1" destOrd="0" parTransId="{CA3D1BAC-13CD-4169-8058-1241DCEE18F5}" sibTransId="{0CAA4179-58AA-4EDC-8932-885FED75F6A0}"/>
    <dgm:cxn modelId="{0EFB5E67-6151-4EE5-A798-748C90230B79}" srcId="{90982BB1-5418-4498-998D-C42B3672237A}" destId="{5909B5A6-7D7B-48BF-9823-EF356F028603}" srcOrd="0" destOrd="0" parTransId="{8C902B2D-1815-46BB-9C4A-BBA3F7F790B4}" sibTransId="{B321CBD6-6B55-4FEE-9769-C5C504CBF2C5}"/>
    <dgm:cxn modelId="{08C4781D-E19E-440C-89CA-631DC18F1A3D}" type="presOf" srcId="{E0AADD41-5F71-4BE1-B535-BFDDA7F262D5}" destId="{31841431-6921-42B6-8D34-4F37D76D0825}" srcOrd="0" destOrd="0" presId="urn:microsoft.com/office/officeart/2005/8/layout/chevron2"/>
    <dgm:cxn modelId="{005A850B-6BEE-47EF-A7DE-35B937A48821}" type="presOf" srcId="{56FABD57-5CF8-4ED4-93B4-C2587A68ADBA}" destId="{C949C96D-D5E1-4AF7-A775-E5D361151FA5}" srcOrd="0" destOrd="2" presId="urn:microsoft.com/office/officeart/2005/8/layout/chevron2"/>
    <dgm:cxn modelId="{9816C813-F1E5-44A4-ABBF-6982010E9BD4}" type="presOf" srcId="{180FCA1F-9EF8-4E2B-BBB2-789ED6DD6AA7}" destId="{C949C96D-D5E1-4AF7-A775-E5D361151FA5}" srcOrd="0" destOrd="0" presId="urn:microsoft.com/office/officeart/2005/8/layout/chevron2"/>
    <dgm:cxn modelId="{C4599E84-4020-4572-ABE6-BAC201A59FE3}" srcId="{9C15CC1F-8084-40BE-99CE-EC1DFFEB8EEC}" destId="{22C0C45A-D214-49BD-B76A-D6BB09DF2304}" srcOrd="0" destOrd="0" parTransId="{D47B01E1-8FF4-43B4-8A17-A555863A485B}" sibTransId="{0D83EF2A-83B6-42AF-9180-53DACF86E417}"/>
    <dgm:cxn modelId="{2F7DBD7D-0993-4BB5-8DD1-576B6244C6B1}" type="presOf" srcId="{E92A4388-7ECC-446A-AA9C-4DAC88B5C88D}" destId="{31841431-6921-42B6-8D34-4F37D76D0825}" srcOrd="0" destOrd="2" presId="urn:microsoft.com/office/officeart/2005/8/layout/chevron2"/>
    <dgm:cxn modelId="{B4B7FE22-A168-4C77-A294-56E6E1449D76}" srcId="{9C15CC1F-8084-40BE-99CE-EC1DFFEB8EEC}" destId="{278DDEA9-BD86-43EA-BE54-A5348EC37638}" srcOrd="2" destOrd="0" parTransId="{83BE8A91-C8B8-420B-9AEB-0F1179E2F3AD}" sibTransId="{41837595-D2E3-4897-AECD-B9FE2FFE87E1}"/>
    <dgm:cxn modelId="{F3086B29-FD33-4EDD-99C8-A3D7849C69AB}" type="presOf" srcId="{9C15CC1F-8084-40BE-99CE-EC1DFFEB8EEC}" destId="{A03B5544-7A01-4F0E-A357-25290E1833EC}" srcOrd="0" destOrd="0" presId="urn:microsoft.com/office/officeart/2005/8/layout/chevron2"/>
    <dgm:cxn modelId="{5C6E08B0-7134-4DC3-BC5E-4063A5D04B4C}" type="presOf" srcId="{D61DF60B-02E5-4FEF-B3D5-6E0D2DD18AA5}" destId="{A1C976B7-385A-4DE0-AF5D-DDB9D660FADE}" srcOrd="0" destOrd="2" presId="urn:microsoft.com/office/officeart/2005/8/layout/chevron2"/>
    <dgm:cxn modelId="{76CD09D6-C5FC-4FBA-9DDB-653C0CFD7591}" srcId="{22C0C45A-D214-49BD-B76A-D6BB09DF2304}" destId="{E0AADD41-5F71-4BE1-B535-BFDDA7F262D5}" srcOrd="0" destOrd="0" parTransId="{8C3FFC89-9308-4F86-85C2-8D032208C238}" sibTransId="{F2209A89-0B73-4E17-8604-CF5300ACC432}"/>
    <dgm:cxn modelId="{67C04DAC-A58C-44FD-B4A9-F26231C4C61B}" type="presOf" srcId="{91E54B04-AE3B-49AF-BEC7-01B2B6F43005}" destId="{A1C976B7-385A-4DE0-AF5D-DDB9D660FADE}" srcOrd="0" destOrd="1" presId="urn:microsoft.com/office/officeart/2005/8/layout/chevron2"/>
    <dgm:cxn modelId="{85AFB6DC-24A1-4065-97A9-2749AFD3C3EE}" type="presOf" srcId="{22C0C45A-D214-49BD-B76A-D6BB09DF2304}" destId="{2B277AB3-0280-448F-AE01-8419F8AE8118}" srcOrd="0" destOrd="0" presId="urn:microsoft.com/office/officeart/2005/8/layout/chevron2"/>
    <dgm:cxn modelId="{55076142-D3BB-418A-B3EA-1499EFB76A8F}" type="presOf" srcId="{278DDEA9-BD86-43EA-BE54-A5348EC37638}" destId="{8F28E3C3-43E7-40DF-8890-7220AC70200D}" srcOrd="0" destOrd="0" presId="urn:microsoft.com/office/officeart/2005/8/layout/chevron2"/>
    <dgm:cxn modelId="{1F01B430-AEE9-40D6-877A-DD725AFB2E9C}" type="presOf" srcId="{0C30F354-AB36-4D2B-8A2F-7853FC69171F}" destId="{31841431-6921-42B6-8D34-4F37D76D0825}" srcOrd="0" destOrd="1" presId="urn:microsoft.com/office/officeart/2005/8/layout/chevron2"/>
    <dgm:cxn modelId="{97ABFA99-123E-4587-A87B-E23887E88730}" srcId="{278DDEA9-BD86-43EA-BE54-A5348EC37638}" destId="{180FCA1F-9EF8-4E2B-BBB2-789ED6DD6AA7}" srcOrd="0" destOrd="0" parTransId="{CC54DEBF-9F72-4557-BB4C-5090D3A81936}" sibTransId="{9738A107-BD72-4CD7-80C9-A7E1AFF50866}"/>
    <dgm:cxn modelId="{30AF6F56-4AA3-41CD-AA45-3A46910652BE}" type="presOf" srcId="{90982BB1-5418-4498-998D-C42B3672237A}" destId="{2D445540-EAA1-4FB9-8402-E7D9908C865C}" srcOrd="0" destOrd="0" presId="urn:microsoft.com/office/officeart/2005/8/layout/chevron2"/>
    <dgm:cxn modelId="{D9F1D79D-A1AC-4FA9-ACC5-8E5988647176}" srcId="{9C15CC1F-8084-40BE-99CE-EC1DFFEB8EEC}" destId="{90982BB1-5418-4498-998D-C42B3672237A}" srcOrd="1" destOrd="0" parTransId="{642D78C7-F5F2-44C6-B60B-FE80DE1CB4B1}" sibTransId="{B23EC271-181F-4966-AFBE-A4FF7DAC372C}"/>
    <dgm:cxn modelId="{AA7EF06C-300B-40E5-85EF-74EE81FA627D}" srcId="{278DDEA9-BD86-43EA-BE54-A5348EC37638}" destId="{56FABD57-5CF8-4ED4-93B4-C2587A68ADBA}" srcOrd="2" destOrd="0" parTransId="{2EE0D8D2-9C43-4462-BF91-9C0D0E4EA45B}" sibTransId="{1404F45E-EE1D-4105-801A-7AA8B37B50C9}"/>
    <dgm:cxn modelId="{AB9C4A92-3EA8-482F-8209-52E75C1D54AB}" type="presOf" srcId="{5909B5A6-7D7B-48BF-9823-EF356F028603}" destId="{A1C976B7-385A-4DE0-AF5D-DDB9D660FADE}" srcOrd="0" destOrd="0" presId="urn:microsoft.com/office/officeart/2005/8/layout/chevron2"/>
    <dgm:cxn modelId="{5C25D214-EBBD-4392-90D1-7EB6C689BF3D}" srcId="{90982BB1-5418-4498-998D-C42B3672237A}" destId="{D61DF60B-02E5-4FEF-B3D5-6E0D2DD18AA5}" srcOrd="2" destOrd="0" parTransId="{D88090D8-60A8-45BD-82DF-014208DE3871}" sibTransId="{4F40B8B1-D851-45BE-933E-B8C70A4F433F}"/>
    <dgm:cxn modelId="{3B02B923-C4CE-4DC8-BA58-C332AE9BEB37}" type="presOf" srcId="{D69333EB-5C65-4A4F-9368-BD7EF9C6607C}" destId="{C949C96D-D5E1-4AF7-A775-E5D361151FA5}" srcOrd="0" destOrd="1" presId="urn:microsoft.com/office/officeart/2005/8/layout/chevron2"/>
    <dgm:cxn modelId="{514EB5CB-5BD2-4345-8064-6743CDE01754}" srcId="{22C0C45A-D214-49BD-B76A-D6BB09DF2304}" destId="{0C30F354-AB36-4D2B-8A2F-7853FC69171F}" srcOrd="1" destOrd="0" parTransId="{AFFDC572-C31A-44DA-88D0-0991B80E8E42}" sibTransId="{82BCCA10-4F15-49D9-80FA-EEEC9AA9CDE4}"/>
    <dgm:cxn modelId="{72A9D375-99E4-46C6-8C49-E94BD36FAEA9}" type="presParOf" srcId="{A03B5544-7A01-4F0E-A357-25290E1833EC}" destId="{28861CF2-8E9D-42CF-A94B-7D9CD3D7B77D}" srcOrd="0" destOrd="0" presId="urn:microsoft.com/office/officeart/2005/8/layout/chevron2"/>
    <dgm:cxn modelId="{641ADBA3-1EF1-4793-BB2F-8A929B556B47}" type="presParOf" srcId="{28861CF2-8E9D-42CF-A94B-7D9CD3D7B77D}" destId="{2B277AB3-0280-448F-AE01-8419F8AE8118}" srcOrd="0" destOrd="0" presId="urn:microsoft.com/office/officeart/2005/8/layout/chevron2"/>
    <dgm:cxn modelId="{7ED324D4-CBE4-4835-B3F9-9C6C4ADEA0C2}" type="presParOf" srcId="{28861CF2-8E9D-42CF-A94B-7D9CD3D7B77D}" destId="{31841431-6921-42B6-8D34-4F37D76D0825}" srcOrd="1" destOrd="0" presId="urn:microsoft.com/office/officeart/2005/8/layout/chevron2"/>
    <dgm:cxn modelId="{C2856D32-29BA-4CC6-BC4D-85FCA4B4310B}" type="presParOf" srcId="{A03B5544-7A01-4F0E-A357-25290E1833EC}" destId="{DF1043D1-A1E8-4F0F-BA97-7EDFA114FD5A}" srcOrd="1" destOrd="0" presId="urn:microsoft.com/office/officeart/2005/8/layout/chevron2"/>
    <dgm:cxn modelId="{0AD2DC13-B6DD-4D9B-8F5E-435B7C3018A1}" type="presParOf" srcId="{A03B5544-7A01-4F0E-A357-25290E1833EC}" destId="{B87C63BA-DF9A-4A60-B26A-B896937C4720}" srcOrd="2" destOrd="0" presId="urn:microsoft.com/office/officeart/2005/8/layout/chevron2"/>
    <dgm:cxn modelId="{F7214AA7-93D6-4482-AC6D-2835A2D12A37}" type="presParOf" srcId="{B87C63BA-DF9A-4A60-B26A-B896937C4720}" destId="{2D445540-EAA1-4FB9-8402-E7D9908C865C}" srcOrd="0" destOrd="0" presId="urn:microsoft.com/office/officeart/2005/8/layout/chevron2"/>
    <dgm:cxn modelId="{2E7AB804-9111-41A3-A565-B81CA7DA0B37}" type="presParOf" srcId="{B87C63BA-DF9A-4A60-B26A-B896937C4720}" destId="{A1C976B7-385A-4DE0-AF5D-DDB9D660FADE}" srcOrd="1" destOrd="0" presId="urn:microsoft.com/office/officeart/2005/8/layout/chevron2"/>
    <dgm:cxn modelId="{18417A4C-CDA4-44B1-BF28-AB3E967A2999}" type="presParOf" srcId="{A03B5544-7A01-4F0E-A357-25290E1833EC}" destId="{BF097167-759D-4D03-A599-E2A5F44EEFAE}" srcOrd="3" destOrd="0" presId="urn:microsoft.com/office/officeart/2005/8/layout/chevron2"/>
    <dgm:cxn modelId="{422E9915-ADA6-4633-B134-D86652286076}" type="presParOf" srcId="{A03B5544-7A01-4F0E-A357-25290E1833EC}" destId="{47FBB64A-6F62-4A8F-AC0B-7F4C5CCF2299}" srcOrd="4" destOrd="0" presId="urn:microsoft.com/office/officeart/2005/8/layout/chevron2"/>
    <dgm:cxn modelId="{732E50C0-534C-4361-B6E1-6CA78252E880}" type="presParOf" srcId="{47FBB64A-6F62-4A8F-AC0B-7F4C5CCF2299}" destId="{8F28E3C3-43E7-40DF-8890-7220AC70200D}" srcOrd="0" destOrd="0" presId="urn:microsoft.com/office/officeart/2005/8/layout/chevron2"/>
    <dgm:cxn modelId="{8A67370A-D6CE-4675-8994-DEE5FFB9ED18}" type="presParOf" srcId="{47FBB64A-6F62-4A8F-AC0B-7F4C5CCF2299}" destId="{C949C96D-D5E1-4AF7-A775-E5D361151FA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0D1E28E-B71F-4A0B-A2E2-7EA247FB1B26}" type="doc">
      <dgm:prSet loTypeId="urn:microsoft.com/office/officeart/2005/8/layout/vList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FF4058C-B69C-4D57-AED7-C963987D1140}">
      <dgm:prSet phldrT="[Текст]" custT="1"/>
      <dgm:spPr/>
      <dgm:t>
        <a:bodyPr/>
        <a:lstStyle/>
        <a:p>
          <a:r>
            <a:rPr lang="ru-RU" sz="2400" baseline="0" dirty="0" smtClean="0"/>
            <a:t>Цель бюджетной и налоговой политики</a:t>
          </a:r>
          <a:endParaRPr lang="ru-RU" sz="2400" baseline="0" dirty="0"/>
        </a:p>
      </dgm:t>
    </dgm:pt>
    <dgm:pt modelId="{02222007-7A3E-4E76-8707-EC7D07A44CE8}" type="parTrans" cxnId="{0A1FFD0A-1707-4619-866A-C017CFA6F6B3}">
      <dgm:prSet/>
      <dgm:spPr/>
      <dgm:t>
        <a:bodyPr/>
        <a:lstStyle/>
        <a:p>
          <a:endParaRPr lang="ru-RU"/>
        </a:p>
      </dgm:t>
    </dgm:pt>
    <dgm:pt modelId="{FDFF7FC2-8386-42AA-8EAA-D0CEF7463E6E}" type="sibTrans" cxnId="{0A1FFD0A-1707-4619-866A-C017CFA6F6B3}">
      <dgm:prSet/>
      <dgm:spPr/>
      <dgm:t>
        <a:bodyPr/>
        <a:lstStyle/>
        <a:p>
          <a:endParaRPr lang="ru-RU"/>
        </a:p>
      </dgm:t>
    </dgm:pt>
    <dgm:pt modelId="{E70BD6C8-6EBD-4668-86EB-928CFC1A1262}">
      <dgm:prSet phldrT="[Текст]" custT="1"/>
      <dgm:spPr/>
      <dgm:t>
        <a:bodyPr/>
        <a:lstStyle/>
        <a:p>
          <a:r>
            <a:rPr lang="ru-RU" sz="2000" dirty="0" smtClean="0"/>
            <a:t>Обеспечение устойчивости и сбалансированности бюджетной системы муниципального района «Усть-Цилемский»</a:t>
          </a:r>
          <a:endParaRPr lang="ru-RU" sz="2000" baseline="0" dirty="0"/>
        </a:p>
      </dgm:t>
    </dgm:pt>
    <dgm:pt modelId="{37B3C6CF-5F4F-4241-95B7-E270B52548AB}" type="parTrans" cxnId="{D4F1F398-A99B-4BEF-AC4F-63D9CF5F8D5A}">
      <dgm:prSet/>
      <dgm:spPr/>
      <dgm:t>
        <a:bodyPr/>
        <a:lstStyle/>
        <a:p>
          <a:endParaRPr lang="ru-RU"/>
        </a:p>
      </dgm:t>
    </dgm:pt>
    <dgm:pt modelId="{83531A13-0665-415B-BE3B-29EF898CFCDD}" type="sibTrans" cxnId="{D4F1F398-A99B-4BEF-AC4F-63D9CF5F8D5A}">
      <dgm:prSet/>
      <dgm:spPr/>
      <dgm:t>
        <a:bodyPr/>
        <a:lstStyle/>
        <a:p>
          <a:endParaRPr lang="ru-RU"/>
        </a:p>
      </dgm:t>
    </dgm:pt>
    <dgm:pt modelId="{6A093DCC-4C0D-48E0-9593-793587683E4F}">
      <dgm:prSet phldrT="[Текст]" custT="1"/>
      <dgm:spPr/>
      <dgm:t>
        <a:bodyPr/>
        <a:lstStyle/>
        <a:p>
          <a:r>
            <a:rPr lang="ru-RU" sz="2400" baseline="0" dirty="0" smtClean="0"/>
            <a:t>Задачи бюджетной политики</a:t>
          </a:r>
          <a:endParaRPr lang="ru-RU" sz="2400" baseline="0" dirty="0"/>
        </a:p>
      </dgm:t>
    </dgm:pt>
    <dgm:pt modelId="{83478E25-0374-400F-B764-353B3C7735E9}" type="parTrans" cxnId="{B05EEE12-0F3F-4DF9-A76B-BAF7EB73AA29}">
      <dgm:prSet/>
      <dgm:spPr/>
      <dgm:t>
        <a:bodyPr/>
        <a:lstStyle/>
        <a:p>
          <a:endParaRPr lang="ru-RU"/>
        </a:p>
      </dgm:t>
    </dgm:pt>
    <dgm:pt modelId="{095B3FFE-753A-4416-B639-2986B183DDC0}" type="sibTrans" cxnId="{B05EEE12-0F3F-4DF9-A76B-BAF7EB73AA29}">
      <dgm:prSet/>
      <dgm:spPr/>
      <dgm:t>
        <a:bodyPr/>
        <a:lstStyle/>
        <a:p>
          <a:endParaRPr lang="ru-RU"/>
        </a:p>
      </dgm:t>
    </dgm:pt>
    <dgm:pt modelId="{7EE75BBC-CE52-4A4D-881F-42A05A93015A}">
      <dgm:prSet phldrT="[Текст]" custT="1"/>
      <dgm:spPr/>
      <dgm:t>
        <a:bodyPr/>
        <a:lstStyle/>
        <a:p>
          <a:r>
            <a:rPr lang="ru-RU" sz="1800" dirty="0" smtClean="0"/>
            <a:t>Обеспечение системного подхода к повышению эффективности бюджетных расходов</a:t>
          </a:r>
          <a:endParaRPr lang="ru-RU" sz="1800" baseline="0" dirty="0"/>
        </a:p>
      </dgm:t>
    </dgm:pt>
    <dgm:pt modelId="{CB2B9DA4-6680-46F8-B9F8-36DE32704970}" type="parTrans" cxnId="{99659F73-B953-4D05-AD2C-DF2C01974670}">
      <dgm:prSet/>
      <dgm:spPr/>
      <dgm:t>
        <a:bodyPr/>
        <a:lstStyle/>
        <a:p>
          <a:endParaRPr lang="ru-RU"/>
        </a:p>
      </dgm:t>
    </dgm:pt>
    <dgm:pt modelId="{3939E57C-2446-4CB5-BC54-5415BC3C692C}" type="sibTrans" cxnId="{99659F73-B953-4D05-AD2C-DF2C01974670}">
      <dgm:prSet/>
      <dgm:spPr/>
      <dgm:t>
        <a:bodyPr/>
        <a:lstStyle/>
        <a:p>
          <a:endParaRPr lang="ru-RU"/>
        </a:p>
      </dgm:t>
    </dgm:pt>
    <dgm:pt modelId="{0C55345A-F15C-45EA-87E9-26E859EB42B8}">
      <dgm:prSet phldrT="[Текст]"/>
      <dgm:spPr/>
      <dgm:t>
        <a:bodyPr/>
        <a:lstStyle/>
        <a:p>
          <a:endParaRPr lang="ru-RU" sz="1100" dirty="0"/>
        </a:p>
      </dgm:t>
    </dgm:pt>
    <dgm:pt modelId="{392B5F30-EB23-4188-8551-E56915113F19}" type="parTrans" cxnId="{24806C20-D45C-41FC-80A1-55C976C25C19}">
      <dgm:prSet/>
      <dgm:spPr/>
      <dgm:t>
        <a:bodyPr/>
        <a:lstStyle/>
        <a:p>
          <a:endParaRPr lang="ru-RU"/>
        </a:p>
      </dgm:t>
    </dgm:pt>
    <dgm:pt modelId="{2DA1B011-DD95-494C-BA9E-F14111B65554}" type="sibTrans" cxnId="{24806C20-D45C-41FC-80A1-55C976C25C19}">
      <dgm:prSet/>
      <dgm:spPr/>
      <dgm:t>
        <a:bodyPr/>
        <a:lstStyle/>
        <a:p>
          <a:endParaRPr lang="ru-RU"/>
        </a:p>
      </dgm:t>
    </dgm:pt>
    <dgm:pt modelId="{2BD820AE-4242-4B8D-89F0-D8AADA7B9984}">
      <dgm:prSet phldrT="[Текст]" custT="1"/>
      <dgm:spPr/>
      <dgm:t>
        <a:bodyPr/>
        <a:lstStyle/>
        <a:p>
          <a:r>
            <a:rPr lang="ru-RU" sz="1800" dirty="0" smtClean="0"/>
            <a:t>улучшение делового климата в районе, формирование благоприятных условий для развития бизнеса, привлечение инвестиций</a:t>
          </a:r>
          <a:endParaRPr lang="ru-RU" sz="1800" baseline="0" dirty="0"/>
        </a:p>
      </dgm:t>
    </dgm:pt>
    <dgm:pt modelId="{015AE36A-770E-4B76-8904-A9B4C3647927}" type="sibTrans" cxnId="{87E077C3-8498-47E9-9BD5-14280034B9FF}">
      <dgm:prSet/>
      <dgm:spPr/>
      <dgm:t>
        <a:bodyPr/>
        <a:lstStyle/>
        <a:p>
          <a:endParaRPr lang="ru-RU"/>
        </a:p>
      </dgm:t>
    </dgm:pt>
    <dgm:pt modelId="{7044C26F-ADB8-48E0-80BD-6A2F6A825916}" type="parTrans" cxnId="{87E077C3-8498-47E9-9BD5-14280034B9FF}">
      <dgm:prSet/>
      <dgm:spPr/>
      <dgm:t>
        <a:bodyPr/>
        <a:lstStyle/>
        <a:p>
          <a:endParaRPr lang="ru-RU"/>
        </a:p>
      </dgm:t>
    </dgm:pt>
    <dgm:pt modelId="{9C1A5509-0C1A-45C9-8AB3-459F2165D693}">
      <dgm:prSet phldrT="[Текст]" custT="1"/>
      <dgm:spPr/>
      <dgm:t>
        <a:bodyPr/>
        <a:lstStyle/>
        <a:p>
          <a:r>
            <a:rPr lang="ru-RU" sz="1800" dirty="0" smtClean="0"/>
            <a:t>повышение собираемости налогов и сборов</a:t>
          </a:r>
          <a:endParaRPr lang="ru-RU" sz="1800" baseline="0" dirty="0"/>
        </a:p>
      </dgm:t>
    </dgm:pt>
    <dgm:pt modelId="{7F54133B-7846-40FC-B59A-81DA37EF7A7E}" type="sibTrans" cxnId="{87FF2921-8AF6-4E42-91A4-9AC8296B8F76}">
      <dgm:prSet/>
      <dgm:spPr/>
      <dgm:t>
        <a:bodyPr/>
        <a:lstStyle/>
        <a:p>
          <a:endParaRPr lang="ru-RU"/>
        </a:p>
      </dgm:t>
    </dgm:pt>
    <dgm:pt modelId="{4F89D71F-E357-48A5-A7EE-111358D44006}" type="parTrans" cxnId="{87FF2921-8AF6-4E42-91A4-9AC8296B8F76}">
      <dgm:prSet/>
      <dgm:spPr/>
      <dgm:t>
        <a:bodyPr/>
        <a:lstStyle/>
        <a:p>
          <a:endParaRPr lang="ru-RU"/>
        </a:p>
      </dgm:t>
    </dgm:pt>
    <dgm:pt modelId="{A9243DAB-21A8-4423-9B42-B0E3B3036449}">
      <dgm:prSet phldrT="[Текст]" custT="1"/>
      <dgm:spPr/>
      <dgm:t>
        <a:bodyPr/>
        <a:lstStyle/>
        <a:p>
          <a:r>
            <a:rPr lang="ru-RU" sz="1800" dirty="0" smtClean="0"/>
            <a:t>повышение открытости и прозрачности бюджетного процесса в муниципальном районе «Усть-Цилемский»</a:t>
          </a:r>
          <a:endParaRPr lang="ru-RU" sz="1800" baseline="0" dirty="0"/>
        </a:p>
      </dgm:t>
    </dgm:pt>
    <dgm:pt modelId="{E1D46ACF-2B54-4EF5-AEAA-4F376C299B1A}" type="sibTrans" cxnId="{D544DFF6-4AB6-4548-9864-0C980CA9BBA1}">
      <dgm:prSet/>
      <dgm:spPr/>
      <dgm:t>
        <a:bodyPr/>
        <a:lstStyle/>
        <a:p>
          <a:endParaRPr lang="ru-RU"/>
        </a:p>
      </dgm:t>
    </dgm:pt>
    <dgm:pt modelId="{00A475DA-56EA-46F9-A3B0-B20F92DD999D}" type="parTrans" cxnId="{D544DFF6-4AB6-4548-9864-0C980CA9BBA1}">
      <dgm:prSet/>
      <dgm:spPr/>
      <dgm:t>
        <a:bodyPr/>
        <a:lstStyle/>
        <a:p>
          <a:endParaRPr lang="ru-RU"/>
        </a:p>
      </dgm:t>
    </dgm:pt>
    <dgm:pt modelId="{E0EF9B0C-34B4-47A6-9FBC-366107DA0CDC}" type="pres">
      <dgm:prSet presAssocID="{90D1E28E-B71F-4A0B-A2E2-7EA247FB1B2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8431914-BA4E-49C7-B370-3D4470F615F2}" type="pres">
      <dgm:prSet presAssocID="{2FF4058C-B69C-4D57-AED7-C963987D1140}" presName="comp" presStyleCnt="0"/>
      <dgm:spPr/>
    </dgm:pt>
    <dgm:pt modelId="{69CB0D36-9461-41FD-968B-9E0AF3F0A2C6}" type="pres">
      <dgm:prSet presAssocID="{2FF4058C-B69C-4D57-AED7-C963987D1140}" presName="box" presStyleLbl="node1" presStyleIdx="0" presStyleCnt="2" custScaleY="60305"/>
      <dgm:spPr/>
      <dgm:t>
        <a:bodyPr/>
        <a:lstStyle/>
        <a:p>
          <a:endParaRPr lang="ru-RU"/>
        </a:p>
      </dgm:t>
    </dgm:pt>
    <dgm:pt modelId="{04599EB2-D201-455A-BE20-22650FDB80E9}" type="pres">
      <dgm:prSet presAssocID="{2FF4058C-B69C-4D57-AED7-C963987D1140}" presName="img" presStyleLbl="fgImgPlace1" presStyleIdx="0" presStyleCnt="2" custScaleX="84290" custScaleY="56850" custLinFactNeighborX="-16495" custLinFactNeighborY="253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8939FE2-01EB-40CA-A0A2-9078D3D9060D}" type="pres">
      <dgm:prSet presAssocID="{2FF4058C-B69C-4D57-AED7-C963987D1140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349FEA-58D5-45C0-BB6D-6877BE3D1AA4}" type="pres">
      <dgm:prSet presAssocID="{FDFF7FC2-8386-42AA-8EAA-D0CEF7463E6E}" presName="spacer" presStyleCnt="0"/>
      <dgm:spPr/>
    </dgm:pt>
    <dgm:pt modelId="{F6211687-3540-447B-86B1-FA3BC7BCCE1C}" type="pres">
      <dgm:prSet presAssocID="{6A093DCC-4C0D-48E0-9593-793587683E4F}" presName="comp" presStyleCnt="0"/>
      <dgm:spPr/>
    </dgm:pt>
    <dgm:pt modelId="{38393428-F8DD-4B1F-A463-6541F8DF040E}" type="pres">
      <dgm:prSet presAssocID="{6A093DCC-4C0D-48E0-9593-793587683E4F}" presName="box" presStyleLbl="node1" presStyleIdx="1" presStyleCnt="2" custScaleY="86000"/>
      <dgm:spPr/>
      <dgm:t>
        <a:bodyPr/>
        <a:lstStyle/>
        <a:p>
          <a:endParaRPr lang="ru-RU"/>
        </a:p>
      </dgm:t>
    </dgm:pt>
    <dgm:pt modelId="{AAEF1218-4105-4440-8FC0-733197D6DB54}" type="pres">
      <dgm:prSet presAssocID="{6A093DCC-4C0D-48E0-9593-793587683E4F}" presName="img" presStyleLbl="fgImgPlace1" presStyleIdx="1" presStyleCnt="2" custScaleX="92971" custScaleY="54474" custLinFactNeighborX="-16495" custLinFactNeighborY="-100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63E465F-80D3-4915-8FC4-A53D6DF1A756}" type="pres">
      <dgm:prSet presAssocID="{6A093DCC-4C0D-48E0-9593-793587683E4F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D319E5-92F2-43BE-A610-6A58C515BB8C}" type="presOf" srcId="{A9243DAB-21A8-4423-9B42-B0E3B3036449}" destId="{38393428-F8DD-4B1F-A463-6541F8DF040E}" srcOrd="0" destOrd="2" presId="urn:microsoft.com/office/officeart/2005/8/layout/vList4"/>
    <dgm:cxn modelId="{67C1BFBE-936D-4817-97EA-68DC8A974757}" type="presOf" srcId="{6A093DCC-4C0D-48E0-9593-793587683E4F}" destId="{38393428-F8DD-4B1F-A463-6541F8DF040E}" srcOrd="0" destOrd="0" presId="urn:microsoft.com/office/officeart/2005/8/layout/vList4"/>
    <dgm:cxn modelId="{24C0DDA1-D95F-4123-A64B-419CBD9D69C7}" type="presOf" srcId="{9C1A5509-0C1A-45C9-8AB3-459F2165D693}" destId="{38393428-F8DD-4B1F-A463-6541F8DF040E}" srcOrd="0" destOrd="3" presId="urn:microsoft.com/office/officeart/2005/8/layout/vList4"/>
    <dgm:cxn modelId="{842A5968-3770-4016-ABF3-53E7468ECE7A}" type="presOf" srcId="{0C55345A-F15C-45EA-87E9-26E859EB42B8}" destId="{D63E465F-80D3-4915-8FC4-A53D6DF1A756}" srcOrd="1" destOrd="5" presId="urn:microsoft.com/office/officeart/2005/8/layout/vList4"/>
    <dgm:cxn modelId="{CBAD0F8A-348F-4996-9EF7-270EA32D68C4}" type="presOf" srcId="{2BD820AE-4242-4B8D-89F0-D8AADA7B9984}" destId="{D63E465F-80D3-4915-8FC4-A53D6DF1A756}" srcOrd="1" destOrd="4" presId="urn:microsoft.com/office/officeart/2005/8/layout/vList4"/>
    <dgm:cxn modelId="{46FCC2F4-965A-4BE3-8A75-4B69B0F3405B}" type="presOf" srcId="{90D1E28E-B71F-4A0B-A2E2-7EA247FB1B26}" destId="{E0EF9B0C-34B4-47A6-9FBC-366107DA0CDC}" srcOrd="0" destOrd="0" presId="urn:microsoft.com/office/officeart/2005/8/layout/vList4"/>
    <dgm:cxn modelId="{10F22C7C-45F9-4314-9EAB-8E1955C69BAF}" type="presOf" srcId="{0C55345A-F15C-45EA-87E9-26E859EB42B8}" destId="{38393428-F8DD-4B1F-A463-6541F8DF040E}" srcOrd="0" destOrd="5" presId="urn:microsoft.com/office/officeart/2005/8/layout/vList4"/>
    <dgm:cxn modelId="{001D3026-BAC2-4223-A714-5D3E0A2C0073}" type="presOf" srcId="{7EE75BBC-CE52-4A4D-881F-42A05A93015A}" destId="{38393428-F8DD-4B1F-A463-6541F8DF040E}" srcOrd="0" destOrd="1" presId="urn:microsoft.com/office/officeart/2005/8/layout/vList4"/>
    <dgm:cxn modelId="{24806C20-D45C-41FC-80A1-55C976C25C19}" srcId="{6A093DCC-4C0D-48E0-9593-793587683E4F}" destId="{0C55345A-F15C-45EA-87E9-26E859EB42B8}" srcOrd="4" destOrd="0" parTransId="{392B5F30-EB23-4188-8551-E56915113F19}" sibTransId="{2DA1B011-DD95-494C-BA9E-F14111B65554}"/>
    <dgm:cxn modelId="{D544DFF6-4AB6-4548-9864-0C980CA9BBA1}" srcId="{6A093DCC-4C0D-48E0-9593-793587683E4F}" destId="{A9243DAB-21A8-4423-9B42-B0E3B3036449}" srcOrd="1" destOrd="0" parTransId="{00A475DA-56EA-46F9-A3B0-B20F92DD999D}" sibTransId="{E1D46ACF-2B54-4EF5-AEAA-4F376C299B1A}"/>
    <dgm:cxn modelId="{2B5C4F50-C760-49E9-A376-98A489314032}" type="presOf" srcId="{A9243DAB-21A8-4423-9B42-B0E3B3036449}" destId="{D63E465F-80D3-4915-8FC4-A53D6DF1A756}" srcOrd="1" destOrd="2" presId="urn:microsoft.com/office/officeart/2005/8/layout/vList4"/>
    <dgm:cxn modelId="{87FF2921-8AF6-4E42-91A4-9AC8296B8F76}" srcId="{6A093DCC-4C0D-48E0-9593-793587683E4F}" destId="{9C1A5509-0C1A-45C9-8AB3-459F2165D693}" srcOrd="2" destOrd="0" parTransId="{4F89D71F-E357-48A5-A7EE-111358D44006}" sibTransId="{7F54133B-7846-40FC-B59A-81DA37EF7A7E}"/>
    <dgm:cxn modelId="{B05EEE12-0F3F-4DF9-A76B-BAF7EB73AA29}" srcId="{90D1E28E-B71F-4A0B-A2E2-7EA247FB1B26}" destId="{6A093DCC-4C0D-48E0-9593-793587683E4F}" srcOrd="1" destOrd="0" parTransId="{83478E25-0374-400F-B764-353B3C7735E9}" sibTransId="{095B3FFE-753A-4416-B639-2986B183DDC0}"/>
    <dgm:cxn modelId="{0A1FFD0A-1707-4619-866A-C017CFA6F6B3}" srcId="{90D1E28E-B71F-4A0B-A2E2-7EA247FB1B26}" destId="{2FF4058C-B69C-4D57-AED7-C963987D1140}" srcOrd="0" destOrd="0" parTransId="{02222007-7A3E-4E76-8707-EC7D07A44CE8}" sibTransId="{FDFF7FC2-8386-42AA-8EAA-D0CEF7463E6E}"/>
    <dgm:cxn modelId="{76A35F45-9419-4DA1-A020-A258F0DFD266}" type="presOf" srcId="{2BD820AE-4242-4B8D-89F0-D8AADA7B9984}" destId="{38393428-F8DD-4B1F-A463-6541F8DF040E}" srcOrd="0" destOrd="4" presId="urn:microsoft.com/office/officeart/2005/8/layout/vList4"/>
    <dgm:cxn modelId="{16105505-4D6E-4D13-B361-6BDD2028B2B9}" type="presOf" srcId="{E70BD6C8-6EBD-4668-86EB-928CFC1A1262}" destId="{D8939FE2-01EB-40CA-A0A2-9078D3D9060D}" srcOrd="1" destOrd="1" presId="urn:microsoft.com/office/officeart/2005/8/layout/vList4"/>
    <dgm:cxn modelId="{E17A681F-AB93-4254-898C-DBEB3350867C}" type="presOf" srcId="{2FF4058C-B69C-4D57-AED7-C963987D1140}" destId="{69CB0D36-9461-41FD-968B-9E0AF3F0A2C6}" srcOrd="0" destOrd="0" presId="urn:microsoft.com/office/officeart/2005/8/layout/vList4"/>
    <dgm:cxn modelId="{D4F1F398-A99B-4BEF-AC4F-63D9CF5F8D5A}" srcId="{2FF4058C-B69C-4D57-AED7-C963987D1140}" destId="{E70BD6C8-6EBD-4668-86EB-928CFC1A1262}" srcOrd="0" destOrd="0" parTransId="{37B3C6CF-5F4F-4241-95B7-E270B52548AB}" sibTransId="{83531A13-0665-415B-BE3B-29EF898CFCDD}"/>
    <dgm:cxn modelId="{B33B2F8A-0688-49FC-BEC7-DC98D066A844}" type="presOf" srcId="{9C1A5509-0C1A-45C9-8AB3-459F2165D693}" destId="{D63E465F-80D3-4915-8FC4-A53D6DF1A756}" srcOrd="1" destOrd="3" presId="urn:microsoft.com/office/officeart/2005/8/layout/vList4"/>
    <dgm:cxn modelId="{B8F1BEE9-0A2B-4CAD-B102-0F197B9EC7AC}" type="presOf" srcId="{7EE75BBC-CE52-4A4D-881F-42A05A93015A}" destId="{D63E465F-80D3-4915-8FC4-A53D6DF1A756}" srcOrd="1" destOrd="1" presId="urn:microsoft.com/office/officeart/2005/8/layout/vList4"/>
    <dgm:cxn modelId="{99659F73-B953-4D05-AD2C-DF2C01974670}" srcId="{6A093DCC-4C0D-48E0-9593-793587683E4F}" destId="{7EE75BBC-CE52-4A4D-881F-42A05A93015A}" srcOrd="0" destOrd="0" parTransId="{CB2B9DA4-6680-46F8-B9F8-36DE32704970}" sibTransId="{3939E57C-2446-4CB5-BC54-5415BC3C692C}"/>
    <dgm:cxn modelId="{87E077C3-8498-47E9-9BD5-14280034B9FF}" srcId="{6A093DCC-4C0D-48E0-9593-793587683E4F}" destId="{2BD820AE-4242-4B8D-89F0-D8AADA7B9984}" srcOrd="3" destOrd="0" parTransId="{7044C26F-ADB8-48E0-80BD-6A2F6A825916}" sibTransId="{015AE36A-770E-4B76-8904-A9B4C3647927}"/>
    <dgm:cxn modelId="{E19CA320-8DC5-4A67-9E65-8250488206ED}" type="presOf" srcId="{2FF4058C-B69C-4D57-AED7-C963987D1140}" destId="{D8939FE2-01EB-40CA-A0A2-9078D3D9060D}" srcOrd="1" destOrd="0" presId="urn:microsoft.com/office/officeart/2005/8/layout/vList4"/>
    <dgm:cxn modelId="{095C837D-D706-455C-94F0-E5B8FE340771}" type="presOf" srcId="{E70BD6C8-6EBD-4668-86EB-928CFC1A1262}" destId="{69CB0D36-9461-41FD-968B-9E0AF3F0A2C6}" srcOrd="0" destOrd="1" presId="urn:microsoft.com/office/officeart/2005/8/layout/vList4"/>
    <dgm:cxn modelId="{EF8D4A45-E0F4-4CA5-BD56-4EFADB32865E}" type="presOf" srcId="{6A093DCC-4C0D-48E0-9593-793587683E4F}" destId="{D63E465F-80D3-4915-8FC4-A53D6DF1A756}" srcOrd="1" destOrd="0" presId="urn:microsoft.com/office/officeart/2005/8/layout/vList4"/>
    <dgm:cxn modelId="{DBD0B230-B57C-4D4F-B3FC-293E5AEA0B2F}" type="presParOf" srcId="{E0EF9B0C-34B4-47A6-9FBC-366107DA0CDC}" destId="{28431914-BA4E-49C7-B370-3D4470F615F2}" srcOrd="0" destOrd="0" presId="urn:microsoft.com/office/officeart/2005/8/layout/vList4"/>
    <dgm:cxn modelId="{6ECF191F-DF77-411F-9404-C894714D0F85}" type="presParOf" srcId="{28431914-BA4E-49C7-B370-3D4470F615F2}" destId="{69CB0D36-9461-41FD-968B-9E0AF3F0A2C6}" srcOrd="0" destOrd="0" presId="urn:microsoft.com/office/officeart/2005/8/layout/vList4"/>
    <dgm:cxn modelId="{2CB7E429-36CC-4E0C-8F5F-19ED8FD13DF9}" type="presParOf" srcId="{28431914-BA4E-49C7-B370-3D4470F615F2}" destId="{04599EB2-D201-455A-BE20-22650FDB80E9}" srcOrd="1" destOrd="0" presId="urn:microsoft.com/office/officeart/2005/8/layout/vList4"/>
    <dgm:cxn modelId="{8D90AC57-D81E-4036-AB4C-A48AA9BEC2C5}" type="presParOf" srcId="{28431914-BA4E-49C7-B370-3D4470F615F2}" destId="{D8939FE2-01EB-40CA-A0A2-9078D3D9060D}" srcOrd="2" destOrd="0" presId="urn:microsoft.com/office/officeart/2005/8/layout/vList4"/>
    <dgm:cxn modelId="{DDA1C567-F189-4DE6-AD5F-2F611EBEEB86}" type="presParOf" srcId="{E0EF9B0C-34B4-47A6-9FBC-366107DA0CDC}" destId="{DC349FEA-58D5-45C0-BB6D-6877BE3D1AA4}" srcOrd="1" destOrd="0" presId="urn:microsoft.com/office/officeart/2005/8/layout/vList4"/>
    <dgm:cxn modelId="{661B4B2D-04A7-4AA5-94EE-E78B9E788795}" type="presParOf" srcId="{E0EF9B0C-34B4-47A6-9FBC-366107DA0CDC}" destId="{F6211687-3540-447B-86B1-FA3BC7BCCE1C}" srcOrd="2" destOrd="0" presId="urn:microsoft.com/office/officeart/2005/8/layout/vList4"/>
    <dgm:cxn modelId="{3B006301-0620-4444-8536-59109EDEC5A1}" type="presParOf" srcId="{F6211687-3540-447B-86B1-FA3BC7BCCE1C}" destId="{38393428-F8DD-4B1F-A463-6541F8DF040E}" srcOrd="0" destOrd="0" presId="urn:microsoft.com/office/officeart/2005/8/layout/vList4"/>
    <dgm:cxn modelId="{CBD8FDE5-780E-4C8C-BEE8-76DC0E6A31DF}" type="presParOf" srcId="{F6211687-3540-447B-86B1-FA3BC7BCCE1C}" destId="{AAEF1218-4105-4440-8FC0-733197D6DB54}" srcOrd="1" destOrd="0" presId="urn:microsoft.com/office/officeart/2005/8/layout/vList4"/>
    <dgm:cxn modelId="{1EAA4B50-0BC9-47EE-B002-30D5C72733EA}" type="presParOf" srcId="{F6211687-3540-447B-86B1-FA3BC7BCCE1C}" destId="{D63E465F-80D3-4915-8FC4-A53D6DF1A75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E15E344-9E07-471D-8C02-F631937F45AC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B780856-BF65-45FC-B0F2-0D6FBD563BA3}">
      <dgm:prSet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pPr algn="l"/>
          <a:r>
            <a:rPr lang="ru-RU" sz="2000" b="0" dirty="0" smtClean="0"/>
            <a:t>1</a:t>
          </a:r>
          <a:r>
            <a:rPr lang="ru-RU" sz="1800" b="0" dirty="0" smtClean="0"/>
            <a:t>. Бюджетный кодекс Российской Федерации</a:t>
          </a:r>
          <a:endParaRPr lang="ru-RU" sz="1800" b="0" dirty="0"/>
        </a:p>
      </dgm:t>
    </dgm:pt>
    <dgm:pt modelId="{49F6F10E-9D6E-41AE-ACC4-85F42EE5B59C}" type="parTrans" cxnId="{C3F06F21-2C71-485B-9ECD-3D2CF2BE06D1}">
      <dgm:prSet/>
      <dgm:spPr/>
      <dgm:t>
        <a:bodyPr/>
        <a:lstStyle/>
        <a:p>
          <a:endParaRPr lang="ru-RU"/>
        </a:p>
      </dgm:t>
    </dgm:pt>
    <dgm:pt modelId="{76C6127F-1C59-4589-90D8-BD64BF53ED1D}" type="sibTrans" cxnId="{C3F06F21-2C71-485B-9ECD-3D2CF2BE06D1}">
      <dgm:prSet/>
      <dgm:spPr/>
      <dgm:t>
        <a:bodyPr/>
        <a:lstStyle/>
        <a:p>
          <a:endParaRPr lang="ru-RU"/>
        </a:p>
      </dgm:t>
    </dgm:pt>
    <dgm:pt modelId="{54816C63-89D8-480B-9056-50A8BF083C8D}">
      <dgm:prSet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pPr algn="l"/>
          <a:r>
            <a:rPr lang="ru-RU" sz="2000" b="0" dirty="0" smtClean="0"/>
            <a:t>2</a:t>
          </a:r>
          <a:r>
            <a:rPr lang="ru-RU" sz="1800" b="0" dirty="0" smtClean="0"/>
            <a:t>. Налоговый кодекс Российской Федерации</a:t>
          </a:r>
          <a:endParaRPr lang="ru-RU" sz="1800" b="0" dirty="0"/>
        </a:p>
      </dgm:t>
    </dgm:pt>
    <dgm:pt modelId="{D91FE825-EF6E-4DB1-9BF7-975ECED18879}" type="parTrans" cxnId="{215D67B1-81A4-4895-8AC0-7190E0D3B245}">
      <dgm:prSet/>
      <dgm:spPr/>
      <dgm:t>
        <a:bodyPr/>
        <a:lstStyle/>
        <a:p>
          <a:endParaRPr lang="ru-RU"/>
        </a:p>
      </dgm:t>
    </dgm:pt>
    <dgm:pt modelId="{2DBC2FB1-FEC9-4F77-93DA-DD0C005D526E}" type="sibTrans" cxnId="{215D67B1-81A4-4895-8AC0-7190E0D3B245}">
      <dgm:prSet/>
      <dgm:spPr/>
      <dgm:t>
        <a:bodyPr/>
        <a:lstStyle/>
        <a:p>
          <a:endParaRPr lang="ru-RU"/>
        </a:p>
      </dgm:t>
    </dgm:pt>
    <dgm:pt modelId="{9BE8D542-A114-46FD-AD87-8D592FA6E6DD}">
      <dgm:prSet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pPr algn="l">
            <a:spcAft>
              <a:spcPts val="0"/>
            </a:spcAft>
          </a:pPr>
          <a:r>
            <a:rPr lang="ru-RU" sz="2000" b="0" dirty="0" smtClean="0"/>
            <a:t>3</a:t>
          </a:r>
          <a:r>
            <a:rPr lang="ru-RU" sz="1800" b="0" dirty="0" smtClean="0"/>
            <a:t>.  ФЗ от 06.10.2003. № 131-ФЗ «Об общих принципах организации местного самоуправления в РФ»</a:t>
          </a:r>
          <a:endParaRPr lang="ru-RU" sz="1800" b="0" dirty="0"/>
        </a:p>
      </dgm:t>
    </dgm:pt>
    <dgm:pt modelId="{BE20E913-FBC2-4EDE-B922-4BC443E3DFBB}" type="parTrans" cxnId="{C83EE13B-55D0-461F-8191-CC98842000EC}">
      <dgm:prSet/>
      <dgm:spPr/>
      <dgm:t>
        <a:bodyPr/>
        <a:lstStyle/>
        <a:p>
          <a:endParaRPr lang="ru-RU"/>
        </a:p>
      </dgm:t>
    </dgm:pt>
    <dgm:pt modelId="{351C7110-9CD1-42FF-AAEC-2C6450B614B8}" type="sibTrans" cxnId="{C83EE13B-55D0-461F-8191-CC98842000EC}">
      <dgm:prSet/>
      <dgm:spPr/>
      <dgm:t>
        <a:bodyPr/>
        <a:lstStyle/>
        <a:p>
          <a:endParaRPr lang="ru-RU"/>
        </a:p>
      </dgm:t>
    </dgm:pt>
    <dgm:pt modelId="{2A304669-ED14-4B94-BEA9-66F111C75F84}">
      <dgm:prSet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pPr algn="l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4. Стратегия социально-экономического развития МО МР «Усть-Цилемский» на период до 2020 года, утвержденной решением Совета муниципального района «Усть-Цилемский» от 28 февраля 2014 года №244/18.</a:t>
          </a:r>
          <a:endParaRPr lang="ru-RU" sz="1800" b="1" dirty="0"/>
        </a:p>
      </dgm:t>
    </dgm:pt>
    <dgm:pt modelId="{D854C1EF-6690-415D-AA3F-10997F95B58C}" type="parTrans" cxnId="{0EBE6FE9-BF52-4D20-94FB-C96E05B5D6F3}">
      <dgm:prSet/>
      <dgm:spPr/>
      <dgm:t>
        <a:bodyPr/>
        <a:lstStyle/>
        <a:p>
          <a:endParaRPr lang="ru-RU"/>
        </a:p>
      </dgm:t>
    </dgm:pt>
    <dgm:pt modelId="{F66B9D75-D17D-4DDA-911A-574D0FAD7D8A}" type="sibTrans" cxnId="{0EBE6FE9-BF52-4D20-94FB-C96E05B5D6F3}">
      <dgm:prSet/>
      <dgm:spPr/>
      <dgm:t>
        <a:bodyPr/>
        <a:lstStyle/>
        <a:p>
          <a:endParaRPr lang="ru-RU"/>
        </a:p>
      </dgm:t>
    </dgm:pt>
    <dgm:pt modelId="{C5C1881C-3B54-48AC-8EEE-401A3C936CB5}">
      <dgm:prSet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pPr algn="l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5. Постановление администрации МО МР «Усть-Цилемский»  от 17 октября 2017 года  № 10/952 «Об основных направлениях бюджетной и налоговой политики МР«Усть-Цилемский» на 2018 год и на плановый период 2019 и  2020гг»</a:t>
          </a:r>
          <a:endParaRPr lang="ru-RU" sz="1800" b="1" dirty="0"/>
        </a:p>
      </dgm:t>
    </dgm:pt>
    <dgm:pt modelId="{26F16CC3-D83C-447A-A38F-791ACB9E1220}" type="parTrans" cxnId="{37204D14-4BBF-4654-8AA8-FF5113F9331F}">
      <dgm:prSet/>
      <dgm:spPr/>
      <dgm:t>
        <a:bodyPr/>
        <a:lstStyle/>
        <a:p>
          <a:endParaRPr lang="ru-RU"/>
        </a:p>
      </dgm:t>
    </dgm:pt>
    <dgm:pt modelId="{31EE24EB-4C6B-4BF3-B9CC-E30F1DBD04DA}" type="sibTrans" cxnId="{37204D14-4BBF-4654-8AA8-FF5113F9331F}">
      <dgm:prSet/>
      <dgm:spPr/>
      <dgm:t>
        <a:bodyPr/>
        <a:lstStyle/>
        <a:p>
          <a:endParaRPr lang="ru-RU"/>
        </a:p>
      </dgm:t>
    </dgm:pt>
    <dgm:pt modelId="{2156324B-E69F-4FF6-ABE9-EDCD1D61BEAE}">
      <dgm:prSet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pPr algn="l"/>
          <a:r>
            <a:rPr lang="ru-RU" sz="1800" b="0" dirty="0" smtClean="0">
              <a:latin typeface="Times New Roman" pitchFamily="18" charset="0"/>
              <a:cs typeface="Times New Roman" pitchFamily="18" charset="0"/>
            </a:rPr>
            <a:t>6.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Проект Закона Республики Коми «О республиканском бюджете Республики Коми на 2018 год и плановый период 2019 и 2020 годов»</a:t>
          </a:r>
          <a:endParaRPr lang="ru-RU" sz="1800" b="0" dirty="0">
            <a:latin typeface="Times New Roman" pitchFamily="18" charset="0"/>
            <a:cs typeface="Times New Roman" pitchFamily="18" charset="0"/>
          </a:endParaRPr>
        </a:p>
      </dgm:t>
    </dgm:pt>
    <dgm:pt modelId="{F4E85FAA-3AFF-4FA4-919E-3D1B662BAD23}" type="parTrans" cxnId="{0B656256-2CA6-44FA-B0FD-FF02FC89B3B0}">
      <dgm:prSet/>
      <dgm:spPr/>
      <dgm:t>
        <a:bodyPr/>
        <a:lstStyle/>
        <a:p>
          <a:endParaRPr lang="ru-RU"/>
        </a:p>
      </dgm:t>
    </dgm:pt>
    <dgm:pt modelId="{927874AE-51C3-4EE0-9334-13C2E8FD9DD6}" type="sibTrans" cxnId="{0B656256-2CA6-44FA-B0FD-FF02FC89B3B0}">
      <dgm:prSet/>
      <dgm:spPr/>
      <dgm:t>
        <a:bodyPr/>
        <a:lstStyle/>
        <a:p>
          <a:endParaRPr lang="ru-RU"/>
        </a:p>
      </dgm:t>
    </dgm:pt>
    <dgm:pt modelId="{DFFCFF84-7875-4402-A6D9-541AAB4ACC13}">
      <dgm:prSet custT="1"/>
      <dgm:spPr>
        <a:solidFill>
          <a:schemeClr val="bg1">
            <a:lumMod val="75000"/>
            <a:alpha val="90000"/>
          </a:schemeClr>
        </a:solidFill>
      </dgm:spPr>
      <dgm:t>
        <a:bodyPr/>
        <a:lstStyle/>
        <a:p>
          <a:pPr algn="l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7. Положение «О бюджетном процессе в муниципальном районе «Усть-Цилемский» (утв.решением Совета от 08.10.2008г. № 138/9)</a:t>
          </a:r>
          <a:endParaRPr lang="ru-RU" sz="1800" b="0" dirty="0">
            <a:latin typeface="Times New Roman" pitchFamily="18" charset="0"/>
            <a:cs typeface="Times New Roman" pitchFamily="18" charset="0"/>
          </a:endParaRPr>
        </a:p>
      </dgm:t>
    </dgm:pt>
    <dgm:pt modelId="{B80987DD-9B84-4ED7-9613-B60739236EB9}" type="parTrans" cxnId="{FEB9C075-3B3D-4137-BBF4-43CB31B1CEDA}">
      <dgm:prSet/>
      <dgm:spPr/>
      <dgm:t>
        <a:bodyPr/>
        <a:lstStyle/>
        <a:p>
          <a:endParaRPr lang="ru-RU"/>
        </a:p>
      </dgm:t>
    </dgm:pt>
    <dgm:pt modelId="{89C34759-C533-4D2C-BB5F-11624237798B}" type="sibTrans" cxnId="{FEB9C075-3B3D-4137-BBF4-43CB31B1CEDA}">
      <dgm:prSet/>
      <dgm:spPr/>
      <dgm:t>
        <a:bodyPr/>
        <a:lstStyle/>
        <a:p>
          <a:endParaRPr lang="ru-RU"/>
        </a:p>
      </dgm:t>
    </dgm:pt>
    <dgm:pt modelId="{E7FCF2D3-AF6B-430C-8A5E-87A7D1740D2A}">
      <dgm:prSet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pPr algn="l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8. ФЗ от 08.05.2010 г. №83-ФЗ «О внесении изменений в отдельные законодательные акты Российской Федерации в связи с совершенствованием правового положения государственных  (муниципальных) учреждений» </a:t>
          </a:r>
          <a:endParaRPr lang="ru-RU" sz="1800" b="0" dirty="0">
            <a:latin typeface="Times New Roman" pitchFamily="18" charset="0"/>
            <a:cs typeface="Times New Roman" pitchFamily="18" charset="0"/>
          </a:endParaRPr>
        </a:p>
      </dgm:t>
    </dgm:pt>
    <dgm:pt modelId="{05B8174A-ADD2-488E-893E-BE5D7BA52F32}" type="parTrans" cxnId="{D3A071B4-A3CD-4C90-92E5-C80A697ED953}">
      <dgm:prSet/>
      <dgm:spPr/>
      <dgm:t>
        <a:bodyPr/>
        <a:lstStyle/>
        <a:p>
          <a:endParaRPr lang="ru-RU"/>
        </a:p>
      </dgm:t>
    </dgm:pt>
    <dgm:pt modelId="{1756E470-7EE8-4B7F-8441-CB1BEB9352AB}" type="sibTrans" cxnId="{D3A071B4-A3CD-4C90-92E5-C80A697ED953}">
      <dgm:prSet/>
      <dgm:spPr/>
      <dgm:t>
        <a:bodyPr/>
        <a:lstStyle/>
        <a:p>
          <a:endParaRPr lang="ru-RU"/>
        </a:p>
      </dgm:t>
    </dgm:pt>
    <dgm:pt modelId="{4F8D2AD6-C852-485C-BC0F-8330F4BFB553}">
      <dgm:prSet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pPr algn="l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9. Муниципальные программы</a:t>
          </a:r>
          <a:endParaRPr lang="ru-RU" sz="1800" b="0" dirty="0">
            <a:latin typeface="Times New Roman" pitchFamily="18" charset="0"/>
            <a:cs typeface="Times New Roman" pitchFamily="18" charset="0"/>
          </a:endParaRPr>
        </a:p>
      </dgm:t>
    </dgm:pt>
    <dgm:pt modelId="{5CA8426B-3398-4116-8140-D532DD7F3FE6}" type="parTrans" cxnId="{1666040A-6D09-4C45-9381-31AFD7690439}">
      <dgm:prSet/>
      <dgm:spPr/>
      <dgm:t>
        <a:bodyPr/>
        <a:lstStyle/>
        <a:p>
          <a:endParaRPr lang="ru-RU"/>
        </a:p>
      </dgm:t>
    </dgm:pt>
    <dgm:pt modelId="{BB12B6FF-AA0F-4F2C-ABA7-BEC716B46A47}" type="sibTrans" cxnId="{1666040A-6D09-4C45-9381-31AFD7690439}">
      <dgm:prSet/>
      <dgm:spPr/>
      <dgm:t>
        <a:bodyPr/>
        <a:lstStyle/>
        <a:p>
          <a:endParaRPr lang="ru-RU"/>
        </a:p>
      </dgm:t>
    </dgm:pt>
    <dgm:pt modelId="{34BA867D-D267-4705-A1AC-8829F2A8E465}" type="pres">
      <dgm:prSet presAssocID="{DE15E344-9E07-471D-8C02-F631937F45AC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770D9624-DC33-4B8C-8644-8AE60CC3ECE7}" type="pres">
      <dgm:prSet presAssocID="{DE15E344-9E07-471D-8C02-F631937F45AC}" presName="pyramid" presStyleLbl="node1" presStyleIdx="0" presStyleCnt="1" custScaleX="118195" custScaleY="76901" custLinFactNeighborX="13481" custLinFactNeighborY="8367"/>
      <dgm:spPr/>
      <dgm:t>
        <a:bodyPr/>
        <a:lstStyle/>
        <a:p>
          <a:endParaRPr lang="ru-RU"/>
        </a:p>
      </dgm:t>
    </dgm:pt>
    <dgm:pt modelId="{FC844C7F-5177-4911-8444-75F6282A4C84}" type="pres">
      <dgm:prSet presAssocID="{DE15E344-9E07-471D-8C02-F631937F45AC}" presName="theList" presStyleCnt="0"/>
      <dgm:spPr/>
    </dgm:pt>
    <dgm:pt modelId="{61154E7A-3B25-48F0-8F86-048E26CBD75F}" type="pres">
      <dgm:prSet presAssocID="{3B780856-BF65-45FC-B0F2-0D6FBD563BA3}" presName="aNode" presStyleLbl="fgAcc1" presStyleIdx="0" presStyleCnt="9" custAng="0" custScaleX="123518" custScaleY="105197" custLinFactY="-146777" custLinFactNeighborX="-53328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3F7A38-0ECF-4138-AD28-24510CE35C06}" type="pres">
      <dgm:prSet presAssocID="{3B780856-BF65-45FC-B0F2-0D6FBD563BA3}" presName="aSpace" presStyleCnt="0"/>
      <dgm:spPr/>
    </dgm:pt>
    <dgm:pt modelId="{D0BA7630-7104-4EC2-AFE2-255C8A3890B5}" type="pres">
      <dgm:prSet presAssocID="{54816C63-89D8-480B-9056-50A8BF083C8D}" presName="aNode" presStyleLbl="fgAcc1" presStyleIdx="1" presStyleCnt="9" custScaleX="117733" custScaleY="125082" custLinFactY="-129824" custLinFactNeighborX="-56220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701700-4748-4AF0-8901-12ADF4F2904A}" type="pres">
      <dgm:prSet presAssocID="{54816C63-89D8-480B-9056-50A8BF083C8D}" presName="aSpace" presStyleCnt="0"/>
      <dgm:spPr/>
    </dgm:pt>
    <dgm:pt modelId="{71B75EAD-C591-43F4-8DF4-2DEB2B03EFBD}" type="pres">
      <dgm:prSet presAssocID="{9BE8D542-A114-46FD-AD87-8D592FA6E6DD}" presName="aNode" presStyleLbl="fgAcc1" presStyleIdx="2" presStyleCnt="9" custScaleX="184306" custScaleY="188768" custLinFactY="-105826" custLinFactNeighborX="-22934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9D3B03-1EBF-49FC-A322-7BCFC6AB1EBB}" type="pres">
      <dgm:prSet presAssocID="{9BE8D542-A114-46FD-AD87-8D592FA6E6DD}" presName="aSpace" presStyleCnt="0"/>
      <dgm:spPr/>
    </dgm:pt>
    <dgm:pt modelId="{E538E7AF-6976-4AB0-8043-60D9C7A91A39}" type="pres">
      <dgm:prSet presAssocID="{2A304669-ED14-4B94-BEA9-66F111C75F84}" presName="aNode" presStyleLbl="fgAcc1" presStyleIdx="3" presStyleCnt="9" custScaleX="201406" custScaleY="241530" custLinFactY="-100000" custLinFactNeighborX="-14384" custLinFactNeighborY="-1332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1D5E24-ADBE-4979-8D16-68C493D60075}" type="pres">
      <dgm:prSet presAssocID="{2A304669-ED14-4B94-BEA9-66F111C75F84}" presName="aSpace" presStyleCnt="0"/>
      <dgm:spPr/>
    </dgm:pt>
    <dgm:pt modelId="{C36EDBAE-6A62-418A-BB49-15A121AF898B}" type="pres">
      <dgm:prSet presAssocID="{C5C1881C-3B54-48AC-8EEE-401A3C936CB5}" presName="aNode" presStyleLbl="fgAcc1" presStyleIdx="4" presStyleCnt="9" custScaleX="216630" custScaleY="321440" custLinFactY="-61954" custLinFactNeighborX="-6772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057300-AF0F-4AF6-8274-05C14445D566}" type="pres">
      <dgm:prSet presAssocID="{C5C1881C-3B54-48AC-8EEE-401A3C936CB5}" presName="aSpace" presStyleCnt="0"/>
      <dgm:spPr/>
    </dgm:pt>
    <dgm:pt modelId="{A55AC0AC-04F0-434E-803A-305DF910A085}" type="pres">
      <dgm:prSet presAssocID="{2156324B-E69F-4FF6-ABE9-EDCD1D61BEAE}" presName="aNode" presStyleLbl="fgAcc1" presStyleIdx="5" presStyleCnt="9" custScaleX="211432" custScaleY="147627" custLinFactY="-18874" custLinFactNeighborX="-937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022623-B694-48CF-AFFC-92FEDB4AEAFB}" type="pres">
      <dgm:prSet presAssocID="{2156324B-E69F-4FF6-ABE9-EDCD1D61BEAE}" presName="aSpace" presStyleCnt="0"/>
      <dgm:spPr/>
    </dgm:pt>
    <dgm:pt modelId="{EC49DFD0-7ECA-4C51-8F7E-BDA4E4393888}" type="pres">
      <dgm:prSet presAssocID="{DFFCFF84-7875-4402-A6D9-541AAB4ACC13}" presName="aNode" presStyleLbl="fgAcc1" presStyleIdx="6" presStyleCnt="9" custScaleX="220389" custScaleY="177159" custLinFactNeighborX="-4892" custLinFactNeighborY="-239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5E2C93-E876-4619-BA12-988AC542C1F3}" type="pres">
      <dgm:prSet presAssocID="{DFFCFF84-7875-4402-A6D9-541AAB4ACC13}" presName="aSpace" presStyleCnt="0"/>
      <dgm:spPr/>
    </dgm:pt>
    <dgm:pt modelId="{4E68FD68-40F1-4BD1-BFE4-A33A0FDAE9B1}" type="pres">
      <dgm:prSet presAssocID="{E7FCF2D3-AF6B-430C-8A5E-87A7D1740D2A}" presName="aNode" presStyleLbl="fgAcc1" presStyleIdx="7" presStyleCnt="9" custScaleX="219504" custScaleY="282447" custLinFactY="10290" custLinFactNeighborX="-533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6C283D-2E9E-4261-8ED6-EF80BDF034A9}" type="pres">
      <dgm:prSet presAssocID="{E7FCF2D3-AF6B-430C-8A5E-87A7D1740D2A}" presName="aSpace" presStyleCnt="0"/>
      <dgm:spPr/>
    </dgm:pt>
    <dgm:pt modelId="{2C722F7A-EA50-454F-944B-85B1C391DC6B}" type="pres">
      <dgm:prSet presAssocID="{4F8D2AD6-C852-485C-BC0F-8330F4BFB553}" presName="aNode" presStyleLbl="fgAcc1" presStyleIdx="8" presStyleCnt="9" custScaleX="191787" custLinFactY="38503" custLinFactNeighborX="-1912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4C25BB-96BF-433A-91E0-D9A4F8E5B968}" type="pres">
      <dgm:prSet presAssocID="{4F8D2AD6-C852-485C-BC0F-8330F4BFB553}" presName="aSpace" presStyleCnt="0"/>
      <dgm:spPr/>
    </dgm:pt>
  </dgm:ptLst>
  <dgm:cxnLst>
    <dgm:cxn modelId="{29EA9F15-F089-4FE5-A23C-5FD819167DDB}" type="presOf" srcId="{E7FCF2D3-AF6B-430C-8A5E-87A7D1740D2A}" destId="{4E68FD68-40F1-4BD1-BFE4-A33A0FDAE9B1}" srcOrd="0" destOrd="0" presId="urn:microsoft.com/office/officeart/2005/8/layout/pyramid2"/>
    <dgm:cxn modelId="{FEB9C075-3B3D-4137-BBF4-43CB31B1CEDA}" srcId="{DE15E344-9E07-471D-8C02-F631937F45AC}" destId="{DFFCFF84-7875-4402-A6D9-541AAB4ACC13}" srcOrd="6" destOrd="0" parTransId="{B80987DD-9B84-4ED7-9613-B60739236EB9}" sibTransId="{89C34759-C533-4D2C-BB5F-11624237798B}"/>
    <dgm:cxn modelId="{AACA718E-16E9-48C3-AAB3-B92979F6D5D0}" type="presOf" srcId="{54816C63-89D8-480B-9056-50A8BF083C8D}" destId="{D0BA7630-7104-4EC2-AFE2-255C8A3890B5}" srcOrd="0" destOrd="0" presId="urn:microsoft.com/office/officeart/2005/8/layout/pyramid2"/>
    <dgm:cxn modelId="{DDDE6A90-DC1A-46CB-92C0-0D0F866EB3E0}" type="presOf" srcId="{2156324B-E69F-4FF6-ABE9-EDCD1D61BEAE}" destId="{A55AC0AC-04F0-434E-803A-305DF910A085}" srcOrd="0" destOrd="0" presId="urn:microsoft.com/office/officeart/2005/8/layout/pyramid2"/>
    <dgm:cxn modelId="{B51F8FCE-7B92-498B-9D4B-4330F412B365}" type="presOf" srcId="{2A304669-ED14-4B94-BEA9-66F111C75F84}" destId="{E538E7AF-6976-4AB0-8043-60D9C7A91A39}" srcOrd="0" destOrd="0" presId="urn:microsoft.com/office/officeart/2005/8/layout/pyramid2"/>
    <dgm:cxn modelId="{215D67B1-81A4-4895-8AC0-7190E0D3B245}" srcId="{DE15E344-9E07-471D-8C02-F631937F45AC}" destId="{54816C63-89D8-480B-9056-50A8BF083C8D}" srcOrd="1" destOrd="0" parTransId="{D91FE825-EF6E-4DB1-9BF7-975ECED18879}" sibTransId="{2DBC2FB1-FEC9-4F77-93DA-DD0C005D526E}"/>
    <dgm:cxn modelId="{559F024D-C151-485E-803A-E87F98A67026}" type="presOf" srcId="{4F8D2AD6-C852-485C-BC0F-8330F4BFB553}" destId="{2C722F7A-EA50-454F-944B-85B1C391DC6B}" srcOrd="0" destOrd="0" presId="urn:microsoft.com/office/officeart/2005/8/layout/pyramid2"/>
    <dgm:cxn modelId="{C3F06F21-2C71-485B-9ECD-3D2CF2BE06D1}" srcId="{DE15E344-9E07-471D-8C02-F631937F45AC}" destId="{3B780856-BF65-45FC-B0F2-0D6FBD563BA3}" srcOrd="0" destOrd="0" parTransId="{49F6F10E-9D6E-41AE-ACC4-85F42EE5B59C}" sibTransId="{76C6127F-1C59-4589-90D8-BD64BF53ED1D}"/>
    <dgm:cxn modelId="{FFF96033-485D-48BF-ADD8-9502BF0226D8}" type="presOf" srcId="{3B780856-BF65-45FC-B0F2-0D6FBD563BA3}" destId="{61154E7A-3B25-48F0-8F86-048E26CBD75F}" srcOrd="0" destOrd="0" presId="urn:microsoft.com/office/officeart/2005/8/layout/pyramid2"/>
    <dgm:cxn modelId="{D3A071B4-A3CD-4C90-92E5-C80A697ED953}" srcId="{DE15E344-9E07-471D-8C02-F631937F45AC}" destId="{E7FCF2D3-AF6B-430C-8A5E-87A7D1740D2A}" srcOrd="7" destOrd="0" parTransId="{05B8174A-ADD2-488E-893E-BE5D7BA52F32}" sibTransId="{1756E470-7EE8-4B7F-8441-CB1BEB9352AB}"/>
    <dgm:cxn modelId="{1666040A-6D09-4C45-9381-31AFD7690439}" srcId="{DE15E344-9E07-471D-8C02-F631937F45AC}" destId="{4F8D2AD6-C852-485C-BC0F-8330F4BFB553}" srcOrd="8" destOrd="0" parTransId="{5CA8426B-3398-4116-8140-D532DD7F3FE6}" sibTransId="{BB12B6FF-AA0F-4F2C-ABA7-BEC716B46A47}"/>
    <dgm:cxn modelId="{C83EE13B-55D0-461F-8191-CC98842000EC}" srcId="{DE15E344-9E07-471D-8C02-F631937F45AC}" destId="{9BE8D542-A114-46FD-AD87-8D592FA6E6DD}" srcOrd="2" destOrd="0" parTransId="{BE20E913-FBC2-4EDE-B922-4BC443E3DFBB}" sibTransId="{351C7110-9CD1-42FF-AAEC-2C6450B614B8}"/>
    <dgm:cxn modelId="{0EBE6FE9-BF52-4D20-94FB-C96E05B5D6F3}" srcId="{DE15E344-9E07-471D-8C02-F631937F45AC}" destId="{2A304669-ED14-4B94-BEA9-66F111C75F84}" srcOrd="3" destOrd="0" parTransId="{D854C1EF-6690-415D-AA3F-10997F95B58C}" sibTransId="{F66B9D75-D17D-4DDA-911A-574D0FAD7D8A}"/>
    <dgm:cxn modelId="{0B656256-2CA6-44FA-B0FD-FF02FC89B3B0}" srcId="{DE15E344-9E07-471D-8C02-F631937F45AC}" destId="{2156324B-E69F-4FF6-ABE9-EDCD1D61BEAE}" srcOrd="5" destOrd="0" parTransId="{F4E85FAA-3AFF-4FA4-919E-3D1B662BAD23}" sibTransId="{927874AE-51C3-4EE0-9334-13C2E8FD9DD6}"/>
    <dgm:cxn modelId="{A758B87A-51B9-42BC-BDF0-35D281021703}" type="presOf" srcId="{C5C1881C-3B54-48AC-8EEE-401A3C936CB5}" destId="{C36EDBAE-6A62-418A-BB49-15A121AF898B}" srcOrd="0" destOrd="0" presId="urn:microsoft.com/office/officeart/2005/8/layout/pyramid2"/>
    <dgm:cxn modelId="{37204D14-4BBF-4654-8AA8-FF5113F9331F}" srcId="{DE15E344-9E07-471D-8C02-F631937F45AC}" destId="{C5C1881C-3B54-48AC-8EEE-401A3C936CB5}" srcOrd="4" destOrd="0" parTransId="{26F16CC3-D83C-447A-A38F-791ACB9E1220}" sibTransId="{31EE24EB-4C6B-4BF3-B9CC-E30F1DBD04DA}"/>
    <dgm:cxn modelId="{41A7F203-03A4-4F12-ADA4-1D8A2483948F}" type="presOf" srcId="{DE15E344-9E07-471D-8C02-F631937F45AC}" destId="{34BA867D-D267-4705-A1AC-8829F2A8E465}" srcOrd="0" destOrd="0" presId="urn:microsoft.com/office/officeart/2005/8/layout/pyramid2"/>
    <dgm:cxn modelId="{BA28D6B8-4402-4F20-8D72-91F40C1A4AE2}" type="presOf" srcId="{9BE8D542-A114-46FD-AD87-8D592FA6E6DD}" destId="{71B75EAD-C591-43F4-8DF4-2DEB2B03EFBD}" srcOrd="0" destOrd="0" presId="urn:microsoft.com/office/officeart/2005/8/layout/pyramid2"/>
    <dgm:cxn modelId="{51A7D034-8C2F-4CF7-83AB-9C68A0C13189}" type="presOf" srcId="{DFFCFF84-7875-4402-A6D9-541AAB4ACC13}" destId="{EC49DFD0-7ECA-4C51-8F7E-BDA4E4393888}" srcOrd="0" destOrd="0" presId="urn:microsoft.com/office/officeart/2005/8/layout/pyramid2"/>
    <dgm:cxn modelId="{052BF9B3-3ECE-4AFA-9950-4F5D7B8C66D6}" type="presParOf" srcId="{34BA867D-D267-4705-A1AC-8829F2A8E465}" destId="{770D9624-DC33-4B8C-8644-8AE60CC3ECE7}" srcOrd="0" destOrd="0" presId="urn:microsoft.com/office/officeart/2005/8/layout/pyramid2"/>
    <dgm:cxn modelId="{D15A4625-E254-4E12-BF85-670139BDB539}" type="presParOf" srcId="{34BA867D-D267-4705-A1AC-8829F2A8E465}" destId="{FC844C7F-5177-4911-8444-75F6282A4C84}" srcOrd="1" destOrd="0" presId="urn:microsoft.com/office/officeart/2005/8/layout/pyramid2"/>
    <dgm:cxn modelId="{742AD0A4-C9C4-4165-891F-CCD56AC8F123}" type="presParOf" srcId="{FC844C7F-5177-4911-8444-75F6282A4C84}" destId="{61154E7A-3B25-48F0-8F86-048E26CBD75F}" srcOrd="0" destOrd="0" presId="urn:microsoft.com/office/officeart/2005/8/layout/pyramid2"/>
    <dgm:cxn modelId="{55B8EF8D-0103-4913-BDB6-8C64A5C18CE8}" type="presParOf" srcId="{FC844C7F-5177-4911-8444-75F6282A4C84}" destId="{113F7A38-0ECF-4138-AD28-24510CE35C06}" srcOrd="1" destOrd="0" presId="urn:microsoft.com/office/officeart/2005/8/layout/pyramid2"/>
    <dgm:cxn modelId="{719C63DD-9147-403F-975F-4E90EDA77EE8}" type="presParOf" srcId="{FC844C7F-5177-4911-8444-75F6282A4C84}" destId="{D0BA7630-7104-4EC2-AFE2-255C8A3890B5}" srcOrd="2" destOrd="0" presId="urn:microsoft.com/office/officeart/2005/8/layout/pyramid2"/>
    <dgm:cxn modelId="{F113866B-FB44-4C25-B755-41522E6A7D01}" type="presParOf" srcId="{FC844C7F-5177-4911-8444-75F6282A4C84}" destId="{F4701700-4748-4AF0-8901-12ADF4F2904A}" srcOrd="3" destOrd="0" presId="urn:microsoft.com/office/officeart/2005/8/layout/pyramid2"/>
    <dgm:cxn modelId="{E61BACD1-C144-4884-85E1-29C7C802A4E7}" type="presParOf" srcId="{FC844C7F-5177-4911-8444-75F6282A4C84}" destId="{71B75EAD-C591-43F4-8DF4-2DEB2B03EFBD}" srcOrd="4" destOrd="0" presId="urn:microsoft.com/office/officeart/2005/8/layout/pyramid2"/>
    <dgm:cxn modelId="{3D9A616E-E162-4256-AD40-569DE5196853}" type="presParOf" srcId="{FC844C7F-5177-4911-8444-75F6282A4C84}" destId="{D09D3B03-1EBF-49FC-A322-7BCFC6AB1EBB}" srcOrd="5" destOrd="0" presId="urn:microsoft.com/office/officeart/2005/8/layout/pyramid2"/>
    <dgm:cxn modelId="{6E35D6F6-05FC-4EC0-9B63-E4D92D1A40DC}" type="presParOf" srcId="{FC844C7F-5177-4911-8444-75F6282A4C84}" destId="{E538E7AF-6976-4AB0-8043-60D9C7A91A39}" srcOrd="6" destOrd="0" presId="urn:microsoft.com/office/officeart/2005/8/layout/pyramid2"/>
    <dgm:cxn modelId="{C5026276-2287-4EEF-B6D0-FD2B1B2C8E54}" type="presParOf" srcId="{FC844C7F-5177-4911-8444-75F6282A4C84}" destId="{B61D5E24-ADBE-4979-8D16-68C493D60075}" srcOrd="7" destOrd="0" presId="urn:microsoft.com/office/officeart/2005/8/layout/pyramid2"/>
    <dgm:cxn modelId="{E8E96DD6-AD9C-4D3B-87C7-1904836174A3}" type="presParOf" srcId="{FC844C7F-5177-4911-8444-75F6282A4C84}" destId="{C36EDBAE-6A62-418A-BB49-15A121AF898B}" srcOrd="8" destOrd="0" presId="urn:microsoft.com/office/officeart/2005/8/layout/pyramid2"/>
    <dgm:cxn modelId="{7C76DE81-C394-4926-857F-39A3A30972DD}" type="presParOf" srcId="{FC844C7F-5177-4911-8444-75F6282A4C84}" destId="{97057300-AF0F-4AF6-8274-05C14445D566}" srcOrd="9" destOrd="0" presId="urn:microsoft.com/office/officeart/2005/8/layout/pyramid2"/>
    <dgm:cxn modelId="{A2111D5B-E544-4D0B-9AC7-66E6C6237F11}" type="presParOf" srcId="{FC844C7F-5177-4911-8444-75F6282A4C84}" destId="{A55AC0AC-04F0-434E-803A-305DF910A085}" srcOrd="10" destOrd="0" presId="urn:microsoft.com/office/officeart/2005/8/layout/pyramid2"/>
    <dgm:cxn modelId="{BC6A3492-8E5A-4305-91B1-63BB153E81A9}" type="presParOf" srcId="{FC844C7F-5177-4911-8444-75F6282A4C84}" destId="{4A022623-B694-48CF-AFFC-92FEDB4AEAFB}" srcOrd="11" destOrd="0" presId="urn:microsoft.com/office/officeart/2005/8/layout/pyramid2"/>
    <dgm:cxn modelId="{FF0CFFB7-E606-4E42-B03F-4AF21B2BFC09}" type="presParOf" srcId="{FC844C7F-5177-4911-8444-75F6282A4C84}" destId="{EC49DFD0-7ECA-4C51-8F7E-BDA4E4393888}" srcOrd="12" destOrd="0" presId="urn:microsoft.com/office/officeart/2005/8/layout/pyramid2"/>
    <dgm:cxn modelId="{E99F24CB-E4A0-42AF-82D0-9991BD505587}" type="presParOf" srcId="{FC844C7F-5177-4911-8444-75F6282A4C84}" destId="{855E2C93-E876-4619-BA12-988AC542C1F3}" srcOrd="13" destOrd="0" presId="urn:microsoft.com/office/officeart/2005/8/layout/pyramid2"/>
    <dgm:cxn modelId="{8572936F-876D-4A71-81CD-50A451796614}" type="presParOf" srcId="{FC844C7F-5177-4911-8444-75F6282A4C84}" destId="{4E68FD68-40F1-4BD1-BFE4-A33A0FDAE9B1}" srcOrd="14" destOrd="0" presId="urn:microsoft.com/office/officeart/2005/8/layout/pyramid2"/>
    <dgm:cxn modelId="{1717F754-DE95-4F0B-B1E3-60248103E32E}" type="presParOf" srcId="{FC844C7F-5177-4911-8444-75F6282A4C84}" destId="{746C283D-2E9E-4261-8ED6-EF80BDF034A9}" srcOrd="15" destOrd="0" presId="urn:microsoft.com/office/officeart/2005/8/layout/pyramid2"/>
    <dgm:cxn modelId="{21341CA9-21D8-4668-AB8F-05A0F12B0940}" type="presParOf" srcId="{FC844C7F-5177-4911-8444-75F6282A4C84}" destId="{2C722F7A-EA50-454F-944B-85B1C391DC6B}" srcOrd="16" destOrd="0" presId="urn:microsoft.com/office/officeart/2005/8/layout/pyramid2"/>
    <dgm:cxn modelId="{B07FA32F-BB33-47E2-BB08-E5E3718086E9}" type="presParOf" srcId="{FC844C7F-5177-4911-8444-75F6282A4C84}" destId="{D24C25BB-96BF-433A-91E0-D9A4F8E5B968}" srcOrd="1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3D51F6E-A5D7-4DCC-9B65-694240C5A29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AA21D4D-CFC9-42F6-A27F-2CBECC4B376F}">
      <dgm:prSet phldrT="[Текст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500" dirty="0" smtClean="0">
              <a:latin typeface="Arial Black" pitchFamily="34" charset="0"/>
            </a:rPr>
            <a:t>В случае возникновения дефицита предусматриваются источники на его покрытие:</a:t>
          </a:r>
          <a:endParaRPr lang="ru-RU" sz="1500" dirty="0"/>
        </a:p>
      </dgm:t>
    </dgm:pt>
    <dgm:pt modelId="{8B5FDFF7-93AC-47C0-A725-536A84122A76}" type="parTrans" cxnId="{ACA2D86D-AC9C-4D23-8CE5-05837928523A}">
      <dgm:prSet/>
      <dgm:spPr/>
      <dgm:t>
        <a:bodyPr/>
        <a:lstStyle/>
        <a:p>
          <a:endParaRPr lang="ru-RU"/>
        </a:p>
      </dgm:t>
    </dgm:pt>
    <dgm:pt modelId="{1E83B057-2D6F-4AF5-9E88-8A8996F502E0}" type="sibTrans" cxnId="{ACA2D86D-AC9C-4D23-8CE5-05837928523A}">
      <dgm:prSet/>
      <dgm:spPr/>
      <dgm:t>
        <a:bodyPr/>
        <a:lstStyle/>
        <a:p>
          <a:endParaRPr lang="ru-RU"/>
        </a:p>
      </dgm:t>
    </dgm:pt>
    <dgm:pt modelId="{9CCFE5FD-12C8-4382-B7E9-D2640F9074D1}">
      <dgm:prSet phldrT="[Текст]"/>
      <dgm:spPr/>
      <dgm:t>
        <a:bodyPr/>
        <a:lstStyle/>
        <a:p>
          <a:r>
            <a:rPr lang="ru-RU" dirty="0" smtClean="0"/>
            <a:t>Кредиты кредитных организаций в валюте Российской Федерации;</a:t>
          </a:r>
          <a:endParaRPr lang="ru-RU" dirty="0"/>
        </a:p>
      </dgm:t>
    </dgm:pt>
    <dgm:pt modelId="{6EC8BD0E-B015-456A-BEB3-2C76652085C7}" type="parTrans" cxnId="{F72D4C49-2A46-45E5-865A-F92981270F1A}">
      <dgm:prSet/>
      <dgm:spPr/>
      <dgm:t>
        <a:bodyPr/>
        <a:lstStyle/>
        <a:p>
          <a:endParaRPr lang="ru-RU"/>
        </a:p>
      </dgm:t>
    </dgm:pt>
    <dgm:pt modelId="{F860887E-7DA2-4AB6-A752-985B54951D16}" type="sibTrans" cxnId="{F72D4C49-2A46-45E5-865A-F92981270F1A}">
      <dgm:prSet/>
      <dgm:spPr/>
      <dgm:t>
        <a:bodyPr/>
        <a:lstStyle/>
        <a:p>
          <a:endParaRPr lang="ru-RU"/>
        </a:p>
      </dgm:t>
    </dgm:pt>
    <dgm:pt modelId="{B4939962-6387-4F78-80FC-DBB43569F9E1}">
      <dgm:prSet phldrT="[Текст]"/>
      <dgm:spPr/>
      <dgm:t>
        <a:bodyPr/>
        <a:lstStyle/>
        <a:p>
          <a:r>
            <a:rPr lang="ru-RU" dirty="0" smtClean="0"/>
            <a:t>Бюджетные кредиты от других бюджетов бюджетной системы Российской Федерации;</a:t>
          </a:r>
          <a:endParaRPr lang="ru-RU" dirty="0"/>
        </a:p>
      </dgm:t>
    </dgm:pt>
    <dgm:pt modelId="{5BBD85C4-37C1-4EDE-8A77-99682C14585F}" type="parTrans" cxnId="{48A5EC5E-A429-4B21-BFB3-63E278EFD812}">
      <dgm:prSet/>
      <dgm:spPr/>
      <dgm:t>
        <a:bodyPr/>
        <a:lstStyle/>
        <a:p>
          <a:endParaRPr lang="ru-RU"/>
        </a:p>
      </dgm:t>
    </dgm:pt>
    <dgm:pt modelId="{25AFA324-CBF2-4098-A318-D0782BEF5C07}" type="sibTrans" cxnId="{48A5EC5E-A429-4B21-BFB3-63E278EFD812}">
      <dgm:prSet/>
      <dgm:spPr/>
      <dgm:t>
        <a:bodyPr/>
        <a:lstStyle/>
        <a:p>
          <a:endParaRPr lang="ru-RU"/>
        </a:p>
      </dgm:t>
    </dgm:pt>
    <dgm:pt modelId="{EAACAF97-C4D9-4DBA-88EC-CBF2E18525A0}">
      <dgm:prSet phldrT="[Текст]"/>
      <dgm:spPr/>
      <dgm:t>
        <a:bodyPr/>
        <a:lstStyle/>
        <a:p>
          <a:r>
            <a:rPr lang="ru-RU" dirty="0" smtClean="0"/>
            <a:t>Изменение остатков средств на счетах по учёту средств бюджета;</a:t>
          </a:r>
          <a:endParaRPr lang="ru-RU" dirty="0"/>
        </a:p>
      </dgm:t>
    </dgm:pt>
    <dgm:pt modelId="{C3CE4FE2-E44B-4EEF-AD80-4AABBB0E40E4}" type="parTrans" cxnId="{C24319E4-AB4C-475B-A643-828F2CABF16E}">
      <dgm:prSet/>
      <dgm:spPr/>
      <dgm:t>
        <a:bodyPr/>
        <a:lstStyle/>
        <a:p>
          <a:endParaRPr lang="ru-RU"/>
        </a:p>
      </dgm:t>
    </dgm:pt>
    <dgm:pt modelId="{D935C438-FFEC-4D16-8506-87453C6F6DDF}" type="sibTrans" cxnId="{C24319E4-AB4C-475B-A643-828F2CABF16E}">
      <dgm:prSet/>
      <dgm:spPr/>
      <dgm:t>
        <a:bodyPr/>
        <a:lstStyle/>
        <a:p>
          <a:endParaRPr lang="ru-RU"/>
        </a:p>
      </dgm:t>
    </dgm:pt>
    <dgm:pt modelId="{9705CBA4-2B27-4F2A-84D8-3B0A810C6DE9}">
      <dgm:prSet phldrT="[Текст]"/>
      <dgm:spPr/>
      <dgm:t>
        <a:bodyPr/>
        <a:lstStyle/>
        <a:p>
          <a:r>
            <a:rPr lang="ru-RU" dirty="0" smtClean="0"/>
            <a:t>Иные источники внутреннего финансирования дефицитов бюджетов.</a:t>
          </a:r>
          <a:endParaRPr lang="ru-RU" dirty="0"/>
        </a:p>
      </dgm:t>
    </dgm:pt>
    <dgm:pt modelId="{FB6336CB-9A2F-452B-8599-AC0F99988764}" type="parTrans" cxnId="{86E206E9-D7F5-47B5-A32F-B4045AE8F4D1}">
      <dgm:prSet/>
      <dgm:spPr/>
      <dgm:t>
        <a:bodyPr/>
        <a:lstStyle/>
        <a:p>
          <a:endParaRPr lang="ru-RU"/>
        </a:p>
      </dgm:t>
    </dgm:pt>
    <dgm:pt modelId="{85F9BE04-B7BA-44B2-95F8-C65E771E131C}" type="sibTrans" cxnId="{86E206E9-D7F5-47B5-A32F-B4045AE8F4D1}">
      <dgm:prSet/>
      <dgm:spPr/>
      <dgm:t>
        <a:bodyPr/>
        <a:lstStyle/>
        <a:p>
          <a:endParaRPr lang="ru-RU"/>
        </a:p>
      </dgm:t>
    </dgm:pt>
    <dgm:pt modelId="{09D9D800-111C-4CB8-9644-8FA9DF097AF3}" type="pres">
      <dgm:prSet presAssocID="{83D51F6E-A5D7-4DCC-9B65-694240C5A29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6C0543-3F62-4454-8445-D45E199978EE}" type="pres">
      <dgm:prSet presAssocID="{2AA21D4D-CFC9-42F6-A27F-2CBECC4B376F}" presName="parentText" presStyleLbl="node1" presStyleIdx="0" presStyleCnt="1" custLinFactNeighborX="17241" custLinFactNeighborY="-434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A80860-512D-47D8-8459-C92557A5B882}" type="pres">
      <dgm:prSet presAssocID="{2AA21D4D-CFC9-42F6-A27F-2CBECC4B376F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A1BBD2-7AC6-4EDA-ADB6-3C488AE241CF}" type="presOf" srcId="{9705CBA4-2B27-4F2A-84D8-3B0A810C6DE9}" destId="{CDA80860-512D-47D8-8459-C92557A5B882}" srcOrd="0" destOrd="3" presId="urn:microsoft.com/office/officeart/2005/8/layout/vList2"/>
    <dgm:cxn modelId="{1BD08668-AFE4-409A-8611-55AC19EB2EB4}" type="presOf" srcId="{9CCFE5FD-12C8-4382-B7E9-D2640F9074D1}" destId="{CDA80860-512D-47D8-8459-C92557A5B882}" srcOrd="0" destOrd="0" presId="urn:microsoft.com/office/officeart/2005/8/layout/vList2"/>
    <dgm:cxn modelId="{C24319E4-AB4C-475B-A643-828F2CABF16E}" srcId="{2AA21D4D-CFC9-42F6-A27F-2CBECC4B376F}" destId="{EAACAF97-C4D9-4DBA-88EC-CBF2E18525A0}" srcOrd="2" destOrd="0" parTransId="{C3CE4FE2-E44B-4EEF-AD80-4AABBB0E40E4}" sibTransId="{D935C438-FFEC-4D16-8506-87453C6F6DDF}"/>
    <dgm:cxn modelId="{ACA2D86D-AC9C-4D23-8CE5-05837928523A}" srcId="{83D51F6E-A5D7-4DCC-9B65-694240C5A298}" destId="{2AA21D4D-CFC9-42F6-A27F-2CBECC4B376F}" srcOrd="0" destOrd="0" parTransId="{8B5FDFF7-93AC-47C0-A725-536A84122A76}" sibTransId="{1E83B057-2D6F-4AF5-9E88-8A8996F502E0}"/>
    <dgm:cxn modelId="{B0EBFF7E-483F-47C9-9794-4273BC17BB4C}" type="presOf" srcId="{EAACAF97-C4D9-4DBA-88EC-CBF2E18525A0}" destId="{CDA80860-512D-47D8-8459-C92557A5B882}" srcOrd="0" destOrd="2" presId="urn:microsoft.com/office/officeart/2005/8/layout/vList2"/>
    <dgm:cxn modelId="{79266D4B-0C5F-4859-ACE3-FA2FC053D515}" type="presOf" srcId="{B4939962-6387-4F78-80FC-DBB43569F9E1}" destId="{CDA80860-512D-47D8-8459-C92557A5B882}" srcOrd="0" destOrd="1" presId="urn:microsoft.com/office/officeart/2005/8/layout/vList2"/>
    <dgm:cxn modelId="{1E8A7ECD-A712-4B89-8184-89AE066DE8CF}" type="presOf" srcId="{83D51F6E-A5D7-4DCC-9B65-694240C5A298}" destId="{09D9D800-111C-4CB8-9644-8FA9DF097AF3}" srcOrd="0" destOrd="0" presId="urn:microsoft.com/office/officeart/2005/8/layout/vList2"/>
    <dgm:cxn modelId="{F72D4C49-2A46-45E5-865A-F92981270F1A}" srcId="{2AA21D4D-CFC9-42F6-A27F-2CBECC4B376F}" destId="{9CCFE5FD-12C8-4382-B7E9-D2640F9074D1}" srcOrd="0" destOrd="0" parTransId="{6EC8BD0E-B015-456A-BEB3-2C76652085C7}" sibTransId="{F860887E-7DA2-4AB6-A752-985B54951D16}"/>
    <dgm:cxn modelId="{86E206E9-D7F5-47B5-A32F-B4045AE8F4D1}" srcId="{2AA21D4D-CFC9-42F6-A27F-2CBECC4B376F}" destId="{9705CBA4-2B27-4F2A-84D8-3B0A810C6DE9}" srcOrd="3" destOrd="0" parTransId="{FB6336CB-9A2F-452B-8599-AC0F99988764}" sibTransId="{85F9BE04-B7BA-44B2-95F8-C65E771E131C}"/>
    <dgm:cxn modelId="{47490DBC-2CA2-4C6F-9BBC-090A3FC38804}" type="presOf" srcId="{2AA21D4D-CFC9-42F6-A27F-2CBECC4B376F}" destId="{966C0543-3F62-4454-8445-D45E199978EE}" srcOrd="0" destOrd="0" presId="urn:microsoft.com/office/officeart/2005/8/layout/vList2"/>
    <dgm:cxn modelId="{48A5EC5E-A429-4B21-BFB3-63E278EFD812}" srcId="{2AA21D4D-CFC9-42F6-A27F-2CBECC4B376F}" destId="{B4939962-6387-4F78-80FC-DBB43569F9E1}" srcOrd="1" destOrd="0" parTransId="{5BBD85C4-37C1-4EDE-8A77-99682C14585F}" sibTransId="{25AFA324-CBF2-4098-A318-D0782BEF5C07}"/>
    <dgm:cxn modelId="{964C3503-894D-4C5B-A051-551D58A25DBE}" type="presParOf" srcId="{09D9D800-111C-4CB8-9644-8FA9DF097AF3}" destId="{966C0543-3F62-4454-8445-D45E199978EE}" srcOrd="0" destOrd="0" presId="urn:microsoft.com/office/officeart/2005/8/layout/vList2"/>
    <dgm:cxn modelId="{7DEFA95F-6ADC-4CFE-B893-A1A1B7A24248}" type="presParOf" srcId="{09D9D800-111C-4CB8-9644-8FA9DF097AF3}" destId="{CDA80860-512D-47D8-8459-C92557A5B88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8CD7101-2046-471C-A16E-DE90E47C939E}" type="doc">
      <dgm:prSet loTypeId="urn:microsoft.com/office/officeart/2005/8/layout/vList3#2" loCatId="list" qsTypeId="urn:microsoft.com/office/officeart/2005/8/quickstyle/simple1" qsCatId="simple" csTypeId="urn:microsoft.com/office/officeart/2005/8/colors/colorful1#3" csCatId="colorful" phldr="1"/>
      <dgm:spPr/>
    </dgm:pt>
    <dgm:pt modelId="{C0DF952F-0A91-4A42-866E-3F0AF01F469E}">
      <dgm:prSet phldrT="[Текст]"/>
      <dgm:spPr/>
      <dgm:t>
        <a:bodyPr/>
        <a:lstStyle/>
        <a:p>
          <a:r>
            <a:rPr lang="ru-RU" altLang="ru-RU" dirty="0" smtClean="0">
              <a:solidFill>
                <a:srgbClr val="002060"/>
              </a:solidFill>
            </a:rPr>
            <a:t>Письмом контрольно-счетной палаты МО МР «Усть-Цилемский» от 05.12.2017г. № 02-09/40-</a:t>
          </a:r>
        </a:p>
        <a:p>
          <a:r>
            <a:rPr lang="ru-RU" altLang="ru-RU" dirty="0" smtClean="0">
              <a:solidFill>
                <a:srgbClr val="002060"/>
              </a:solidFill>
            </a:rPr>
            <a:t>получено положительное заключение на указанный проект решения</a:t>
          </a:r>
          <a:endParaRPr lang="ru-RU" dirty="0"/>
        </a:p>
      </dgm:t>
    </dgm:pt>
    <dgm:pt modelId="{C3FF1787-0BDA-4136-B536-26082ED56D5E}" type="parTrans" cxnId="{159A24AD-6F9F-4243-B60F-E218A19E45E0}">
      <dgm:prSet/>
      <dgm:spPr/>
      <dgm:t>
        <a:bodyPr/>
        <a:lstStyle/>
        <a:p>
          <a:endParaRPr lang="ru-RU"/>
        </a:p>
      </dgm:t>
    </dgm:pt>
    <dgm:pt modelId="{11B3B506-101A-45CD-8181-2F9C829B44BA}" type="sibTrans" cxnId="{159A24AD-6F9F-4243-B60F-E218A19E45E0}">
      <dgm:prSet/>
      <dgm:spPr/>
      <dgm:t>
        <a:bodyPr/>
        <a:lstStyle/>
        <a:p>
          <a:endParaRPr lang="ru-RU"/>
        </a:p>
      </dgm:t>
    </dgm:pt>
    <dgm:pt modelId="{8F43E112-3AD6-45CB-BC30-C74D72E9130A}" type="pres">
      <dgm:prSet presAssocID="{E8CD7101-2046-471C-A16E-DE90E47C939E}" presName="linearFlow" presStyleCnt="0">
        <dgm:presLayoutVars>
          <dgm:dir/>
          <dgm:resizeHandles val="exact"/>
        </dgm:presLayoutVars>
      </dgm:prSet>
      <dgm:spPr/>
    </dgm:pt>
    <dgm:pt modelId="{DD75839F-3712-4B72-9E15-68F712ED0467}" type="pres">
      <dgm:prSet presAssocID="{C0DF952F-0A91-4A42-866E-3F0AF01F469E}" presName="composite" presStyleCnt="0"/>
      <dgm:spPr/>
    </dgm:pt>
    <dgm:pt modelId="{1BFBC4E8-863F-4CE8-A91D-ABAE7F9F9B05}" type="pres">
      <dgm:prSet presAssocID="{C0DF952F-0A91-4A42-866E-3F0AF01F469E}" presName="imgShp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48BD9A9-0F39-4599-BCD4-BE7A08285AC1}" type="pres">
      <dgm:prSet presAssocID="{C0DF952F-0A91-4A42-866E-3F0AF01F469E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34E9D9-04C5-43CA-88F2-A8CDCAA000D7}" type="presOf" srcId="{C0DF952F-0A91-4A42-866E-3F0AF01F469E}" destId="{B48BD9A9-0F39-4599-BCD4-BE7A08285AC1}" srcOrd="0" destOrd="0" presId="urn:microsoft.com/office/officeart/2005/8/layout/vList3#2"/>
    <dgm:cxn modelId="{159A24AD-6F9F-4243-B60F-E218A19E45E0}" srcId="{E8CD7101-2046-471C-A16E-DE90E47C939E}" destId="{C0DF952F-0A91-4A42-866E-3F0AF01F469E}" srcOrd="0" destOrd="0" parTransId="{C3FF1787-0BDA-4136-B536-26082ED56D5E}" sibTransId="{11B3B506-101A-45CD-8181-2F9C829B44BA}"/>
    <dgm:cxn modelId="{0555213D-029D-4D80-8268-069EAEA153D7}" type="presOf" srcId="{E8CD7101-2046-471C-A16E-DE90E47C939E}" destId="{8F43E112-3AD6-45CB-BC30-C74D72E9130A}" srcOrd="0" destOrd="0" presId="urn:microsoft.com/office/officeart/2005/8/layout/vList3#2"/>
    <dgm:cxn modelId="{79F89004-9BB8-49F3-9EF7-ED72D5A74089}" type="presParOf" srcId="{8F43E112-3AD6-45CB-BC30-C74D72E9130A}" destId="{DD75839F-3712-4B72-9E15-68F712ED0467}" srcOrd="0" destOrd="0" presId="urn:microsoft.com/office/officeart/2005/8/layout/vList3#2"/>
    <dgm:cxn modelId="{07D642B7-4A89-4CD5-9E53-48F693BDDF0C}" type="presParOf" srcId="{DD75839F-3712-4B72-9E15-68F712ED0467}" destId="{1BFBC4E8-863F-4CE8-A91D-ABAE7F9F9B05}" srcOrd="0" destOrd="0" presId="urn:microsoft.com/office/officeart/2005/8/layout/vList3#2"/>
    <dgm:cxn modelId="{9EE79068-194F-4F76-BD90-F1B7E2BB854E}" type="presParOf" srcId="{DD75839F-3712-4B72-9E15-68F712ED0467}" destId="{B48BD9A9-0F39-4599-BCD4-BE7A08285AC1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0549392-3C82-4D8A-A146-3E2D32C95F9B}">
      <dsp:nvSpPr>
        <dsp:cNvPr id="0" name=""/>
        <dsp:cNvSpPr/>
      </dsp:nvSpPr>
      <dsp:spPr>
        <a:xfrm>
          <a:off x="0" y="0"/>
          <a:ext cx="5429288" cy="232165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12 Муниципальных образований: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1 муниципальный район</a:t>
          </a:r>
          <a:endParaRPr lang="ru-RU" sz="2000" b="1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11 сельских поселений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На  администрацию муниципального района, возлагается исполнение полномочий администрации СП «Усть-Цильма»</a:t>
          </a:r>
          <a:endParaRPr lang="ru-RU" sz="1600" b="1" kern="1200" dirty="0"/>
        </a:p>
      </dsp:txBody>
      <dsp:txXfrm>
        <a:off x="1233313" y="0"/>
        <a:ext cx="4195974" cy="2321650"/>
      </dsp:txXfrm>
    </dsp:sp>
    <dsp:sp modelId="{5FD9296B-A54F-4BBD-ADFF-A1F4DE943758}">
      <dsp:nvSpPr>
        <dsp:cNvPr id="0" name=""/>
        <dsp:cNvSpPr/>
      </dsp:nvSpPr>
      <dsp:spPr>
        <a:xfrm>
          <a:off x="391404" y="846260"/>
          <a:ext cx="51100" cy="466928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7225F3-07F9-493E-B401-1F57F6C85EF8}">
      <dsp:nvSpPr>
        <dsp:cNvPr id="0" name=""/>
        <dsp:cNvSpPr/>
      </dsp:nvSpPr>
      <dsp:spPr>
        <a:xfrm>
          <a:off x="201100" y="2500337"/>
          <a:ext cx="5109937" cy="108321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/>
            <a:t>37 населённых пунктов</a:t>
          </a:r>
          <a:endParaRPr lang="ru-RU" sz="2000" b="1" i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0" kern="1200" dirty="0" smtClean="0"/>
            <a:t>5 посёлков сельского типа</a:t>
          </a:r>
          <a:endParaRPr lang="ru-RU" sz="1600" b="1" i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0" kern="1200" dirty="0" smtClean="0"/>
            <a:t>10 сёл, 22 деревни</a:t>
          </a:r>
          <a:endParaRPr lang="ru-RU" sz="1600" b="1" i="0" kern="1200" dirty="0"/>
        </a:p>
      </dsp:txBody>
      <dsp:txXfrm>
        <a:off x="1361870" y="2500337"/>
        <a:ext cx="3949167" cy="1083211"/>
      </dsp:txXfrm>
    </dsp:sp>
    <dsp:sp modelId="{37BA06F8-4052-4ED0-A731-3EC25BC26449}">
      <dsp:nvSpPr>
        <dsp:cNvPr id="0" name=""/>
        <dsp:cNvSpPr/>
      </dsp:nvSpPr>
      <dsp:spPr>
        <a:xfrm>
          <a:off x="0" y="2785299"/>
          <a:ext cx="61470" cy="520637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0A952B-6771-4991-BB2E-F99183742EB8}">
      <dsp:nvSpPr>
        <dsp:cNvPr id="0" name=""/>
        <dsp:cNvSpPr/>
      </dsp:nvSpPr>
      <dsp:spPr>
        <a:xfrm>
          <a:off x="0" y="3705154"/>
          <a:ext cx="5429288" cy="179557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МР Усть-Цилемский граничит</a:t>
          </a:r>
          <a:endParaRPr lang="ru-RU" sz="20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с  севера – с Ненецким АО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с юга – с Удорским и Ижемским муниципальными  районами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с востока – с Ижемским МР  и Усинским ГО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с  запада - с Архангельской областью</a:t>
          </a:r>
          <a:endParaRPr lang="ru-RU" sz="1600" b="1" kern="1200" dirty="0"/>
        </a:p>
      </dsp:txBody>
      <dsp:txXfrm>
        <a:off x="1233313" y="3705154"/>
        <a:ext cx="4195974" cy="1795571"/>
      </dsp:txXfrm>
    </dsp:sp>
    <dsp:sp modelId="{28F0FA46-48D9-447F-B9CE-4F5A486E66FC}">
      <dsp:nvSpPr>
        <dsp:cNvPr id="0" name=""/>
        <dsp:cNvSpPr/>
      </dsp:nvSpPr>
      <dsp:spPr>
        <a:xfrm>
          <a:off x="0" y="4340319"/>
          <a:ext cx="51100" cy="523917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DE60DC6-4A1B-4A1C-8947-063765DE607B}">
      <dsp:nvSpPr>
        <dsp:cNvPr id="0" name=""/>
        <dsp:cNvSpPr/>
      </dsp:nvSpPr>
      <dsp:spPr>
        <a:xfrm>
          <a:off x="1000114" y="0"/>
          <a:ext cx="6572324" cy="5429250"/>
        </a:xfrm>
        <a:prstGeom prst="triangl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B33B10-A558-4262-959B-95C987EB26AE}">
      <dsp:nvSpPr>
        <dsp:cNvPr id="0" name=""/>
        <dsp:cNvSpPr/>
      </dsp:nvSpPr>
      <dsp:spPr>
        <a:xfrm>
          <a:off x="2857502" y="142859"/>
          <a:ext cx="3529012" cy="350462"/>
        </a:xfrm>
        <a:prstGeom prst="round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СП </a:t>
          </a:r>
          <a:r>
            <a:rPr lang="ru-RU" sz="1400" kern="1200" dirty="0" err="1" smtClean="0"/>
            <a:t>Уег</a:t>
          </a:r>
          <a:r>
            <a:rPr lang="ru-RU" sz="1400" kern="1200" dirty="0" smtClean="0"/>
            <a:t> 161 чел</a:t>
          </a:r>
          <a:endParaRPr lang="ru-RU" sz="1400" kern="1200" dirty="0"/>
        </a:p>
      </dsp:txBody>
      <dsp:txXfrm>
        <a:off x="2857502" y="142859"/>
        <a:ext cx="3529012" cy="350462"/>
      </dsp:txXfrm>
    </dsp:sp>
    <dsp:sp modelId="{8AF32F58-F114-4912-BB60-EB3AB10095C2}">
      <dsp:nvSpPr>
        <dsp:cNvPr id="0" name=""/>
        <dsp:cNvSpPr/>
      </dsp:nvSpPr>
      <dsp:spPr>
        <a:xfrm>
          <a:off x="2643185" y="642926"/>
          <a:ext cx="3529012" cy="350462"/>
        </a:xfrm>
        <a:prstGeom prst="roundRect">
          <a:avLst/>
        </a:prstGeom>
        <a:solidFill>
          <a:schemeClr val="accent3">
            <a:lumMod val="40000"/>
            <a:lumOff val="60000"/>
            <a:alpha val="90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СП </a:t>
          </a:r>
          <a:r>
            <a:rPr lang="ru-RU" sz="1400" kern="1200" dirty="0" err="1" smtClean="0"/>
            <a:t>Нерица</a:t>
          </a:r>
          <a:r>
            <a:rPr lang="ru-RU" sz="1400" kern="1200" dirty="0" smtClean="0"/>
            <a:t> 214 чел</a:t>
          </a:r>
          <a:endParaRPr lang="ru-RU" sz="1400" kern="1200" dirty="0"/>
        </a:p>
      </dsp:txBody>
      <dsp:txXfrm>
        <a:off x="2643185" y="642926"/>
        <a:ext cx="3529012" cy="350462"/>
      </dsp:txXfrm>
    </dsp:sp>
    <dsp:sp modelId="{BF733129-DE27-4CAA-A9A9-4A51211479E5}">
      <dsp:nvSpPr>
        <dsp:cNvPr id="0" name=""/>
        <dsp:cNvSpPr/>
      </dsp:nvSpPr>
      <dsp:spPr>
        <a:xfrm>
          <a:off x="2428868" y="1071552"/>
          <a:ext cx="3529012" cy="350462"/>
        </a:xfrm>
        <a:prstGeom prst="round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СП Среднее Бугаево 302 чел</a:t>
          </a:r>
          <a:endParaRPr lang="ru-RU" sz="1400" kern="1200" dirty="0"/>
        </a:p>
      </dsp:txBody>
      <dsp:txXfrm>
        <a:off x="2428868" y="1071552"/>
        <a:ext cx="3529012" cy="350462"/>
      </dsp:txXfrm>
    </dsp:sp>
    <dsp:sp modelId="{5C5E089A-21C5-4B82-A13B-65A37BD93C7E}">
      <dsp:nvSpPr>
        <dsp:cNvPr id="0" name=""/>
        <dsp:cNvSpPr/>
      </dsp:nvSpPr>
      <dsp:spPr>
        <a:xfrm>
          <a:off x="2214551" y="1571620"/>
          <a:ext cx="3529012" cy="350462"/>
        </a:xfrm>
        <a:prstGeom prst="roundRect">
          <a:avLst/>
        </a:prstGeom>
        <a:solidFill>
          <a:schemeClr val="accent5">
            <a:lumMod val="60000"/>
            <a:lumOff val="40000"/>
            <a:alpha val="90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СП </a:t>
          </a:r>
          <a:r>
            <a:rPr lang="ru-RU" sz="1400" kern="1200" dirty="0" err="1" smtClean="0"/>
            <a:t>Ёрмица</a:t>
          </a:r>
          <a:r>
            <a:rPr lang="ru-RU" sz="1400" kern="1200" dirty="0" smtClean="0"/>
            <a:t> 322 чел</a:t>
          </a:r>
          <a:endParaRPr lang="ru-RU" sz="1400" kern="1200" dirty="0"/>
        </a:p>
      </dsp:txBody>
      <dsp:txXfrm>
        <a:off x="2214551" y="1571620"/>
        <a:ext cx="3529012" cy="350462"/>
      </dsp:txXfrm>
    </dsp:sp>
    <dsp:sp modelId="{BECE579A-6C97-4804-89C8-1CCACC33E25D}">
      <dsp:nvSpPr>
        <dsp:cNvPr id="0" name=""/>
        <dsp:cNvSpPr/>
      </dsp:nvSpPr>
      <dsp:spPr>
        <a:xfrm>
          <a:off x="1928807" y="2071684"/>
          <a:ext cx="3529012" cy="350462"/>
        </a:xfrm>
        <a:prstGeom prst="round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СП </a:t>
          </a:r>
          <a:r>
            <a:rPr lang="ru-RU" sz="1400" kern="1200" dirty="0" err="1" smtClean="0"/>
            <a:t>Хабариха</a:t>
          </a:r>
          <a:r>
            <a:rPr lang="ru-RU" sz="1400" kern="1200" dirty="0" smtClean="0"/>
            <a:t> 353 чел</a:t>
          </a:r>
          <a:endParaRPr lang="ru-RU" sz="1400" kern="1200" dirty="0"/>
        </a:p>
      </dsp:txBody>
      <dsp:txXfrm>
        <a:off x="1928807" y="2071684"/>
        <a:ext cx="3529012" cy="350462"/>
      </dsp:txXfrm>
    </dsp:sp>
    <dsp:sp modelId="{6714356B-4EA9-4033-BBBF-88C79E53B8B4}">
      <dsp:nvSpPr>
        <dsp:cNvPr id="0" name=""/>
        <dsp:cNvSpPr/>
      </dsp:nvSpPr>
      <dsp:spPr>
        <a:xfrm>
          <a:off x="1714490" y="2571752"/>
          <a:ext cx="3529012" cy="350462"/>
        </a:xfrm>
        <a:prstGeom prst="roundRect">
          <a:avLst/>
        </a:prstGeom>
        <a:solidFill>
          <a:schemeClr val="accent6">
            <a:lumMod val="75000"/>
            <a:alpha val="90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СП</a:t>
          </a:r>
          <a:r>
            <a:rPr lang="ru-RU" sz="1400" kern="1200" baseline="0" dirty="0" smtClean="0"/>
            <a:t> Окунёв Нос 542 чел</a:t>
          </a:r>
          <a:endParaRPr lang="ru-RU" sz="1400" kern="1200" dirty="0"/>
        </a:p>
      </dsp:txBody>
      <dsp:txXfrm>
        <a:off x="1714490" y="2571752"/>
        <a:ext cx="3529012" cy="350462"/>
      </dsp:txXfrm>
    </dsp:sp>
    <dsp:sp modelId="{5D605D59-5699-4AD2-A9EA-EE4DE2B5A618}">
      <dsp:nvSpPr>
        <dsp:cNvPr id="0" name=""/>
        <dsp:cNvSpPr/>
      </dsp:nvSpPr>
      <dsp:spPr>
        <a:xfrm>
          <a:off x="1428746" y="3071819"/>
          <a:ext cx="3529012" cy="350462"/>
        </a:xfrm>
        <a:prstGeom prst="round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СП Новый Бор 770 чел</a:t>
          </a:r>
          <a:endParaRPr lang="ru-RU" sz="1400" kern="1200" dirty="0"/>
        </a:p>
      </dsp:txBody>
      <dsp:txXfrm>
        <a:off x="1428746" y="3071819"/>
        <a:ext cx="3529012" cy="350462"/>
      </dsp:txXfrm>
    </dsp:sp>
    <dsp:sp modelId="{93F71810-E235-4D12-BAFD-58ED0750975A}">
      <dsp:nvSpPr>
        <dsp:cNvPr id="0" name=""/>
        <dsp:cNvSpPr/>
      </dsp:nvSpPr>
      <dsp:spPr>
        <a:xfrm>
          <a:off x="1143002" y="3643322"/>
          <a:ext cx="3529012" cy="350462"/>
        </a:xfrm>
        <a:prstGeom prst="roundRect">
          <a:avLst/>
        </a:prstGeom>
        <a:solidFill>
          <a:schemeClr val="accent5">
            <a:lumMod val="60000"/>
            <a:lumOff val="40000"/>
            <a:alpha val="90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СП </a:t>
          </a:r>
          <a:r>
            <a:rPr lang="ru-RU" sz="1400" kern="1200" dirty="0" err="1" smtClean="0"/>
            <a:t>Трусово</a:t>
          </a:r>
          <a:r>
            <a:rPr lang="ru-RU" sz="1400" kern="1200" dirty="0" smtClean="0"/>
            <a:t> 1223 чел</a:t>
          </a:r>
          <a:endParaRPr lang="ru-RU" sz="1400" kern="1200" dirty="0"/>
        </a:p>
      </dsp:txBody>
      <dsp:txXfrm>
        <a:off x="1143002" y="3643322"/>
        <a:ext cx="3529012" cy="350462"/>
      </dsp:txXfrm>
    </dsp:sp>
    <dsp:sp modelId="{238C2427-2E4B-42D8-8794-EEE6F353153C}">
      <dsp:nvSpPr>
        <dsp:cNvPr id="0" name=""/>
        <dsp:cNvSpPr/>
      </dsp:nvSpPr>
      <dsp:spPr>
        <a:xfrm>
          <a:off x="928685" y="4143386"/>
          <a:ext cx="3529012" cy="350462"/>
        </a:xfrm>
        <a:prstGeom prst="round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СП Коровий</a:t>
          </a:r>
          <a:r>
            <a:rPr lang="ru-RU" sz="1400" kern="1200" baseline="0" dirty="0" smtClean="0"/>
            <a:t> Ручей 1386 чел</a:t>
          </a:r>
          <a:endParaRPr lang="ru-RU" sz="1400" kern="1200" dirty="0"/>
        </a:p>
      </dsp:txBody>
      <dsp:txXfrm>
        <a:off x="928685" y="4143386"/>
        <a:ext cx="3529012" cy="350462"/>
      </dsp:txXfrm>
    </dsp:sp>
    <dsp:sp modelId="{90CA8BA0-0A59-4DD5-AC31-FC362FC0858F}">
      <dsp:nvSpPr>
        <dsp:cNvPr id="0" name=""/>
        <dsp:cNvSpPr/>
      </dsp:nvSpPr>
      <dsp:spPr>
        <a:xfrm>
          <a:off x="714368" y="4572015"/>
          <a:ext cx="3529012" cy="350462"/>
        </a:xfrm>
        <a:prstGeom prst="roundRect">
          <a:avLst/>
        </a:prstGeom>
        <a:solidFill>
          <a:schemeClr val="accent3">
            <a:lumMod val="40000"/>
            <a:lumOff val="60000"/>
            <a:alpha val="90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СП Замежная 1366 чел</a:t>
          </a:r>
          <a:endParaRPr lang="ru-RU" sz="1400" kern="1200" dirty="0"/>
        </a:p>
      </dsp:txBody>
      <dsp:txXfrm>
        <a:off x="714368" y="4572015"/>
        <a:ext cx="3529012" cy="350462"/>
      </dsp:txXfrm>
    </dsp:sp>
    <dsp:sp modelId="{B0A3B6D2-428A-46FE-A6DB-F413A107BAA0}">
      <dsp:nvSpPr>
        <dsp:cNvPr id="0" name=""/>
        <dsp:cNvSpPr/>
      </dsp:nvSpPr>
      <dsp:spPr>
        <a:xfrm>
          <a:off x="428623" y="5072083"/>
          <a:ext cx="3529012" cy="350462"/>
        </a:xfrm>
        <a:prstGeom prst="round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СП Усть-Цильма 5036 чел</a:t>
          </a:r>
          <a:endParaRPr lang="ru-RU" sz="1400" kern="1200" dirty="0"/>
        </a:p>
      </dsp:txBody>
      <dsp:txXfrm>
        <a:off x="428623" y="5072083"/>
        <a:ext cx="3529012" cy="35046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B277AB3-0280-448F-AE01-8419F8AE8118}">
      <dsp:nvSpPr>
        <dsp:cNvPr id="0" name=""/>
        <dsp:cNvSpPr/>
      </dsp:nvSpPr>
      <dsp:spPr>
        <a:xfrm rot="5400000">
          <a:off x="-265987" y="428634"/>
          <a:ext cx="1773248" cy="124127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Образование</a:t>
          </a:r>
          <a:endParaRPr lang="ru-RU" sz="1600" kern="1200" dirty="0"/>
        </a:p>
      </dsp:txBody>
      <dsp:txXfrm rot="5400000">
        <a:off x="-265987" y="428634"/>
        <a:ext cx="1773248" cy="1241274"/>
      </dsp:txXfrm>
    </dsp:sp>
    <dsp:sp modelId="{31841431-6921-42B6-8D34-4F37D76D0825}">
      <dsp:nvSpPr>
        <dsp:cNvPr id="0" name=""/>
        <dsp:cNvSpPr/>
      </dsp:nvSpPr>
      <dsp:spPr>
        <a:xfrm rot="5400000">
          <a:off x="4000456" y="-2716331"/>
          <a:ext cx="1469960" cy="6988325"/>
        </a:xfrm>
        <a:prstGeom prst="round2Same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10  Муниципальных  бюджетных  дошкольных общеобразовательных  учреждений ;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15 Муниципальных бюджетных общеобразовательных учреждений, в том числе :  4 начальные школы - детский сад, 5 школ с пришкольным интернатом; 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3 Учреждения дополнительного образования</a:t>
          </a:r>
          <a:endParaRPr lang="ru-RU" sz="1400" kern="1200" dirty="0"/>
        </a:p>
      </dsp:txBody>
      <dsp:txXfrm rot="5400000">
        <a:off x="4000456" y="-2716331"/>
        <a:ext cx="1469960" cy="6988325"/>
      </dsp:txXfrm>
    </dsp:sp>
    <dsp:sp modelId="{2D445540-EAA1-4FB9-8402-E7D9908C865C}">
      <dsp:nvSpPr>
        <dsp:cNvPr id="0" name=""/>
        <dsp:cNvSpPr/>
      </dsp:nvSpPr>
      <dsp:spPr>
        <a:xfrm rot="5400000">
          <a:off x="-265987" y="2016174"/>
          <a:ext cx="1773248" cy="124127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Культура</a:t>
          </a:r>
          <a:endParaRPr lang="ru-RU" sz="1600" kern="1200" dirty="0"/>
        </a:p>
      </dsp:txBody>
      <dsp:txXfrm rot="5400000">
        <a:off x="-265987" y="2016174"/>
        <a:ext cx="1773248" cy="1241274"/>
      </dsp:txXfrm>
    </dsp:sp>
    <dsp:sp modelId="{A1C976B7-385A-4DE0-AF5D-DDB9D660FADE}">
      <dsp:nvSpPr>
        <dsp:cNvPr id="0" name=""/>
        <dsp:cNvSpPr/>
      </dsp:nvSpPr>
      <dsp:spPr>
        <a:xfrm rot="5400000">
          <a:off x="4159131" y="-1167670"/>
          <a:ext cx="1152611" cy="6988325"/>
        </a:xfrm>
        <a:prstGeom prst="round2Same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МБУ «Районный центр культуры, досуга и кино» 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МБУ «Усть-Цилемский историко-мемориальный музей А.В. Журавского»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МБУ «Централизованная библиотечная система»</a:t>
          </a:r>
          <a:endParaRPr lang="ru-RU" sz="1400" kern="1200" dirty="0"/>
        </a:p>
      </dsp:txBody>
      <dsp:txXfrm rot="5400000">
        <a:off x="4159131" y="-1167670"/>
        <a:ext cx="1152611" cy="6988325"/>
      </dsp:txXfrm>
    </dsp:sp>
    <dsp:sp modelId="{8F28E3C3-43E7-40DF-8890-7220AC70200D}">
      <dsp:nvSpPr>
        <dsp:cNvPr id="0" name=""/>
        <dsp:cNvSpPr/>
      </dsp:nvSpPr>
      <dsp:spPr>
        <a:xfrm rot="5400000">
          <a:off x="-265987" y="3603713"/>
          <a:ext cx="1773248" cy="124127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Прочие</a:t>
          </a:r>
          <a:endParaRPr lang="ru-RU" sz="1600" kern="1200" dirty="0"/>
        </a:p>
      </dsp:txBody>
      <dsp:txXfrm rot="5400000">
        <a:off x="-265987" y="3603713"/>
        <a:ext cx="1773248" cy="1241274"/>
      </dsp:txXfrm>
    </dsp:sp>
    <dsp:sp modelId="{C949C96D-D5E1-4AF7-A775-E5D361151FA5}">
      <dsp:nvSpPr>
        <dsp:cNvPr id="0" name=""/>
        <dsp:cNvSpPr/>
      </dsp:nvSpPr>
      <dsp:spPr>
        <a:xfrm rot="5400000">
          <a:off x="4159131" y="419868"/>
          <a:ext cx="1152611" cy="6988325"/>
        </a:xfrm>
        <a:prstGeom prst="round2Same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МБУ «Центр жилищных расчётов, льгот и субсидий» 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МБУ «Центр по обслуживанию МБУ» 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МКУ «Дорожный ремонтно-строительный участок» </a:t>
          </a:r>
          <a:endParaRPr lang="ru-RU" sz="1400" kern="1200" dirty="0"/>
        </a:p>
      </dsp:txBody>
      <dsp:txXfrm rot="5400000">
        <a:off x="4159131" y="419868"/>
        <a:ext cx="1152611" cy="698832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9CB0D36-9461-41FD-968B-9E0AF3F0A2C6}">
      <dsp:nvSpPr>
        <dsp:cNvPr id="0" name=""/>
        <dsp:cNvSpPr/>
      </dsp:nvSpPr>
      <dsp:spPr>
        <a:xfrm>
          <a:off x="0" y="0"/>
          <a:ext cx="8229600" cy="209429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baseline="0" dirty="0" smtClean="0"/>
            <a:t>Цель бюджетной и налоговой политики</a:t>
          </a:r>
          <a:endParaRPr lang="ru-RU" sz="2400" kern="1200" baseline="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Обеспечение устойчивости и сбалансированности бюджетной системы муниципального района «Усть-Цилемский»</a:t>
          </a:r>
          <a:endParaRPr lang="ru-RU" sz="2000" kern="1200" baseline="0" dirty="0"/>
        </a:p>
      </dsp:txBody>
      <dsp:txXfrm>
        <a:off x="1993203" y="0"/>
        <a:ext cx="6236396" cy="2094293"/>
      </dsp:txXfrm>
    </dsp:sp>
    <dsp:sp modelId="{04599EB2-D201-455A-BE20-22650FDB80E9}">
      <dsp:nvSpPr>
        <dsp:cNvPr id="0" name=""/>
        <dsp:cNvSpPr/>
      </dsp:nvSpPr>
      <dsp:spPr>
        <a:xfrm>
          <a:off x="205076" y="327797"/>
          <a:ext cx="1387345" cy="157944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393428-F8DD-4B1F-A463-6541F8DF040E}">
      <dsp:nvSpPr>
        <dsp:cNvPr id="0" name=""/>
        <dsp:cNvSpPr/>
      </dsp:nvSpPr>
      <dsp:spPr>
        <a:xfrm>
          <a:off x="0" y="2441577"/>
          <a:ext cx="8229600" cy="298663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baseline="0" dirty="0" smtClean="0"/>
            <a:t>Задачи бюджетной политики</a:t>
          </a:r>
          <a:endParaRPr lang="ru-RU" sz="2400" kern="1200" baseline="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Обеспечение системного подхода к повышению эффективности бюджетных расходов</a:t>
          </a:r>
          <a:endParaRPr lang="ru-RU" sz="1800" kern="1200" baseline="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повышение открытости и прозрачности бюджетного процесса в муниципальном районе «Усть-Цилемский»</a:t>
          </a:r>
          <a:endParaRPr lang="ru-RU" sz="1800" kern="1200" baseline="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повышение собираемости налогов и сборов</a:t>
          </a:r>
          <a:endParaRPr lang="ru-RU" sz="1800" kern="1200" baseline="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улучшение делового климата в районе, формирование благоприятных условий для развития бизнеса, привлечение инвестиций</a:t>
          </a:r>
          <a:endParaRPr lang="ru-RU" sz="1800" kern="1200" baseline="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 dirty="0"/>
        </a:p>
      </dsp:txBody>
      <dsp:txXfrm>
        <a:off x="1993203" y="2441577"/>
        <a:ext cx="6236396" cy="2986638"/>
      </dsp:txXfrm>
    </dsp:sp>
    <dsp:sp modelId="{AAEF1218-4105-4440-8FC0-733197D6DB54}">
      <dsp:nvSpPr>
        <dsp:cNvPr id="0" name=""/>
        <dsp:cNvSpPr/>
      </dsp:nvSpPr>
      <dsp:spPr>
        <a:xfrm>
          <a:off x="133634" y="3150396"/>
          <a:ext cx="1530228" cy="151343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70D9624-DC33-4B8C-8644-8AE60CC3ECE7}">
      <dsp:nvSpPr>
        <dsp:cNvPr id="0" name=""/>
        <dsp:cNvSpPr/>
      </dsp:nvSpPr>
      <dsp:spPr>
        <a:xfrm>
          <a:off x="357181" y="1190342"/>
          <a:ext cx="7064118" cy="4596114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154E7A-3B25-48F0-8F86-048E26CBD75F}">
      <dsp:nvSpPr>
        <dsp:cNvPr id="0" name=""/>
        <dsp:cNvSpPr/>
      </dsp:nvSpPr>
      <dsp:spPr>
        <a:xfrm>
          <a:off x="555005" y="142877"/>
          <a:ext cx="4798466" cy="279059"/>
        </a:xfrm>
        <a:prstGeom prst="roundRect">
          <a:avLst/>
        </a:prstGeom>
        <a:solidFill>
          <a:schemeClr val="accent3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/>
            <a:t>1</a:t>
          </a:r>
          <a:r>
            <a:rPr lang="ru-RU" sz="1800" b="0" kern="1200" dirty="0" smtClean="0"/>
            <a:t>. Бюджетный кодекс Российской Федерации</a:t>
          </a:r>
          <a:endParaRPr lang="ru-RU" sz="1800" b="0" kern="1200" dirty="0"/>
        </a:p>
      </dsp:txBody>
      <dsp:txXfrm>
        <a:off x="555005" y="142877"/>
        <a:ext cx="4798466" cy="279059"/>
      </dsp:txXfrm>
    </dsp:sp>
    <dsp:sp modelId="{D0BA7630-7104-4EC2-AFE2-255C8A3890B5}">
      <dsp:nvSpPr>
        <dsp:cNvPr id="0" name=""/>
        <dsp:cNvSpPr/>
      </dsp:nvSpPr>
      <dsp:spPr>
        <a:xfrm>
          <a:off x="555025" y="500067"/>
          <a:ext cx="4573728" cy="331808"/>
        </a:xfrm>
        <a:prstGeom prst="roundRect">
          <a:avLst/>
        </a:prstGeom>
        <a:solidFill>
          <a:schemeClr val="accent4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/>
            <a:t>2</a:t>
          </a:r>
          <a:r>
            <a:rPr lang="ru-RU" sz="1800" b="0" kern="1200" dirty="0" smtClean="0"/>
            <a:t>. Налоговый кодекс Российской Федерации</a:t>
          </a:r>
          <a:endParaRPr lang="ru-RU" sz="1800" b="0" kern="1200" dirty="0"/>
        </a:p>
      </dsp:txBody>
      <dsp:txXfrm>
        <a:off x="555025" y="500067"/>
        <a:ext cx="4573728" cy="331808"/>
      </dsp:txXfrm>
    </dsp:sp>
    <dsp:sp modelId="{71B75EAD-C591-43F4-8DF4-2DEB2B03EFBD}">
      <dsp:nvSpPr>
        <dsp:cNvPr id="0" name=""/>
        <dsp:cNvSpPr/>
      </dsp:nvSpPr>
      <dsp:spPr>
        <a:xfrm>
          <a:off x="555005" y="928695"/>
          <a:ext cx="7159977" cy="500750"/>
        </a:xfrm>
        <a:prstGeom prst="round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0" kern="1200" dirty="0" smtClean="0"/>
            <a:t>3</a:t>
          </a:r>
          <a:r>
            <a:rPr lang="ru-RU" sz="1800" b="0" kern="1200" dirty="0" smtClean="0"/>
            <a:t>.  ФЗ от 06.10.2003. № 131-ФЗ «Об общих принципах организации местного самоуправления в РФ»</a:t>
          </a:r>
          <a:endParaRPr lang="ru-RU" sz="1800" b="0" kern="1200" dirty="0"/>
        </a:p>
      </dsp:txBody>
      <dsp:txXfrm>
        <a:off x="555005" y="928695"/>
        <a:ext cx="7159977" cy="500750"/>
      </dsp:txXfrm>
    </dsp:sp>
    <dsp:sp modelId="{E538E7AF-6976-4AB0-8043-60D9C7A91A39}">
      <dsp:nvSpPr>
        <dsp:cNvPr id="0" name=""/>
        <dsp:cNvSpPr/>
      </dsp:nvSpPr>
      <dsp:spPr>
        <a:xfrm>
          <a:off x="555005" y="1500198"/>
          <a:ext cx="7824283" cy="640713"/>
        </a:xfrm>
        <a:prstGeom prst="roundRect">
          <a:avLst/>
        </a:prstGeom>
        <a:solidFill>
          <a:schemeClr val="accent5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4. Стратегия социально-экономического развития МО МР «Усть-Цилемский» на период до 2020 года, утвержденной решением Совета муниципального района «Усть-Цилемский» от 28 февраля 2014 года №244/18.</a:t>
          </a:r>
          <a:endParaRPr lang="ru-RU" sz="1800" b="1" kern="1200" dirty="0"/>
        </a:p>
      </dsp:txBody>
      <dsp:txXfrm>
        <a:off x="555005" y="1500198"/>
        <a:ext cx="7824283" cy="640713"/>
      </dsp:txXfrm>
    </dsp:sp>
    <dsp:sp modelId="{C36EDBAE-6A62-418A-BB49-15A121AF898B}">
      <dsp:nvSpPr>
        <dsp:cNvPr id="0" name=""/>
        <dsp:cNvSpPr/>
      </dsp:nvSpPr>
      <dsp:spPr>
        <a:xfrm>
          <a:off x="555005" y="2286016"/>
          <a:ext cx="8415710" cy="852692"/>
        </a:xfrm>
        <a:prstGeom prst="round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5. Постановление администрации МО МР «Усть-Цилемский»  от 17 октября 2017 года  № 10/952 «Об основных направлениях бюджетной и налоговой политики МР«Усть-Цилемский» на 2018 год и на плановый период 2019 и  2020гг»</a:t>
          </a:r>
          <a:endParaRPr lang="ru-RU" sz="1800" b="1" kern="1200" dirty="0"/>
        </a:p>
      </dsp:txBody>
      <dsp:txXfrm>
        <a:off x="555005" y="2286016"/>
        <a:ext cx="8415710" cy="852692"/>
      </dsp:txXfrm>
    </dsp:sp>
    <dsp:sp modelId="{A55AC0AC-04F0-434E-803A-305DF910A085}">
      <dsp:nvSpPr>
        <dsp:cNvPr id="0" name=""/>
        <dsp:cNvSpPr/>
      </dsp:nvSpPr>
      <dsp:spPr>
        <a:xfrm>
          <a:off x="555005" y="3286148"/>
          <a:ext cx="8213777" cy="391614"/>
        </a:xfrm>
        <a:prstGeom prst="roundRect">
          <a:avLst/>
        </a:prstGeom>
        <a:solidFill>
          <a:schemeClr val="accent1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atin typeface="Times New Roman" pitchFamily="18" charset="0"/>
              <a:cs typeface="Times New Roman" pitchFamily="18" charset="0"/>
            </a:rPr>
            <a:t>6. 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Проект Закона Республики Коми «О республиканском бюджете Республики Коми на 2018 год и плановый период 2019 и 2020 годов»</a:t>
          </a:r>
          <a:endParaRPr lang="ru-RU" sz="18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5005" y="3286148"/>
        <a:ext cx="8213777" cy="391614"/>
      </dsp:txXfrm>
    </dsp:sp>
    <dsp:sp modelId="{EC49DFD0-7ECA-4C51-8F7E-BDA4E4393888}">
      <dsp:nvSpPr>
        <dsp:cNvPr id="0" name=""/>
        <dsp:cNvSpPr/>
      </dsp:nvSpPr>
      <dsp:spPr>
        <a:xfrm>
          <a:off x="555025" y="3786214"/>
          <a:ext cx="8561741" cy="469954"/>
        </a:xfrm>
        <a:prstGeom prst="roundRect">
          <a:avLst/>
        </a:prstGeom>
        <a:solidFill>
          <a:schemeClr val="bg1">
            <a:lumMod val="75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7. Положение «О бюджетном процессе в муниципальном районе «Усть-Цилемский» (утв.решением Совета от 08.10.2008г. № 138/9)</a:t>
          </a:r>
          <a:endParaRPr lang="ru-RU" sz="18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5025" y="3786214"/>
        <a:ext cx="8561741" cy="469954"/>
      </dsp:txXfrm>
    </dsp:sp>
    <dsp:sp modelId="{4E68FD68-40F1-4BD1-BFE4-A33A0FDAE9B1}">
      <dsp:nvSpPr>
        <dsp:cNvPr id="0" name=""/>
        <dsp:cNvSpPr/>
      </dsp:nvSpPr>
      <dsp:spPr>
        <a:xfrm>
          <a:off x="555005" y="4357718"/>
          <a:ext cx="8527360" cy="749255"/>
        </a:xfrm>
        <a:prstGeom prst="round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8. ФЗ от 08.05.2010 г. №83-ФЗ «О внесении изменений в отдельные законодательные акты Российской Федерации в связи с совершенствованием правового положения государственных  (муниципальных) учреждений» </a:t>
          </a:r>
          <a:endParaRPr lang="ru-RU" sz="18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5005" y="4357718"/>
        <a:ext cx="8527360" cy="749255"/>
      </dsp:txXfrm>
    </dsp:sp>
    <dsp:sp modelId="{2C722F7A-EA50-454F-944B-85B1C391DC6B}">
      <dsp:nvSpPr>
        <dsp:cNvPr id="0" name=""/>
        <dsp:cNvSpPr/>
      </dsp:nvSpPr>
      <dsp:spPr>
        <a:xfrm>
          <a:off x="557589" y="5214973"/>
          <a:ext cx="7450601" cy="265272"/>
        </a:xfrm>
        <a:prstGeom prst="round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9. Муниципальные программы</a:t>
          </a:r>
          <a:endParaRPr lang="ru-RU" sz="18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7589" y="5214973"/>
        <a:ext cx="7450601" cy="265272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71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544" y="0"/>
            <a:ext cx="2944971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ABF78C-29B4-4C70-A90D-DB726DA0F9F1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609" y="4715907"/>
            <a:ext cx="543687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4971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544" y="9430091"/>
            <a:ext cx="2944971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BDDEF-EE72-4227-B4F9-351E4DAE6F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21569-A8D1-423B-AA65-C9FBB0916D52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21569-A8D1-423B-AA65-C9FBB0916D52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21569-A8D1-423B-AA65-C9FBB0916D52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21569-A8D1-423B-AA65-C9FBB0916D52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21569-A8D1-423B-AA65-C9FBB0916D52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21569-A8D1-423B-AA65-C9FBB0916D52}" type="slidenum">
              <a:rPr lang="ru-RU" smtClean="0"/>
              <a:pPr/>
              <a:t>48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3914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67475"/>
            <a:ext cx="2895600" cy="3016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fld id="{8FF6BE85-53B9-484F-9C90-71B61DE690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Data" Target="../diagrams/data1.xml"/><Relationship Id="rId7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microsoft.com/office/2007/relationships/diagramDrawing" Target="../diagrams/drawing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microsoft.com/office/2007/relationships/diagramDrawing" Target="../diagrams/drawing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diagramData" Target="../diagrams/data5.xml"/><Relationship Id="rId7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92935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Verdana" pitchFamily="34" charset="0"/>
                <a:cs typeface="Verdana" pitchFamily="34" charset="0"/>
              </a:rPr>
              <a:t>Решение Совета МО МР «Усть-Цилемский» от 13.12.2017г</a:t>
            </a: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Verdana" pitchFamily="34" charset="0"/>
                <a:cs typeface="Verdana" pitchFamily="34" charset="0"/>
              </a:rPr>
              <a:t>.№185/19 </a:t>
            </a: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Verdana" pitchFamily="34" charset="0"/>
                <a:cs typeface="Verdana" pitchFamily="34" charset="0"/>
              </a:rPr>
              <a:t>«О  бюджете муниципального района   «Усть-Цилемский»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Verdana" pitchFamily="34" charset="0"/>
                <a:cs typeface="Verdana" pitchFamily="34" charset="0"/>
              </a:rPr>
              <a:t> на 2018 год и плановый период 2019 и 2020 годов</a:t>
            </a:r>
            <a:endParaRPr lang="ru-RU" sz="4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Рисунок 3" descr="герб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85786" cy="98223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/>
          <p:cNvSpPr txBox="1"/>
          <p:nvPr/>
        </p:nvSpPr>
        <p:spPr>
          <a:xfrm>
            <a:off x="2057400" y="228600"/>
            <a:ext cx="5486400" cy="400110"/>
          </a:xfrm>
          <a:prstGeom prst="rect">
            <a:avLst/>
          </a:prstGeom>
          <a:noFill/>
        </p:spPr>
        <p:txBody>
          <a:bodyPr>
            <a:prstTxWarp prst="textStop">
              <a:avLst/>
            </a:prstTxWarp>
            <a:spAutoFit/>
          </a:bodyPr>
          <a:lstStyle/>
          <a:p>
            <a:pPr>
              <a:defRPr/>
            </a:pPr>
            <a:r>
              <a:rPr lang="ru-RU" sz="2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charset="0"/>
              </a:rPr>
              <a:t>Доходы </a:t>
            </a:r>
            <a:r>
              <a:rPr lang="ru-RU" sz="20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charset="0"/>
              </a:rPr>
              <a:t>бюджета</a:t>
            </a:r>
            <a:endParaRPr lang="ru-RU" sz="20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rial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4648200" y="685800"/>
            <a:ext cx="4267200" cy="1735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u="sng" spc="50" dirty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</a:rPr>
              <a:t>Налоговые </a:t>
            </a:r>
            <a:r>
              <a:rPr lang="ru-RU" sz="2400" b="1" u="sng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</a:rPr>
              <a:t>доходы</a:t>
            </a:r>
            <a:endParaRPr lang="ru-RU" sz="2400" b="1" u="sng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srgbClr val="F79646">
                  <a:tint val="1000"/>
                </a:srgbClr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4651375" y="2708920"/>
            <a:ext cx="4267200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u="sng" spc="50" dirty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</a:rPr>
              <a:t>Неналоговые доходы</a:t>
            </a:r>
          </a:p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5" name="Полилиния 54"/>
          <p:cNvSpPr/>
          <p:nvPr/>
        </p:nvSpPr>
        <p:spPr>
          <a:xfrm>
            <a:off x="1262063" y="107950"/>
            <a:ext cx="3995737" cy="1147763"/>
          </a:xfrm>
          <a:custGeom>
            <a:avLst/>
            <a:gdLst>
              <a:gd name="connsiteX0" fmla="*/ 3995304 w 3995304"/>
              <a:gd name="connsiteY0" fmla="*/ 557646 h 1148196"/>
              <a:gd name="connsiteX1" fmla="*/ 587086 w 3995304"/>
              <a:gd name="connsiteY1" fmla="*/ 79664 h 1148196"/>
              <a:gd name="connsiteX2" fmla="*/ 472786 w 3995304"/>
              <a:gd name="connsiteY2" fmla="*/ 1035628 h 1148196"/>
              <a:gd name="connsiteX3" fmla="*/ 535131 w 3995304"/>
              <a:gd name="connsiteY3" fmla="*/ 755073 h 1148196"/>
              <a:gd name="connsiteX4" fmla="*/ 452004 w 3995304"/>
              <a:gd name="connsiteY4" fmla="*/ 890155 h 1148196"/>
              <a:gd name="connsiteX5" fmla="*/ 264968 w 3995304"/>
              <a:gd name="connsiteY5" fmla="*/ 921328 h 1148196"/>
              <a:gd name="connsiteX6" fmla="*/ 514349 w 3995304"/>
              <a:gd name="connsiteY6" fmla="*/ 994064 h 1148196"/>
              <a:gd name="connsiteX7" fmla="*/ 462395 w 3995304"/>
              <a:gd name="connsiteY7" fmla="*/ 983673 h 1148196"/>
              <a:gd name="connsiteX8" fmla="*/ 462395 w 3995304"/>
              <a:gd name="connsiteY8" fmla="*/ 973283 h 1148196"/>
              <a:gd name="connsiteX9" fmla="*/ 462395 w 3995304"/>
              <a:gd name="connsiteY9" fmla="*/ 983673 h 1148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95304" h="1148196">
                <a:moveTo>
                  <a:pt x="3995304" y="557646"/>
                </a:moveTo>
                <a:cubicBezTo>
                  <a:pt x="2584738" y="278823"/>
                  <a:pt x="1174172" y="0"/>
                  <a:pt x="587086" y="79664"/>
                </a:cubicBezTo>
                <a:cubicBezTo>
                  <a:pt x="0" y="159328"/>
                  <a:pt x="481445" y="923060"/>
                  <a:pt x="472786" y="1035628"/>
                </a:cubicBezTo>
                <a:cubicBezTo>
                  <a:pt x="464127" y="1148196"/>
                  <a:pt x="538595" y="779318"/>
                  <a:pt x="535131" y="755073"/>
                </a:cubicBezTo>
                <a:cubicBezTo>
                  <a:pt x="531667" y="730828"/>
                  <a:pt x="497031" y="862446"/>
                  <a:pt x="452004" y="890155"/>
                </a:cubicBezTo>
                <a:cubicBezTo>
                  <a:pt x="406977" y="917864"/>
                  <a:pt x="254577" y="904010"/>
                  <a:pt x="264968" y="921328"/>
                </a:cubicBezTo>
                <a:cubicBezTo>
                  <a:pt x="275359" y="938646"/>
                  <a:pt x="481445" y="983673"/>
                  <a:pt x="514349" y="994064"/>
                </a:cubicBezTo>
                <a:cubicBezTo>
                  <a:pt x="547253" y="1004455"/>
                  <a:pt x="471054" y="987137"/>
                  <a:pt x="462395" y="983673"/>
                </a:cubicBezTo>
                <a:cubicBezTo>
                  <a:pt x="453736" y="980210"/>
                  <a:pt x="462395" y="973283"/>
                  <a:pt x="462395" y="973283"/>
                </a:cubicBezTo>
                <a:lnTo>
                  <a:pt x="462395" y="983673"/>
                </a:lnTo>
              </a:path>
            </a:pathLst>
          </a:cu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6" name="Полилиния 55"/>
          <p:cNvSpPr/>
          <p:nvPr/>
        </p:nvSpPr>
        <p:spPr>
          <a:xfrm>
            <a:off x="-228600" y="38100"/>
            <a:ext cx="6140450" cy="6745288"/>
          </a:xfrm>
          <a:custGeom>
            <a:avLst/>
            <a:gdLst>
              <a:gd name="connsiteX0" fmla="*/ 6461413 w 6461413"/>
              <a:gd name="connsiteY0" fmla="*/ 3671455 h 6745432"/>
              <a:gd name="connsiteX1" fmla="*/ 4497531 w 6461413"/>
              <a:gd name="connsiteY1" fmla="*/ 2975264 h 6745432"/>
              <a:gd name="connsiteX2" fmla="*/ 5765222 w 6461413"/>
              <a:gd name="connsiteY2" fmla="*/ 6352309 h 6745432"/>
              <a:gd name="connsiteX3" fmla="*/ 642504 w 6461413"/>
              <a:gd name="connsiteY3" fmla="*/ 5334000 h 6745432"/>
              <a:gd name="connsiteX4" fmla="*/ 1910195 w 6461413"/>
              <a:gd name="connsiteY4" fmla="*/ 730827 h 6745432"/>
              <a:gd name="connsiteX5" fmla="*/ 2544041 w 6461413"/>
              <a:gd name="connsiteY5" fmla="*/ 949036 h 6745432"/>
              <a:gd name="connsiteX6" fmla="*/ 2564822 w 6461413"/>
              <a:gd name="connsiteY6" fmla="*/ 959427 h 6745432"/>
              <a:gd name="connsiteX7" fmla="*/ 2544041 w 6461413"/>
              <a:gd name="connsiteY7" fmla="*/ 959427 h 6745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61413" h="6745432">
                <a:moveTo>
                  <a:pt x="6461413" y="3671455"/>
                </a:moveTo>
                <a:cubicBezTo>
                  <a:pt x="5537488" y="3099955"/>
                  <a:pt x="4613563" y="2528455"/>
                  <a:pt x="4497531" y="2975264"/>
                </a:cubicBezTo>
                <a:cubicBezTo>
                  <a:pt x="4381499" y="3422073"/>
                  <a:pt x="6407726" y="5959186"/>
                  <a:pt x="5765222" y="6352309"/>
                </a:cubicBezTo>
                <a:cubicBezTo>
                  <a:pt x="5122718" y="6745432"/>
                  <a:pt x="1285008" y="6270914"/>
                  <a:pt x="642504" y="5334000"/>
                </a:cubicBezTo>
                <a:cubicBezTo>
                  <a:pt x="0" y="4397086"/>
                  <a:pt x="1593272" y="1461654"/>
                  <a:pt x="1910195" y="730827"/>
                </a:cubicBezTo>
                <a:cubicBezTo>
                  <a:pt x="2227118" y="0"/>
                  <a:pt x="2434937" y="910936"/>
                  <a:pt x="2544041" y="949036"/>
                </a:cubicBezTo>
                <a:cubicBezTo>
                  <a:pt x="2653145" y="987136"/>
                  <a:pt x="2564822" y="957695"/>
                  <a:pt x="2564822" y="959427"/>
                </a:cubicBezTo>
                <a:cubicBezTo>
                  <a:pt x="2564822" y="961159"/>
                  <a:pt x="2554431" y="960293"/>
                  <a:pt x="2544041" y="959427"/>
                </a:cubicBezTo>
              </a:path>
            </a:pathLst>
          </a:cu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14876" y="4293096"/>
            <a:ext cx="4197620" cy="12003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ru-RU" sz="2400" u="sng" dirty="0" smtClean="0"/>
          </a:p>
          <a:p>
            <a:r>
              <a:rPr lang="ru-RU" sz="2400" u="sng" dirty="0" smtClean="0"/>
              <a:t> </a:t>
            </a:r>
            <a:r>
              <a:rPr lang="ru-RU" sz="2400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Безвозмездные поступления</a:t>
            </a:r>
          </a:p>
          <a:p>
            <a:endParaRPr lang="ru-RU" sz="2400" u="sng" dirty="0"/>
          </a:p>
        </p:txBody>
      </p:sp>
      <p:pic>
        <p:nvPicPr>
          <p:cNvPr id="12" name="Рисунок 11" descr="герб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785786" cy="982233"/>
          </a:xfrm>
          <a:prstGeom prst="rect">
            <a:avLst/>
          </a:prstGeom>
        </p:spPr>
      </p:pic>
      <p:pic>
        <p:nvPicPr>
          <p:cNvPr id="188420" name="Picture 4" descr="Картинки по запросу картинки бюдже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214422"/>
            <a:ext cx="2500330" cy="2690816"/>
          </a:xfrm>
          <a:prstGeom prst="rect">
            <a:avLst/>
          </a:prstGeom>
          <a:noFill/>
        </p:spPr>
      </p:pic>
      <p:pic>
        <p:nvPicPr>
          <p:cNvPr id="188422" name="Picture 6" descr="Картинки по запросу картинки бюдже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1670" y="4071942"/>
            <a:ext cx="2466975" cy="18478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49498727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214290"/>
            <a:ext cx="77867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Объём поступлений доходов в бюджет муниципального района «Усть-Цилемский»</a:t>
            </a:r>
            <a:endParaRPr lang="ru-RU" sz="3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28596" y="1500175"/>
          <a:ext cx="8286809" cy="4857783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3929090"/>
                <a:gridCol w="1452573"/>
                <a:gridCol w="1452573"/>
                <a:gridCol w="1452573"/>
              </a:tblGrid>
              <a:tr h="74362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показателей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2018 год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 год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 anchor="ctr"/>
                </a:tc>
              </a:tr>
              <a:tr h="49839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Доходы – всего: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789364,05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707442,77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707969,57</a:t>
                      </a:r>
                      <a:endParaRPr lang="ru-RU" dirty="0"/>
                    </a:p>
                  </a:txBody>
                  <a:tcPr anchor="ctr"/>
                </a:tc>
              </a:tr>
              <a:tr h="64746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 том числе: </a:t>
                      </a:r>
                    </a:p>
                    <a:p>
                      <a:pPr algn="ctr"/>
                      <a:r>
                        <a:rPr lang="ru-RU" dirty="0" smtClean="0"/>
                        <a:t>налоговые и неналоговые доходы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170480,20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170821,20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171162,80</a:t>
                      </a:r>
                      <a:endParaRPr lang="ru-RU" dirty="0"/>
                    </a:p>
                  </a:txBody>
                  <a:tcPr anchor="ctr"/>
                </a:tc>
              </a:tr>
              <a:tr h="56959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безвозмездные поступления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618883,85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536621,57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536806,77</a:t>
                      </a:r>
                      <a:endParaRPr lang="ru-RU" dirty="0"/>
                    </a:p>
                  </a:txBody>
                  <a:tcPr anchor="ctr"/>
                </a:tc>
              </a:tr>
              <a:tr h="64746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из них:</a:t>
                      </a:r>
                    </a:p>
                    <a:p>
                      <a:pPr algn="ctr"/>
                      <a:r>
                        <a:rPr lang="ru-RU" dirty="0" smtClean="0"/>
                        <a:t>Дотации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212613,70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210684,60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197620,30</a:t>
                      </a:r>
                      <a:endParaRPr lang="ru-RU" dirty="0"/>
                    </a:p>
                  </a:txBody>
                  <a:tcPr anchor="ctr"/>
                </a:tc>
              </a:tr>
              <a:tr h="50125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Субсидии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108443,89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29983,10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43035,50</a:t>
                      </a:r>
                      <a:endParaRPr lang="ru-RU" dirty="0"/>
                    </a:p>
                  </a:txBody>
                  <a:tcPr anchor="ctr"/>
                </a:tc>
              </a:tr>
              <a:tr h="64079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Субвенции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289791,27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290497,87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290694,97</a:t>
                      </a:r>
                      <a:endParaRPr lang="ru-RU" dirty="0"/>
                    </a:p>
                  </a:txBody>
                  <a:tcPr anchor="ctr"/>
                </a:tc>
              </a:tr>
              <a:tr h="60916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Иные межбюджетные трансферты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8034,99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5456,00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5456,00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" name="Рисунок 3" descr="герб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85786" cy="98223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572396" y="1071546"/>
            <a:ext cx="1143008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Тыс.руб.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214290"/>
            <a:ext cx="807249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Динамика доходов бюджета муниципального образования муниципального района 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«Усть-Цилемский»</a:t>
            </a:r>
            <a:endParaRPr lang="ru-RU" sz="2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Рисунок 3" descr="герб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85786" cy="98223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572396" y="1214422"/>
            <a:ext cx="1143008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Тыс.руб.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28596" y="1643050"/>
          <a:ext cx="8358244" cy="4666985"/>
        </p:xfrm>
        <a:graphic>
          <a:graphicData uri="http://schemas.openxmlformats.org/drawingml/2006/table">
            <a:tbl>
              <a:tblPr/>
              <a:tblGrid>
                <a:gridCol w="3008662"/>
                <a:gridCol w="991863"/>
                <a:gridCol w="1000135"/>
                <a:gridCol w="928694"/>
                <a:gridCol w="488584"/>
                <a:gridCol w="970153"/>
                <a:gridCol w="970153"/>
              </a:tblGrid>
              <a:tr h="486951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Sylfaen"/>
                        </a:rPr>
                        <a:t>Наименование дохода бюджета</a:t>
                      </a:r>
                      <a:endParaRPr lang="ru-RU" sz="1400" dirty="0">
                        <a:latin typeface="+mn-lt"/>
                        <a:ea typeface="Times New Roman"/>
                        <a:cs typeface="Sylfaen"/>
                      </a:endParaRPr>
                    </a:p>
                  </a:txBody>
                  <a:tcPr marL="65314" marR="653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Sylfaen"/>
                        </a:rPr>
                        <a:t>2017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Sylfaen"/>
                        </a:rPr>
                        <a:t>год  (оценка)                              </a:t>
                      </a:r>
                      <a:endParaRPr lang="ru-RU" sz="1400" dirty="0">
                        <a:latin typeface="+mn-lt"/>
                        <a:ea typeface="Times New Roman"/>
                        <a:cs typeface="Sylfaen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2018 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год (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прогноз)</a:t>
                      </a:r>
                      <a:endParaRPr lang="ru-RU" sz="10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Sylfaen"/>
                        </a:rPr>
                        <a:t>2019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Sylfaen"/>
                        </a:rPr>
                        <a:t>год (прогноз)</a:t>
                      </a:r>
                      <a:endParaRPr lang="ru-RU" sz="1400" dirty="0">
                        <a:latin typeface="+mn-lt"/>
                        <a:ea typeface="Times New Roman"/>
                        <a:cs typeface="Sylfaen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Sylfaen"/>
                        </a:rPr>
                        <a:t>2020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Sylfaen"/>
                        </a:rPr>
                        <a:t>год (прогноз)</a:t>
                      </a:r>
                      <a:endParaRPr lang="ru-RU" sz="1400" dirty="0">
                        <a:latin typeface="+mn-lt"/>
                        <a:ea typeface="Times New Roman"/>
                        <a:cs typeface="Sylfaen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0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Sylfaen"/>
                        </a:rPr>
                        <a:t>сумма </a:t>
                      </a:r>
                      <a:endParaRPr lang="ru-RU" sz="1400" dirty="0">
                        <a:latin typeface="+mn-lt"/>
                        <a:ea typeface="Times New Roman"/>
                        <a:cs typeface="Sylfaen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Sylfaen"/>
                        </a:rPr>
                        <a:t>Сравнение с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Sylfaen"/>
                        </a:rPr>
                        <a:t>2017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Sylfaen"/>
                        </a:rPr>
                        <a:t>годом</a:t>
                      </a:r>
                      <a:endParaRPr lang="ru-RU" sz="1400" dirty="0">
                        <a:latin typeface="+mn-lt"/>
                        <a:ea typeface="Times New Roman"/>
                        <a:cs typeface="Sylfaen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41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Sylfaen"/>
                        </a:rPr>
                        <a:t>+/-</a:t>
                      </a:r>
                      <a:endParaRPr lang="ru-RU" sz="1400">
                        <a:latin typeface="+mn-lt"/>
                        <a:ea typeface="Times New Roman"/>
                        <a:cs typeface="Sylfaen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Sylfaen"/>
                        </a:rPr>
                        <a:t>К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Sylfaen"/>
                        </a:rPr>
                        <a:t>снижения</a:t>
                      </a:r>
                      <a:endParaRPr lang="ru-RU" sz="1400" dirty="0">
                        <a:latin typeface="+mn-lt"/>
                        <a:ea typeface="Times New Roman"/>
                        <a:cs typeface="Sylfaen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20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Sylfaen"/>
                        </a:rPr>
                        <a:t>1</a:t>
                      </a:r>
                      <a:endParaRPr lang="ru-RU" sz="1400">
                        <a:latin typeface="+mn-lt"/>
                        <a:ea typeface="Times New Roman"/>
                        <a:cs typeface="Sylfaen"/>
                      </a:endParaRPr>
                    </a:p>
                  </a:txBody>
                  <a:tcPr marL="65314" marR="65314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Sylfaen"/>
                        </a:rPr>
                        <a:t>2</a:t>
                      </a:r>
                      <a:endParaRPr lang="ru-RU" sz="1400">
                        <a:latin typeface="+mn-lt"/>
                        <a:ea typeface="Times New Roman"/>
                        <a:cs typeface="Sylfaen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Sylfaen"/>
                        </a:rPr>
                        <a:t>3</a:t>
                      </a:r>
                      <a:endParaRPr lang="ru-RU" sz="1400">
                        <a:latin typeface="+mn-lt"/>
                        <a:ea typeface="Times New Roman"/>
                        <a:cs typeface="Sylfaen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Sylfaen"/>
                        </a:rPr>
                        <a:t>4</a:t>
                      </a:r>
                      <a:endParaRPr lang="ru-RU" sz="1400">
                        <a:latin typeface="+mn-lt"/>
                        <a:ea typeface="Times New Roman"/>
                        <a:cs typeface="Sylfaen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Sylfaen"/>
                        </a:rPr>
                        <a:t>5</a:t>
                      </a:r>
                      <a:endParaRPr lang="ru-RU" sz="1400">
                        <a:latin typeface="+mn-lt"/>
                        <a:ea typeface="Times New Roman"/>
                        <a:cs typeface="Sylfaen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Sylfaen"/>
                        </a:rPr>
                        <a:t>6</a:t>
                      </a:r>
                      <a:endParaRPr lang="ru-RU" sz="1400" dirty="0">
                        <a:latin typeface="+mn-lt"/>
                        <a:ea typeface="Times New Roman"/>
                        <a:cs typeface="Sylfaen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Sylfaen"/>
                        </a:rPr>
                        <a:t>7</a:t>
                      </a:r>
                      <a:endParaRPr lang="ru-RU" sz="1400">
                        <a:latin typeface="+mn-lt"/>
                        <a:ea typeface="Times New Roman"/>
                        <a:cs typeface="Sylfaen"/>
                      </a:endParaRPr>
                    </a:p>
                  </a:txBody>
                  <a:tcPr marL="65314" marR="65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1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Sylfaen"/>
                        </a:rPr>
                        <a:t>I Налоговые и неналоговые доходы, в том числе:</a:t>
                      </a:r>
                      <a:endParaRPr lang="ru-RU" sz="1400">
                        <a:latin typeface="+mn-lt"/>
                        <a:ea typeface="Times New Roman"/>
                        <a:cs typeface="Sylfaen"/>
                      </a:endParaRPr>
                    </a:p>
                  </a:txBody>
                  <a:tcPr marL="65314" marR="6531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+mn-lt"/>
                          <a:ea typeface="Times New Roman"/>
                          <a:cs typeface="Sylfaen"/>
                        </a:rPr>
                        <a:t>173184,97</a:t>
                      </a:r>
                      <a:endParaRPr lang="ru-RU" sz="1400" dirty="0">
                        <a:latin typeface="+mn-lt"/>
                        <a:ea typeface="Times New Roman"/>
                        <a:cs typeface="Sylfae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+mn-lt"/>
                          <a:ea typeface="Times New Roman"/>
                          <a:cs typeface="Sylfaen"/>
                        </a:rPr>
                        <a:t>170480,20</a:t>
                      </a:r>
                      <a:endParaRPr lang="ru-RU" sz="1400" dirty="0">
                        <a:latin typeface="+mn-lt"/>
                        <a:ea typeface="Times New Roman"/>
                        <a:cs typeface="Sylfae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+mn-lt"/>
                          <a:ea typeface="Times New Roman"/>
                          <a:cs typeface="Sylfaen"/>
                        </a:rPr>
                        <a:t>-2704,77</a:t>
                      </a:r>
                      <a:endParaRPr lang="ru-RU" sz="1400" dirty="0">
                        <a:latin typeface="+mn-lt"/>
                        <a:ea typeface="Times New Roman"/>
                        <a:cs typeface="Sylfae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+mn-lt"/>
                          <a:ea typeface="Times New Roman"/>
                          <a:cs typeface="Sylfaen"/>
                        </a:rPr>
                        <a:t>0,98</a:t>
                      </a:r>
                      <a:endParaRPr lang="ru-RU" sz="1400" dirty="0">
                        <a:latin typeface="+mn-lt"/>
                        <a:ea typeface="Times New Roman"/>
                        <a:cs typeface="Sylfae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+mn-lt"/>
                          <a:ea typeface="Times New Roman"/>
                          <a:cs typeface="Sylfaen"/>
                        </a:rPr>
                        <a:t>170821,20</a:t>
                      </a:r>
                      <a:endParaRPr lang="ru-RU" sz="1400" dirty="0">
                        <a:latin typeface="+mn-lt"/>
                        <a:ea typeface="Times New Roman"/>
                        <a:cs typeface="Sylfae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+mn-lt"/>
                          <a:ea typeface="Times New Roman"/>
                          <a:cs typeface="Sylfaen"/>
                        </a:rPr>
                        <a:t>171162,80</a:t>
                      </a:r>
                      <a:endParaRPr lang="ru-RU" sz="1400" dirty="0">
                        <a:latin typeface="+mn-lt"/>
                        <a:ea typeface="Times New Roman"/>
                        <a:cs typeface="Sylfae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9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Sylfaen"/>
                        </a:rPr>
                        <a:t>1. 1.Налоговые доходы</a:t>
                      </a:r>
                      <a:endParaRPr lang="ru-RU" sz="1400">
                        <a:latin typeface="+mn-lt"/>
                        <a:ea typeface="Times New Roman"/>
                        <a:cs typeface="Sylfaen"/>
                      </a:endParaRPr>
                    </a:p>
                  </a:txBody>
                  <a:tcPr marL="65314" marR="6531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latin typeface="+mn-lt"/>
                          <a:ea typeface="Times New Roman"/>
                          <a:cs typeface="Sylfaen"/>
                        </a:rPr>
                        <a:t>161</a:t>
                      </a:r>
                      <a:r>
                        <a:rPr lang="ru-RU" sz="1400" i="1" dirty="0">
                          <a:latin typeface="+mn-lt"/>
                          <a:ea typeface="Times New Roman"/>
                          <a:cs typeface="Sylfaen"/>
                        </a:rPr>
                        <a:t> </a:t>
                      </a:r>
                      <a:r>
                        <a:rPr lang="ru-RU" sz="1400" i="1" dirty="0" smtClean="0">
                          <a:latin typeface="+mn-lt"/>
                          <a:ea typeface="Times New Roman"/>
                          <a:cs typeface="Sylfaen"/>
                        </a:rPr>
                        <a:t>027,37</a:t>
                      </a:r>
                      <a:endParaRPr lang="ru-RU" sz="1400" dirty="0">
                        <a:latin typeface="+mn-lt"/>
                        <a:ea typeface="Times New Roman"/>
                        <a:cs typeface="Sylfae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latin typeface="+mn-lt"/>
                          <a:ea typeface="Times New Roman"/>
                          <a:cs typeface="Sylfaen"/>
                        </a:rPr>
                        <a:t>160  410,00</a:t>
                      </a:r>
                      <a:endParaRPr lang="ru-RU" sz="1400" dirty="0">
                        <a:latin typeface="+mn-lt"/>
                        <a:ea typeface="Times New Roman"/>
                        <a:cs typeface="Sylfae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Sylfaen"/>
                        </a:rPr>
                        <a:t>-617,37</a:t>
                      </a:r>
                      <a:endParaRPr lang="ru-RU" sz="1400" dirty="0">
                        <a:latin typeface="+mn-lt"/>
                        <a:ea typeface="Times New Roman"/>
                        <a:cs typeface="Sylfae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latin typeface="+mn-lt"/>
                          <a:ea typeface="Times New Roman"/>
                          <a:cs typeface="Sylfaen"/>
                        </a:rPr>
                        <a:t>0,4</a:t>
                      </a:r>
                      <a:endParaRPr lang="ru-RU" sz="1400" dirty="0">
                        <a:latin typeface="+mn-lt"/>
                        <a:ea typeface="Times New Roman"/>
                        <a:cs typeface="Sylfae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latin typeface="+mn-lt"/>
                          <a:ea typeface="Times New Roman"/>
                          <a:cs typeface="Sylfaen"/>
                        </a:rPr>
                        <a:t>160 730,82</a:t>
                      </a:r>
                      <a:endParaRPr lang="ru-RU" sz="1400" dirty="0">
                        <a:latin typeface="+mn-lt"/>
                        <a:ea typeface="Times New Roman"/>
                        <a:cs typeface="Sylfae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latin typeface="+mn-lt"/>
                          <a:ea typeface="Times New Roman"/>
                          <a:cs typeface="Sylfaen"/>
                        </a:rPr>
                        <a:t>161 052,28</a:t>
                      </a:r>
                      <a:endParaRPr lang="ru-RU" sz="1400" dirty="0">
                        <a:latin typeface="+mn-lt"/>
                        <a:ea typeface="Times New Roman"/>
                        <a:cs typeface="Sylfae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9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Sylfaen"/>
                        </a:rPr>
                        <a:t>1.2. Неналоговые доходы</a:t>
                      </a:r>
                      <a:endParaRPr lang="ru-RU" sz="1400">
                        <a:latin typeface="+mn-lt"/>
                        <a:ea typeface="Times New Roman"/>
                        <a:cs typeface="Sylfaen"/>
                      </a:endParaRPr>
                    </a:p>
                  </a:txBody>
                  <a:tcPr marL="65314" marR="6531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latin typeface="+mn-lt"/>
                          <a:ea typeface="Times New Roman"/>
                          <a:cs typeface="Sylfaen"/>
                        </a:rPr>
                        <a:t>12 157,60</a:t>
                      </a:r>
                      <a:endParaRPr lang="ru-RU" sz="1400" dirty="0">
                        <a:latin typeface="+mn-lt"/>
                        <a:ea typeface="Times New Roman"/>
                        <a:cs typeface="Sylfae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9215" algn="ct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latin typeface="+mn-lt"/>
                          <a:ea typeface="Times New Roman"/>
                          <a:cs typeface="Sylfaen"/>
                        </a:rPr>
                        <a:t>10</a:t>
                      </a:r>
                      <a:r>
                        <a:rPr lang="ru-RU" sz="1400" i="1" dirty="0">
                          <a:latin typeface="+mn-lt"/>
                          <a:ea typeface="Times New Roman"/>
                          <a:cs typeface="Sylfaen"/>
                        </a:rPr>
                        <a:t> </a:t>
                      </a:r>
                      <a:r>
                        <a:rPr lang="ru-RU" sz="1400" i="1" dirty="0" smtClean="0">
                          <a:latin typeface="+mn-lt"/>
                          <a:ea typeface="Times New Roman"/>
                          <a:cs typeface="Sylfaen"/>
                        </a:rPr>
                        <a:t>070,20</a:t>
                      </a:r>
                      <a:endParaRPr lang="ru-RU" sz="1400" dirty="0">
                        <a:latin typeface="+mn-lt"/>
                        <a:ea typeface="Times New Roman"/>
                        <a:cs typeface="Sylfae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9215" algn="ct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latin typeface="+mn-lt"/>
                          <a:ea typeface="Times New Roman"/>
                          <a:cs typeface="Sylfaen"/>
                        </a:rPr>
                        <a:t>-2087,40</a:t>
                      </a:r>
                      <a:endParaRPr lang="ru-RU" sz="1400" dirty="0">
                        <a:latin typeface="+mn-lt"/>
                        <a:ea typeface="Times New Roman"/>
                        <a:cs typeface="Sylfae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latin typeface="+mn-lt"/>
                          <a:ea typeface="Times New Roman"/>
                          <a:cs typeface="Sylfaen"/>
                        </a:rPr>
                        <a:t>17,2</a:t>
                      </a:r>
                      <a:endParaRPr lang="ru-RU" sz="1400" dirty="0">
                        <a:latin typeface="+mn-lt"/>
                        <a:ea typeface="Times New Roman"/>
                        <a:cs typeface="Sylfae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latin typeface="+mn-lt"/>
                          <a:ea typeface="Times New Roman"/>
                          <a:cs typeface="Sylfaen"/>
                        </a:rPr>
                        <a:t>10 090,38</a:t>
                      </a:r>
                      <a:endParaRPr lang="ru-RU" sz="1400" dirty="0">
                        <a:latin typeface="+mn-lt"/>
                        <a:ea typeface="Times New Roman"/>
                        <a:cs typeface="Sylfae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latin typeface="+mn-lt"/>
                          <a:ea typeface="Times New Roman"/>
                          <a:cs typeface="Sylfaen"/>
                        </a:rPr>
                        <a:t>10 110,52</a:t>
                      </a:r>
                      <a:endParaRPr lang="ru-RU" sz="1400" dirty="0">
                        <a:latin typeface="+mn-lt"/>
                        <a:ea typeface="Times New Roman"/>
                        <a:cs typeface="Sylfae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1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+mn-lt"/>
                          <a:ea typeface="Times New Roman"/>
                          <a:cs typeface="Sylfaen"/>
                        </a:rPr>
                        <a:t>II БЕЗВОЗМЕЗДНЫЕ ПОСТУПЛЕНИЯ</a:t>
                      </a:r>
                      <a:endParaRPr lang="ru-RU" sz="1400">
                        <a:latin typeface="+mn-lt"/>
                        <a:ea typeface="Times New Roman"/>
                        <a:cs typeface="Sylfaen"/>
                      </a:endParaRPr>
                    </a:p>
                  </a:txBody>
                  <a:tcPr marL="65314" marR="6531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+mn-lt"/>
                          <a:ea typeface="Times New Roman"/>
                          <a:cs typeface="Sylfaen"/>
                        </a:rPr>
                        <a:t>671389,40</a:t>
                      </a:r>
                      <a:endParaRPr lang="ru-RU" sz="1400" dirty="0">
                        <a:latin typeface="+mn-lt"/>
                        <a:ea typeface="Times New Roman"/>
                        <a:cs typeface="Sylfae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+mn-lt"/>
                          <a:ea typeface="Times New Roman"/>
                          <a:cs typeface="Sylfaen"/>
                        </a:rPr>
                        <a:t>618883,85</a:t>
                      </a:r>
                      <a:endParaRPr lang="ru-RU" sz="1400" dirty="0">
                        <a:latin typeface="+mn-lt"/>
                        <a:ea typeface="Times New Roman"/>
                        <a:cs typeface="Sylfae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+mn-lt"/>
                          <a:ea typeface="Times New Roman"/>
                          <a:cs typeface="Sylfaen"/>
                        </a:rPr>
                        <a:t>-52505,55</a:t>
                      </a:r>
                      <a:endParaRPr lang="ru-RU" sz="1400" dirty="0">
                        <a:latin typeface="+mn-lt"/>
                        <a:ea typeface="Times New Roman"/>
                        <a:cs typeface="Sylfae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+mn-lt"/>
                          <a:ea typeface="Times New Roman"/>
                          <a:cs typeface="Sylfaen"/>
                        </a:rPr>
                        <a:t>0,92</a:t>
                      </a:r>
                      <a:endParaRPr lang="ru-RU" sz="1400" dirty="0">
                        <a:latin typeface="+mn-lt"/>
                        <a:ea typeface="Times New Roman"/>
                        <a:cs typeface="Sylfae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+mn-lt"/>
                          <a:ea typeface="Times New Roman"/>
                          <a:cs typeface="Sylfaen"/>
                        </a:rPr>
                        <a:t>536621,57</a:t>
                      </a:r>
                      <a:endParaRPr lang="ru-RU" sz="1400" dirty="0">
                        <a:latin typeface="+mn-lt"/>
                        <a:ea typeface="Times New Roman"/>
                        <a:cs typeface="Sylfae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+mn-lt"/>
                          <a:ea typeface="Times New Roman"/>
                          <a:cs typeface="Sylfaen"/>
                        </a:rPr>
                        <a:t>536806,77</a:t>
                      </a:r>
                      <a:endParaRPr lang="ru-RU" sz="1400" dirty="0">
                        <a:latin typeface="+mn-lt"/>
                        <a:ea typeface="Times New Roman"/>
                        <a:cs typeface="Sylfae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1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+mn-lt"/>
                          <a:ea typeface="Times New Roman"/>
                          <a:cs typeface="Sylfaen"/>
                        </a:rPr>
                        <a:t>ВСЕГО ДОХОДОВ</a:t>
                      </a:r>
                      <a:endParaRPr lang="ru-RU" sz="1400">
                        <a:latin typeface="+mn-lt"/>
                        <a:ea typeface="Times New Roman"/>
                        <a:cs typeface="Sylfaen"/>
                      </a:endParaRPr>
                    </a:p>
                  </a:txBody>
                  <a:tcPr marL="65314" marR="6531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+mn-lt"/>
                          <a:ea typeface="Times New Roman"/>
                          <a:cs typeface="Sylfaen"/>
                        </a:rPr>
                        <a:t>844574,37</a:t>
                      </a:r>
                      <a:endParaRPr lang="ru-RU" sz="1400" dirty="0">
                        <a:latin typeface="+mn-lt"/>
                        <a:ea typeface="Times New Roman"/>
                        <a:cs typeface="Sylfae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+mn-lt"/>
                          <a:ea typeface="Times New Roman"/>
                          <a:cs typeface="Sylfaen"/>
                        </a:rPr>
                        <a:t>789364,05</a:t>
                      </a:r>
                      <a:endParaRPr lang="ru-RU" sz="1400" dirty="0">
                        <a:latin typeface="+mn-lt"/>
                        <a:ea typeface="Times New Roman"/>
                        <a:cs typeface="Sylfae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+mn-lt"/>
                          <a:ea typeface="Times New Roman"/>
                          <a:cs typeface="Sylfaen"/>
                        </a:rPr>
                        <a:t>-55210,32</a:t>
                      </a:r>
                      <a:endParaRPr lang="ru-RU" sz="1400" dirty="0">
                        <a:latin typeface="+mn-lt"/>
                        <a:ea typeface="Times New Roman"/>
                        <a:cs typeface="Sylfae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+mn-lt"/>
                          <a:ea typeface="Times New Roman"/>
                          <a:cs typeface="Sylfaen"/>
                        </a:rPr>
                        <a:t>0,9</a:t>
                      </a:r>
                      <a:endParaRPr lang="ru-RU" sz="1400">
                        <a:latin typeface="+mn-lt"/>
                        <a:ea typeface="Times New Roman"/>
                        <a:cs typeface="Sylfae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+mn-lt"/>
                          <a:ea typeface="Times New Roman"/>
                          <a:cs typeface="Sylfaen"/>
                        </a:rPr>
                        <a:t>707442,77</a:t>
                      </a:r>
                      <a:endParaRPr lang="ru-RU" sz="1400" dirty="0">
                        <a:latin typeface="+mn-lt"/>
                        <a:ea typeface="Times New Roman"/>
                        <a:cs typeface="Sylfae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+mn-lt"/>
                          <a:ea typeface="Times New Roman"/>
                          <a:cs typeface="Sylfaen"/>
                        </a:rPr>
                        <a:t>707969,57</a:t>
                      </a:r>
                      <a:endParaRPr lang="ru-RU" sz="1400" dirty="0">
                        <a:latin typeface="+mn-lt"/>
                        <a:ea typeface="Times New Roman"/>
                        <a:cs typeface="Sylfae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214290"/>
            <a:ext cx="80724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Сравнительная таблица по дотациям, предусмотренным муниципальному району «Усть-Цилемский» из республиканского бюджета Республики Коми</a:t>
            </a:r>
            <a:endParaRPr lang="ru-RU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Рисунок 3" descr="герб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85786" cy="98223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929586" y="1071546"/>
            <a:ext cx="1000132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Тыс.руб.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71472" y="1428736"/>
          <a:ext cx="8072494" cy="5300709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737483"/>
                <a:gridCol w="1567739"/>
                <a:gridCol w="1589357"/>
                <a:gridCol w="1192219"/>
                <a:gridCol w="964024"/>
                <a:gridCol w="1021672"/>
              </a:tblGrid>
              <a:tr h="16116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Наименование</a:t>
                      </a:r>
                      <a:br>
                        <a:rPr lang="ru-RU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ru-RU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безвозмездных</a:t>
                      </a:r>
                      <a:br>
                        <a:rPr lang="ru-RU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ru-RU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поступлений</a:t>
                      </a:r>
                      <a:endParaRPr lang="ru-RU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Sylfaen"/>
                      </a:endParaRPr>
                    </a:p>
                  </a:txBody>
                  <a:tcPr marL="65314" marR="6531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2017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(Решение Совета от 06.12.2016.№86/12</a:t>
                      </a:r>
                      <a:r>
                        <a:rPr lang="ru-RU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/>
                      </a:r>
                      <a:br>
                        <a:rPr lang="ru-RU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ru-RU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"О бюджете  МР "Усть-Цилемский"</a:t>
                      </a:r>
                      <a:br>
                        <a:rPr lang="ru-RU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ru-RU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на </a:t>
                      </a:r>
                      <a:r>
                        <a:rPr lang="ru-RU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2017-2019гг»)</a:t>
                      </a:r>
                      <a:endParaRPr lang="ru-RU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Sylfaen"/>
                      </a:endParaRPr>
                    </a:p>
                  </a:txBody>
                  <a:tcPr marL="65314" marR="6531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2017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(Решение Совета от 18.10.2017.№ 176/18</a:t>
                      </a:r>
                      <a:r>
                        <a:rPr lang="ru-RU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/>
                      </a:r>
                      <a:br>
                        <a:rPr lang="ru-RU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ru-RU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«О внесении изменений в решение  "О бюджете  МР "Усть-Цилемский"</a:t>
                      </a:r>
                      <a:br>
                        <a:rPr lang="ru-RU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ru-RU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на </a:t>
                      </a:r>
                      <a:r>
                        <a:rPr lang="ru-RU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2017-2019гг«)</a:t>
                      </a:r>
                      <a:endParaRPr lang="ru-RU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Sylfaen"/>
                      </a:endParaRPr>
                    </a:p>
                  </a:txBody>
                  <a:tcPr marL="65314" marR="6531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2018 (Проект </a:t>
                      </a:r>
                      <a:r>
                        <a:rPr lang="ru-RU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Решения</a:t>
                      </a:r>
                      <a:br>
                        <a:rPr lang="ru-RU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ru-RU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о бюджете на </a:t>
                      </a:r>
                      <a:r>
                        <a:rPr lang="ru-RU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2018-2020гг.)</a:t>
                      </a:r>
                      <a:endParaRPr lang="ru-RU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Sylfaen"/>
                      </a:endParaRPr>
                    </a:p>
                  </a:txBody>
                  <a:tcPr marL="65314" marR="6531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отклонение</a:t>
                      </a:r>
                      <a:br>
                        <a:rPr lang="ru-RU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ru-RU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(гр.4-гр.2)</a:t>
                      </a:r>
                      <a:endParaRPr lang="ru-RU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Sylfaen"/>
                      </a:endParaRPr>
                    </a:p>
                  </a:txBody>
                  <a:tcPr marL="65314" marR="6531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отклонение</a:t>
                      </a:r>
                      <a:br>
                        <a:rPr lang="ru-RU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ru-RU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(гр.4-гр.3)</a:t>
                      </a:r>
                      <a:endParaRPr lang="ru-RU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Sylfaen"/>
                      </a:endParaRPr>
                    </a:p>
                  </a:txBody>
                  <a:tcPr marL="65314" marR="65314" marT="0" marB="0" anchor="ctr"/>
                </a:tc>
              </a:tr>
              <a:tr h="1990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1</a:t>
                      </a:r>
                      <a:endParaRPr lang="ru-RU" sz="1200" b="1" dirty="0">
                        <a:latin typeface="+mn-lt"/>
                        <a:ea typeface="Times New Roman"/>
                        <a:cs typeface="Sylfaen"/>
                      </a:endParaRPr>
                    </a:p>
                  </a:txBody>
                  <a:tcPr marL="65314" marR="6531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/>
                        <a:t>2</a:t>
                      </a:r>
                      <a:endParaRPr lang="ru-RU" sz="1200" b="1">
                        <a:latin typeface="+mn-lt"/>
                        <a:ea typeface="Times New Roman"/>
                        <a:cs typeface="Sylfaen"/>
                      </a:endParaRPr>
                    </a:p>
                  </a:txBody>
                  <a:tcPr marL="65314" marR="6531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/>
                        <a:t>3</a:t>
                      </a:r>
                      <a:endParaRPr lang="ru-RU" sz="1200" b="1">
                        <a:latin typeface="+mn-lt"/>
                        <a:ea typeface="Times New Roman"/>
                        <a:cs typeface="Sylfaen"/>
                      </a:endParaRPr>
                    </a:p>
                  </a:txBody>
                  <a:tcPr marL="65314" marR="6531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4</a:t>
                      </a:r>
                      <a:endParaRPr lang="ru-RU" sz="1200" b="1" dirty="0">
                        <a:latin typeface="+mn-lt"/>
                        <a:ea typeface="Times New Roman"/>
                        <a:cs typeface="Sylfaen"/>
                      </a:endParaRPr>
                    </a:p>
                  </a:txBody>
                  <a:tcPr marL="65314" marR="6531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5</a:t>
                      </a:r>
                      <a:endParaRPr lang="ru-RU" sz="1200" b="1" dirty="0">
                        <a:latin typeface="+mn-lt"/>
                        <a:ea typeface="Times New Roman"/>
                        <a:cs typeface="Sylfaen"/>
                      </a:endParaRPr>
                    </a:p>
                  </a:txBody>
                  <a:tcPr marL="65314" marR="6531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/>
                        <a:t>6</a:t>
                      </a:r>
                      <a:endParaRPr lang="ru-RU" sz="1200" b="1">
                        <a:latin typeface="+mn-lt"/>
                        <a:ea typeface="Times New Roman"/>
                        <a:cs typeface="Sylfaen"/>
                      </a:endParaRPr>
                    </a:p>
                  </a:txBody>
                  <a:tcPr marL="65314" marR="65314" marT="0" marB="0" anchor="b"/>
                </a:tc>
              </a:tr>
              <a:tr h="7519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/>
                        <a:t>Дотации на выравнивание бюджетной обеспеченности</a:t>
                      </a:r>
                      <a:endParaRPr lang="ru-RU" sz="1200" b="1" dirty="0">
                        <a:latin typeface="+mn-lt"/>
                        <a:ea typeface="Times New Roman"/>
                        <a:cs typeface="Sylfaen"/>
                      </a:endParaRPr>
                    </a:p>
                  </a:txBody>
                  <a:tcPr marL="65314" marR="6531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62301,8</a:t>
                      </a:r>
                      <a:endParaRPr lang="ru-RU" sz="1200" b="1" dirty="0">
                        <a:latin typeface="+mn-lt"/>
                        <a:ea typeface="Times New Roman"/>
                        <a:cs typeface="Sylfaen"/>
                      </a:endParaRPr>
                    </a:p>
                  </a:txBody>
                  <a:tcPr marL="65314" marR="6531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62301,8</a:t>
                      </a:r>
                      <a:endParaRPr lang="ru-RU" sz="1200" b="1" dirty="0">
                        <a:latin typeface="+mn-lt"/>
                        <a:ea typeface="Times New Roman"/>
                        <a:cs typeface="Sylfaen"/>
                      </a:endParaRPr>
                    </a:p>
                  </a:txBody>
                  <a:tcPr marL="65314" marR="6531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66979,2</a:t>
                      </a:r>
                      <a:endParaRPr lang="ru-RU" sz="1200" b="1" dirty="0">
                        <a:latin typeface="+mn-lt"/>
                        <a:ea typeface="Times New Roman"/>
                        <a:cs typeface="Sylfaen"/>
                      </a:endParaRPr>
                    </a:p>
                  </a:txBody>
                  <a:tcPr marL="65314" marR="6531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4677,4</a:t>
                      </a:r>
                      <a:endParaRPr lang="ru-RU" sz="1200" b="1" dirty="0">
                        <a:latin typeface="+mn-lt"/>
                        <a:ea typeface="Times New Roman"/>
                        <a:cs typeface="Sylfaen"/>
                      </a:endParaRPr>
                    </a:p>
                  </a:txBody>
                  <a:tcPr marL="65314" marR="6531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4677,4</a:t>
                      </a:r>
                      <a:endParaRPr lang="ru-RU" sz="1200" b="1" dirty="0">
                        <a:latin typeface="+mn-lt"/>
                        <a:ea typeface="Times New Roman"/>
                        <a:cs typeface="Sylfaen"/>
                      </a:endParaRPr>
                    </a:p>
                  </a:txBody>
                  <a:tcPr marL="65314" marR="65314" marT="0" marB="0" anchor="ctr"/>
                </a:tc>
              </a:tr>
              <a:tr h="10744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/>
                        <a:t>Дотации бюджетам на </a:t>
                      </a:r>
                      <a:br>
                        <a:rPr lang="ru-RU" sz="1200" b="1"/>
                      </a:br>
                      <a:r>
                        <a:rPr lang="ru-RU" sz="1200" b="1"/>
                        <a:t>поддержку мер по обеспечению сбалансированности бюджетов</a:t>
                      </a:r>
                      <a:endParaRPr lang="ru-RU" sz="1200" b="1">
                        <a:latin typeface="+mn-lt"/>
                        <a:ea typeface="Times New Roman"/>
                        <a:cs typeface="Sylfaen"/>
                      </a:endParaRPr>
                    </a:p>
                  </a:txBody>
                  <a:tcPr marL="65314" marR="6531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139927,4</a:t>
                      </a:r>
                      <a:endParaRPr lang="ru-RU" sz="1200" b="1" dirty="0">
                        <a:latin typeface="+mn-lt"/>
                        <a:ea typeface="Times New Roman"/>
                        <a:cs typeface="Sylfaen"/>
                      </a:endParaRPr>
                    </a:p>
                  </a:txBody>
                  <a:tcPr marL="65314" marR="6531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170961,2</a:t>
                      </a:r>
                      <a:endParaRPr lang="ru-RU" sz="1200" b="1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Sylfaen"/>
                      </a:endParaRPr>
                    </a:p>
                  </a:txBody>
                  <a:tcPr marL="65314" marR="6531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138672,3</a:t>
                      </a:r>
                      <a:endParaRPr lang="ru-RU" sz="1200" b="1" dirty="0">
                        <a:latin typeface="+mn-lt"/>
                        <a:ea typeface="Times New Roman"/>
                        <a:cs typeface="Sylfaen"/>
                      </a:endParaRPr>
                    </a:p>
                  </a:txBody>
                  <a:tcPr marL="65314" marR="6531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-1255,1</a:t>
                      </a:r>
                      <a:endParaRPr lang="ru-RU" sz="1200" b="1" dirty="0">
                        <a:latin typeface="+mn-lt"/>
                        <a:ea typeface="Times New Roman"/>
                        <a:cs typeface="Sylfaen"/>
                      </a:endParaRPr>
                    </a:p>
                  </a:txBody>
                  <a:tcPr marL="65314" marR="6531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-32288,9</a:t>
                      </a:r>
                      <a:endParaRPr lang="ru-RU" sz="1200" b="1" dirty="0">
                        <a:latin typeface="+mn-lt"/>
                        <a:ea typeface="Times New Roman"/>
                        <a:cs typeface="Sylfaen"/>
                      </a:endParaRPr>
                    </a:p>
                  </a:txBody>
                  <a:tcPr marL="65314" marR="65314" marT="0" marB="0" anchor="ctr"/>
                </a:tc>
              </a:tr>
              <a:tr h="12534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/>
                        <a:t>Дотации бюджетам на </a:t>
                      </a:r>
                      <a:br>
                        <a:rPr lang="ru-RU" sz="1200" b="1"/>
                      </a:br>
                      <a:r>
                        <a:rPr lang="ru-RU" sz="1200" b="1"/>
                        <a:t>поддержку мер по обеспечению сбалансированности бюджетов( налог на имущество)</a:t>
                      </a:r>
                      <a:endParaRPr lang="ru-RU" sz="1200" b="1">
                        <a:latin typeface="+mn-lt"/>
                        <a:ea typeface="Times New Roman"/>
                        <a:cs typeface="Sylfaen"/>
                      </a:endParaRPr>
                    </a:p>
                  </a:txBody>
                  <a:tcPr marL="65314" marR="6531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4 349,9</a:t>
                      </a:r>
                      <a:endParaRPr lang="ru-RU" sz="1200" b="1" dirty="0">
                        <a:latin typeface="+mn-lt"/>
                        <a:ea typeface="Times New Roman"/>
                        <a:cs typeface="Sylfaen"/>
                      </a:endParaRPr>
                    </a:p>
                  </a:txBody>
                  <a:tcPr marL="65314" marR="6531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6962,2</a:t>
                      </a:r>
                      <a:endParaRPr lang="ru-RU" sz="1200" b="1" dirty="0">
                        <a:latin typeface="+mn-lt"/>
                        <a:ea typeface="Times New Roman"/>
                        <a:cs typeface="Sylfaen"/>
                      </a:endParaRPr>
                    </a:p>
                  </a:txBody>
                  <a:tcPr marL="65314" marR="6531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6962,2</a:t>
                      </a:r>
                      <a:endParaRPr lang="ru-RU" sz="1200" b="1" dirty="0">
                        <a:latin typeface="+mn-lt"/>
                        <a:ea typeface="Times New Roman"/>
                        <a:cs typeface="Sylfaen"/>
                      </a:endParaRPr>
                    </a:p>
                  </a:txBody>
                  <a:tcPr marL="65314" marR="6531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2612,3</a:t>
                      </a:r>
                      <a:endParaRPr lang="ru-RU" sz="1200" b="1" dirty="0">
                        <a:latin typeface="+mn-lt"/>
                        <a:ea typeface="Times New Roman"/>
                        <a:cs typeface="Sylfaen"/>
                      </a:endParaRPr>
                    </a:p>
                  </a:txBody>
                  <a:tcPr marL="65314" marR="6531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0,0</a:t>
                      </a:r>
                      <a:endParaRPr lang="ru-RU" sz="1200" b="1" dirty="0">
                        <a:latin typeface="+mn-lt"/>
                        <a:ea typeface="Times New Roman"/>
                        <a:cs typeface="Sylfaen"/>
                      </a:endParaRPr>
                    </a:p>
                  </a:txBody>
                  <a:tcPr marL="65314" marR="65314" marT="0" marB="0" anchor="ctr"/>
                </a:tc>
              </a:tr>
              <a:tr h="3759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/>
                        <a:t>итого:</a:t>
                      </a:r>
                      <a:endParaRPr lang="ru-RU" sz="1200" b="1">
                        <a:latin typeface="+mn-lt"/>
                        <a:ea typeface="Times New Roman"/>
                        <a:cs typeface="Sylfaen"/>
                      </a:endParaRPr>
                    </a:p>
                  </a:txBody>
                  <a:tcPr marL="65314" marR="6531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+mn-lt"/>
                          <a:ea typeface="Times New Roman"/>
                          <a:cs typeface="Sylfaen"/>
                        </a:rPr>
                        <a:t>206579,1</a:t>
                      </a:r>
                      <a:endParaRPr lang="ru-RU" sz="1200" b="1" dirty="0">
                        <a:latin typeface="+mn-lt"/>
                        <a:ea typeface="Times New Roman"/>
                        <a:cs typeface="Sylfaen"/>
                      </a:endParaRPr>
                    </a:p>
                  </a:txBody>
                  <a:tcPr marL="65314" marR="6531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240225,2</a:t>
                      </a:r>
                      <a:endParaRPr lang="ru-RU" sz="1200" b="1" dirty="0">
                        <a:latin typeface="+mn-lt"/>
                        <a:ea typeface="Times New Roman"/>
                        <a:cs typeface="Sylfaen"/>
                      </a:endParaRPr>
                    </a:p>
                  </a:txBody>
                  <a:tcPr marL="65314" marR="6531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212613,7</a:t>
                      </a:r>
                      <a:endParaRPr lang="ru-RU" sz="1200" b="1" dirty="0">
                        <a:latin typeface="+mn-lt"/>
                        <a:ea typeface="Times New Roman"/>
                        <a:cs typeface="Sylfaen"/>
                      </a:endParaRPr>
                    </a:p>
                  </a:txBody>
                  <a:tcPr marL="65314" marR="6531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6034,6</a:t>
                      </a:r>
                      <a:endParaRPr lang="ru-RU" sz="1200" b="1" dirty="0">
                        <a:latin typeface="+mn-lt"/>
                        <a:ea typeface="Times New Roman"/>
                        <a:cs typeface="Sylfaen"/>
                      </a:endParaRPr>
                    </a:p>
                  </a:txBody>
                  <a:tcPr marL="65314" marR="6531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-27611,5</a:t>
                      </a:r>
                      <a:endParaRPr lang="ru-RU" sz="1200" b="1" dirty="0">
                        <a:latin typeface="+mn-lt"/>
                        <a:ea typeface="Times New Roman"/>
                        <a:cs typeface="Sylfaen"/>
                      </a:endParaRPr>
                    </a:p>
                  </a:txBody>
                  <a:tcPr marL="65314" marR="65314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500042"/>
            <a:ext cx="80724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Che" pitchFamily="49" charset="-127"/>
              </a:rPr>
              <a:t>ПЛАНОВЫЕ НАЗНАЧЕНИЯ ПО ДОХОДАМ</a:t>
            </a:r>
          </a:p>
          <a:p>
            <a:pPr algn="ctr"/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Che" pitchFamily="49" charset="-127"/>
              </a:rPr>
              <a:t>НА 2018 ГОД</a:t>
            </a:r>
            <a:endParaRPr lang="ru-RU" sz="3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BatangChe" pitchFamily="49" charset="-127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285720" y="1428736"/>
          <a:ext cx="8429684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 descr="герб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785786" cy="98223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500042"/>
            <a:ext cx="77153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Che" pitchFamily="49" charset="-127"/>
              </a:rPr>
              <a:t>СТРУКТУРА НАЛОГОВЫХ ДОХОДОВ НА 2018 ГОД</a:t>
            </a:r>
            <a:endParaRPr lang="ru-RU" sz="3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BatangChe" pitchFamily="49" charset="-127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357158" y="1142984"/>
          <a:ext cx="8429684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 descr="герб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785786" cy="98223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428596" y="285728"/>
            <a:ext cx="8501122" cy="10550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Налог на прибыль, доходы (НДФЛ)</a:t>
            </a:r>
            <a:endParaRPr kumimoji="0" lang="ru-RU" sz="2800" b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357158" y="1142984"/>
          <a:ext cx="8501122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Группа 14"/>
          <p:cNvGrpSpPr/>
          <p:nvPr/>
        </p:nvGrpSpPr>
        <p:grpSpPr>
          <a:xfrm flipV="1">
            <a:off x="2627784" y="2348880"/>
            <a:ext cx="4680520" cy="1944216"/>
            <a:chOff x="2480677" y="1940142"/>
            <a:chExt cx="4464761" cy="2146370"/>
          </a:xfrm>
        </p:grpSpPr>
        <p:cxnSp>
          <p:nvCxnSpPr>
            <p:cNvPr id="5" name="Прямая со стрелкой 4"/>
            <p:cNvCxnSpPr/>
            <p:nvPr/>
          </p:nvCxnSpPr>
          <p:spPr>
            <a:xfrm>
              <a:off x="2480677" y="1940142"/>
              <a:ext cx="686886" cy="15899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 стрелкой 5"/>
            <p:cNvCxnSpPr/>
            <p:nvPr/>
          </p:nvCxnSpPr>
          <p:spPr>
            <a:xfrm flipV="1">
              <a:off x="3785761" y="3563896"/>
              <a:ext cx="699981" cy="12514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 стрелкой 9"/>
            <p:cNvCxnSpPr/>
            <p:nvPr/>
          </p:nvCxnSpPr>
          <p:spPr>
            <a:xfrm>
              <a:off x="5090845" y="3530046"/>
              <a:ext cx="618198" cy="15899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/>
            <p:cNvCxnSpPr/>
            <p:nvPr/>
          </p:nvCxnSpPr>
          <p:spPr>
            <a:xfrm>
              <a:off x="6327240" y="3768531"/>
              <a:ext cx="618198" cy="31798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428596" y="214290"/>
            <a:ext cx="8501122" cy="105504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Налоги на товары (работы, услуги), реализуемые на территории российской федерации (акцизы)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357158" y="1142984"/>
          <a:ext cx="8501122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>
            <a:off x="2843808" y="2348880"/>
            <a:ext cx="576064" cy="93610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139952" y="3140968"/>
            <a:ext cx="72008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5436096" y="3284984"/>
            <a:ext cx="720080" cy="7200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6732240" y="3284984"/>
            <a:ext cx="720080" cy="7200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/>
          </p:cNvSpPr>
          <p:nvPr/>
        </p:nvSpPr>
        <p:spPr>
          <a:xfrm>
            <a:off x="428596" y="357166"/>
            <a:ext cx="8501122" cy="105504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Налог на совокупный доход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357158" y="1142984"/>
          <a:ext cx="8501122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" name="Группа 4"/>
          <p:cNvGrpSpPr/>
          <p:nvPr/>
        </p:nvGrpSpPr>
        <p:grpSpPr>
          <a:xfrm>
            <a:off x="2627784" y="2060848"/>
            <a:ext cx="4752528" cy="2088232"/>
            <a:chOff x="2540386" y="2979282"/>
            <a:chExt cx="4752528" cy="2088232"/>
          </a:xfrm>
        </p:grpSpPr>
        <p:cxnSp>
          <p:nvCxnSpPr>
            <p:cNvPr id="6" name="Прямая со стрелкой 5"/>
            <p:cNvCxnSpPr/>
            <p:nvPr/>
          </p:nvCxnSpPr>
          <p:spPr>
            <a:xfrm>
              <a:off x="2540386" y="4203418"/>
              <a:ext cx="648072" cy="86409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 стрелкой 6"/>
            <p:cNvCxnSpPr/>
            <p:nvPr/>
          </p:nvCxnSpPr>
          <p:spPr>
            <a:xfrm flipV="1">
              <a:off x="3908538" y="3267314"/>
              <a:ext cx="648072" cy="172819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 стрелкой 7"/>
            <p:cNvCxnSpPr/>
            <p:nvPr/>
          </p:nvCxnSpPr>
          <p:spPr>
            <a:xfrm flipV="1">
              <a:off x="5204682" y="3051290"/>
              <a:ext cx="720080" cy="7200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 стрелкой 8"/>
            <p:cNvCxnSpPr/>
            <p:nvPr/>
          </p:nvCxnSpPr>
          <p:spPr>
            <a:xfrm flipV="1">
              <a:off x="6572834" y="2979282"/>
              <a:ext cx="720080" cy="7200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428596" y="357166"/>
            <a:ext cx="8501122" cy="105504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Государственная пошлина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357158" y="1142984"/>
          <a:ext cx="8501122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2411760" y="2204864"/>
            <a:ext cx="4824536" cy="2160243"/>
            <a:chOff x="2807864" y="611631"/>
            <a:chExt cx="4503409" cy="1736398"/>
          </a:xfrm>
        </p:grpSpPr>
        <p:cxnSp>
          <p:nvCxnSpPr>
            <p:cNvPr id="5" name="Прямая со стрелкой 4"/>
            <p:cNvCxnSpPr/>
            <p:nvPr/>
          </p:nvCxnSpPr>
          <p:spPr>
            <a:xfrm>
              <a:off x="2807864" y="2058629"/>
              <a:ext cx="672151" cy="2894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 стрелкой 5"/>
            <p:cNvCxnSpPr/>
            <p:nvPr/>
          </p:nvCxnSpPr>
          <p:spPr>
            <a:xfrm flipV="1">
              <a:off x="4084950" y="2232266"/>
              <a:ext cx="672151" cy="2546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 стрелкой 6"/>
            <p:cNvCxnSpPr/>
            <p:nvPr/>
          </p:nvCxnSpPr>
          <p:spPr>
            <a:xfrm flipV="1">
              <a:off x="5362036" y="1479828"/>
              <a:ext cx="672151" cy="75243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 стрелкой 7"/>
            <p:cNvCxnSpPr/>
            <p:nvPr/>
          </p:nvCxnSpPr>
          <p:spPr>
            <a:xfrm flipV="1">
              <a:off x="6639122" y="611631"/>
              <a:ext cx="672151" cy="75243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Социально-экономическая характеристика </a:t>
            </a:r>
            <a:br>
              <a:rPr lang="ru-RU" sz="3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</a:b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муниципального района «Усть-Цилемский»</a:t>
            </a:r>
            <a:endParaRPr lang="ru-RU" sz="3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Содержимое 4" descr="Безымянный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9203" r="12462"/>
          <a:stretch>
            <a:fillRect/>
          </a:stretch>
        </p:blipFill>
        <p:spPr>
          <a:xfrm>
            <a:off x="285720" y="1214422"/>
            <a:ext cx="3224880" cy="5072098"/>
          </a:xfrm>
        </p:spPr>
      </p:pic>
      <p:graphicFrame>
        <p:nvGraphicFramePr>
          <p:cNvPr id="12" name="Содержимое 11"/>
          <p:cNvGraphicFramePr>
            <a:graphicFrameLocks noGrp="1"/>
          </p:cNvGraphicFramePr>
          <p:nvPr>
            <p:ph sz="half" idx="2"/>
          </p:nvPr>
        </p:nvGraphicFramePr>
        <p:xfrm>
          <a:off x="3571868" y="1142984"/>
          <a:ext cx="5429288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 descr="герб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785786" cy="98223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28662" y="357166"/>
            <a:ext cx="79296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6286520"/>
            <a:ext cx="3500430" cy="57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Расстояние до г.Сыктывкар – 679 км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Расстояние до ближайшей ж/</a:t>
            </a:r>
            <a:r>
              <a:rPr lang="ru-RU" sz="1200" b="1" dirty="0" err="1" smtClean="0">
                <a:solidFill>
                  <a:schemeClr val="tx1"/>
                </a:solidFill>
              </a:rPr>
              <a:t>д</a:t>
            </a:r>
            <a:r>
              <a:rPr lang="ru-RU" sz="1200" b="1" dirty="0" smtClean="0">
                <a:solidFill>
                  <a:schemeClr val="tx1"/>
                </a:solidFill>
              </a:rPr>
              <a:t> станции – 223 км  </a:t>
            </a:r>
            <a:endParaRPr lang="ru-RU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500042"/>
            <a:ext cx="80010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ea typeface="BatangChe" pitchFamily="49" charset="-127"/>
              </a:rPr>
              <a:t>СТРУКТУРА НЕНАЛОГОВЫХ ДОХОДОВ НА 2018 ГОД</a:t>
            </a:r>
            <a:endParaRPr lang="ru-RU" sz="2000" b="1" dirty="0">
              <a:latin typeface="Arial Black" pitchFamily="34" charset="0"/>
              <a:ea typeface="BatangChe" pitchFamily="49" charset="-127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428596" y="1357298"/>
          <a:ext cx="8286808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 descr="герб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785786" cy="98223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285720" y="214290"/>
            <a:ext cx="8643998" cy="105504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Доходы от использования имущества, находящегося в государственной или муниципальной собственности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357158" y="1142984"/>
          <a:ext cx="8501122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2483768" y="2060849"/>
            <a:ext cx="4752528" cy="2376264"/>
            <a:chOff x="2761709" y="2137931"/>
            <a:chExt cx="4143608" cy="758082"/>
          </a:xfrm>
        </p:grpSpPr>
        <p:cxnSp>
          <p:nvCxnSpPr>
            <p:cNvPr id="5" name="Прямая со стрелкой 4"/>
            <p:cNvCxnSpPr/>
            <p:nvPr/>
          </p:nvCxnSpPr>
          <p:spPr>
            <a:xfrm flipV="1">
              <a:off x="2761709" y="2160903"/>
              <a:ext cx="627819" cy="6891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 стрелкой 5"/>
            <p:cNvCxnSpPr/>
            <p:nvPr/>
          </p:nvCxnSpPr>
          <p:spPr>
            <a:xfrm>
              <a:off x="4017348" y="2137931"/>
              <a:ext cx="502256" cy="75808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 стрелкой 6"/>
            <p:cNvCxnSpPr/>
            <p:nvPr/>
          </p:nvCxnSpPr>
          <p:spPr>
            <a:xfrm flipV="1">
              <a:off x="5147423" y="2827096"/>
              <a:ext cx="627819" cy="122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 стрелкой 7"/>
            <p:cNvCxnSpPr/>
            <p:nvPr/>
          </p:nvCxnSpPr>
          <p:spPr>
            <a:xfrm flipV="1">
              <a:off x="6340280" y="2827096"/>
              <a:ext cx="565037" cy="122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357158" y="285728"/>
            <a:ext cx="8501122" cy="105504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Платежи при пользовании природными ресурсами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357158" y="1142984"/>
          <a:ext cx="8501122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2483768" y="2276872"/>
            <a:ext cx="4752528" cy="2016224"/>
            <a:chOff x="2755834" y="2372075"/>
            <a:chExt cx="4423669" cy="1110334"/>
          </a:xfrm>
        </p:grpSpPr>
        <p:cxnSp>
          <p:nvCxnSpPr>
            <p:cNvPr id="5" name="Прямая со стрелкой 4"/>
            <p:cNvCxnSpPr/>
            <p:nvPr/>
          </p:nvCxnSpPr>
          <p:spPr>
            <a:xfrm>
              <a:off x="2755834" y="2372075"/>
              <a:ext cx="603228" cy="111033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 стрелкой 5"/>
            <p:cNvCxnSpPr/>
            <p:nvPr/>
          </p:nvCxnSpPr>
          <p:spPr>
            <a:xfrm flipV="1">
              <a:off x="3962289" y="3403099"/>
              <a:ext cx="737278" cy="3324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 стрелкой 6"/>
            <p:cNvCxnSpPr/>
            <p:nvPr/>
          </p:nvCxnSpPr>
          <p:spPr>
            <a:xfrm flipV="1">
              <a:off x="5235769" y="3403099"/>
              <a:ext cx="737278" cy="1879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 стрелкой 7"/>
            <p:cNvCxnSpPr/>
            <p:nvPr/>
          </p:nvCxnSpPr>
          <p:spPr>
            <a:xfrm flipV="1">
              <a:off x="6509250" y="3442754"/>
              <a:ext cx="670253" cy="2002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357158" y="285728"/>
            <a:ext cx="8501122" cy="105504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Доходы от оказания платных услуг и компенсации затрат государства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357158" y="1142984"/>
          <a:ext cx="8501122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2483768" y="1988840"/>
            <a:ext cx="4824536" cy="792088"/>
            <a:chOff x="2736891" y="1115967"/>
            <a:chExt cx="4630426" cy="2610962"/>
          </a:xfrm>
        </p:grpSpPr>
        <p:cxnSp>
          <p:nvCxnSpPr>
            <p:cNvPr id="5" name="Прямая со стрелкой 4"/>
            <p:cNvCxnSpPr/>
            <p:nvPr/>
          </p:nvCxnSpPr>
          <p:spPr>
            <a:xfrm flipV="1">
              <a:off x="2736891" y="1353327"/>
              <a:ext cx="691108" cy="237360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 стрелкой 5"/>
            <p:cNvCxnSpPr/>
            <p:nvPr/>
          </p:nvCxnSpPr>
          <p:spPr>
            <a:xfrm>
              <a:off x="4049997" y="1115967"/>
              <a:ext cx="691108" cy="118680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 стрелкой 6"/>
            <p:cNvCxnSpPr/>
            <p:nvPr/>
          </p:nvCxnSpPr>
          <p:spPr>
            <a:xfrm flipV="1">
              <a:off x="5398253" y="2302768"/>
              <a:ext cx="655958" cy="10425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 стрелкой 7"/>
            <p:cNvCxnSpPr/>
            <p:nvPr/>
          </p:nvCxnSpPr>
          <p:spPr>
            <a:xfrm flipV="1">
              <a:off x="6652438" y="2302768"/>
              <a:ext cx="714879" cy="8639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357158" y="285728"/>
            <a:ext cx="8501122" cy="105504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Доходы от продажи материальных и нематериальных активов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357158" y="1142984"/>
          <a:ext cx="8501122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2555776" y="2348879"/>
            <a:ext cx="4776186" cy="1152130"/>
            <a:chOff x="2890408" y="2407026"/>
            <a:chExt cx="4378331" cy="610980"/>
          </a:xfrm>
        </p:grpSpPr>
        <p:cxnSp>
          <p:nvCxnSpPr>
            <p:cNvPr id="5" name="Прямая со стрелкой 4"/>
            <p:cNvCxnSpPr/>
            <p:nvPr/>
          </p:nvCxnSpPr>
          <p:spPr>
            <a:xfrm flipV="1">
              <a:off x="2890408" y="2407026"/>
              <a:ext cx="594088" cy="11455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 стрелкой 5"/>
            <p:cNvCxnSpPr/>
            <p:nvPr/>
          </p:nvCxnSpPr>
          <p:spPr>
            <a:xfrm>
              <a:off x="4078584" y="2407027"/>
              <a:ext cx="660098" cy="61097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 стрелкой 6"/>
            <p:cNvCxnSpPr/>
            <p:nvPr/>
          </p:nvCxnSpPr>
          <p:spPr>
            <a:xfrm flipV="1">
              <a:off x="5332769" y="2979819"/>
              <a:ext cx="654872" cy="3788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 стрелкой 7"/>
            <p:cNvCxnSpPr/>
            <p:nvPr/>
          </p:nvCxnSpPr>
          <p:spPr>
            <a:xfrm flipV="1">
              <a:off x="6652964" y="2941633"/>
              <a:ext cx="615775" cy="5820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357158" y="285728"/>
            <a:ext cx="8501122" cy="105504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Штрафы, санкции, возмещение ущерба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357158" y="1142984"/>
          <a:ext cx="8501122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2555776" y="2420889"/>
            <a:ext cx="4752528" cy="1080122"/>
            <a:chOff x="2810289" y="2363657"/>
            <a:chExt cx="4356642" cy="578049"/>
          </a:xfrm>
        </p:grpSpPr>
        <p:cxnSp>
          <p:nvCxnSpPr>
            <p:cNvPr id="5" name="Прямая со стрелкой 4"/>
            <p:cNvCxnSpPr/>
            <p:nvPr/>
          </p:nvCxnSpPr>
          <p:spPr>
            <a:xfrm>
              <a:off x="2810289" y="2363657"/>
              <a:ext cx="594088" cy="57804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 стрелкой 5"/>
            <p:cNvCxnSpPr/>
            <p:nvPr/>
          </p:nvCxnSpPr>
          <p:spPr>
            <a:xfrm flipV="1">
              <a:off x="4064474" y="2903169"/>
              <a:ext cx="594088" cy="3853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 стрелкой 6"/>
            <p:cNvCxnSpPr/>
            <p:nvPr/>
          </p:nvCxnSpPr>
          <p:spPr>
            <a:xfrm flipV="1">
              <a:off x="5252649" y="2864631"/>
              <a:ext cx="660097" cy="3853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 стрелкой 7"/>
            <p:cNvCxnSpPr/>
            <p:nvPr/>
          </p:nvCxnSpPr>
          <p:spPr>
            <a:xfrm flipV="1">
              <a:off x="6506834" y="2864631"/>
              <a:ext cx="660097" cy="3853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71538" y="562197"/>
            <a:ext cx="7143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герб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85786" cy="98223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00100" y="260649"/>
            <a:ext cx="77867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Безвозмездные   поступления 2018  году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запланированы в сумме  618 883,85тыс. руб.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0426" y="3244334"/>
            <a:ext cx="51699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2893" y="1484784"/>
            <a:ext cx="8499587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Безвозмездные поступления в проекте бюджета учтены:</a:t>
            </a:r>
          </a:p>
          <a:p>
            <a:pPr algn="just"/>
            <a:endParaRPr lang="ru-RU" sz="2800" b="1" u="sng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8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Дотации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исходя из расчета Министерством финансов РК фонда финансовой поддержки муниципальных районов</a:t>
            </a:r>
          </a:p>
          <a:p>
            <a:pPr algn="just"/>
            <a:endParaRPr lang="ru-RU" sz="28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8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Субвенции и субсидии –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исходя из данных по утвержденным государственным программам и официальных писем  министерств и ведомств по курируемым вопросам</a:t>
            </a:r>
            <a:endParaRPr lang="ru-RU" sz="2800" b="1" u="sng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953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500042"/>
            <a:ext cx="80724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Che" pitchFamily="49" charset="-127"/>
              </a:rPr>
              <a:t>БЕЗВОЗМЕЗДНЫЕ ПОСТУПЛЕНИЯ </a:t>
            </a:r>
          </a:p>
          <a:p>
            <a:pPr algn="ctr"/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Che" pitchFamily="49" charset="-127"/>
              </a:rPr>
              <a:t>НА 2018 ГОД</a:t>
            </a:r>
            <a:endParaRPr lang="ru-RU" sz="3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BatangChe" pitchFamily="49" charset="-127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357158" y="1428736"/>
          <a:ext cx="8215370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 descr="герб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785786" cy="982233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42976" y="571480"/>
            <a:ext cx="7143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57224" y="0"/>
            <a:ext cx="77153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Субсидии  2018 года = 108 443,89 тыс. руб.</a:t>
            </a:r>
          </a:p>
          <a:p>
            <a:pPr lvl="0" algn="r"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1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0426" y="3244334"/>
            <a:ext cx="51699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2893" y="1484784"/>
            <a:ext cx="84995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57158" y="1026750"/>
          <a:ext cx="8643998" cy="5188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00924"/>
                <a:gridCol w="1643074"/>
              </a:tblGrid>
              <a:tr h="46211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тыс.руб.</a:t>
                      </a:r>
                      <a:endParaRPr lang="ru-RU" dirty="0"/>
                    </a:p>
                  </a:txBody>
                  <a:tcPr/>
                </a:tc>
              </a:tr>
              <a:tr h="70827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1" i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Субсидии на реализацию проектов комплексного обустройства площадок под жилую застройку в сельской местности (инженерная инфраструктура в местечке «Семенов холм»)</a:t>
                      </a:r>
                      <a:endParaRPr lang="ru-RU" sz="16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27561,40</a:t>
                      </a:r>
                      <a:endParaRPr lang="ru-RU" sz="16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47218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1" i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Субсидии на строительство (реконструкцию) объектов инженерной инфраструктуры в сельской местности (Водопровод в с. Трусово)</a:t>
                      </a:r>
                      <a:endParaRPr lang="ru-RU" sz="16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22141,40</a:t>
                      </a:r>
                      <a:endParaRPr lang="ru-RU" sz="16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47218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1" i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Субсидии на </a:t>
                      </a:r>
                      <a:r>
                        <a:rPr lang="ru-RU" sz="16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оборудование и содержание  ледовых переправ и зимних автомобильных дорог общего пользования местного </a:t>
                      </a:r>
                      <a:r>
                        <a:rPr lang="ru-RU" sz="1600" b="1" i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значения</a:t>
                      </a:r>
                      <a:endParaRPr lang="ru-RU" sz="16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14161,10</a:t>
                      </a:r>
                      <a:endParaRPr lang="ru-RU" sz="16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47218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1" i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Субсидии на содержание автомобильных дорог общего пользования местного значения</a:t>
                      </a:r>
                      <a:endParaRPr lang="ru-RU" sz="16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928,00</a:t>
                      </a:r>
                      <a:endParaRPr lang="ru-RU" sz="16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2489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1" i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Субсидии на мероприятия по проведению оздоровительной кампании детей</a:t>
                      </a:r>
                      <a:endParaRPr lang="ru-RU" sz="16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558,2</a:t>
                      </a:r>
                      <a:endParaRPr lang="ru-RU" sz="16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70827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1" i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Субсидии на возмещение выпадающих доходов организаций воздушного транспорта, осуществляющих внутримуниципальные пассажирские перевозки воздушным транспортом в труднодоступные населенные пункты</a:t>
                      </a:r>
                      <a:endParaRPr lang="ru-RU" sz="16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8102,80</a:t>
                      </a:r>
                      <a:endParaRPr lang="ru-RU" sz="16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70827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1" i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Субсидии на возмещение выпадающих доходов организаций речного транспорта, осуществляющих пассажирские перевозки речным транспортом во </a:t>
                      </a:r>
                      <a:r>
                        <a:rPr lang="ru-RU" sz="1600" b="1" i="0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внутримуниципальном</a:t>
                      </a:r>
                      <a:r>
                        <a:rPr lang="ru-RU" sz="1600" b="1" i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сообщении</a:t>
                      </a:r>
                      <a:endParaRPr lang="ru-RU" sz="16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2462,50</a:t>
                      </a:r>
                      <a:endParaRPr lang="ru-RU" sz="16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81967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1" i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Субсидии на организацию питания обучающихся 1 – 4 классов в муниципальных образовательных организациях в Республике Коми, реализующих образовательную программу начального общего образования</a:t>
                      </a:r>
                      <a:endParaRPr lang="ru-RU" sz="16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5079,30</a:t>
                      </a:r>
                    </a:p>
                    <a:p>
                      <a:pPr algn="ctr" fontAlgn="ctr"/>
                      <a:endParaRPr lang="ru-RU" sz="16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57158" y="357167"/>
            <a:ext cx="83582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      </a:t>
            </a:r>
          </a:p>
          <a:p>
            <a:r>
              <a:rPr lang="ru-RU" dirty="0" smtClean="0"/>
              <a:t> </a:t>
            </a:r>
          </a:p>
        </p:txBody>
      </p:sp>
      <p:pic>
        <p:nvPicPr>
          <p:cNvPr id="4" name="Рисунок 3" descr="герб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85786" cy="9822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6953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42976" y="571480"/>
            <a:ext cx="7143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71472" y="642918"/>
            <a:ext cx="785818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Субсидии  2018 года = 108 443,89 тыс. руб.</a:t>
            </a:r>
          </a:p>
          <a:p>
            <a:pPr lvl="0" algn="r"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</a:t>
            </a:r>
            <a:r>
              <a:rPr kumimoji="0" lang="ru-RU" sz="20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70426" y="3244334"/>
            <a:ext cx="51699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2893" y="1484784"/>
            <a:ext cx="84995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57158" y="1643049"/>
          <a:ext cx="8643998" cy="350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00924"/>
                <a:gridCol w="1643074"/>
              </a:tblGrid>
              <a:tr h="47082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тыс.руб.</a:t>
                      </a:r>
                      <a:endParaRPr lang="ru-RU" dirty="0"/>
                    </a:p>
                  </a:txBody>
                  <a:tcPr/>
                </a:tc>
              </a:tr>
              <a:tr h="65673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1" i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Субсидии на поддержку муниципальных программ формирования современной городской </a:t>
                      </a:r>
                      <a:r>
                        <a:rPr lang="ru-RU" sz="1600" b="1" i="0" u="none" strike="noStrike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(сельской )среды</a:t>
                      </a:r>
                      <a:endParaRPr lang="ru-RU" sz="16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2578,99</a:t>
                      </a:r>
                      <a:endParaRPr lang="ru-RU" sz="16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88983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1" i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Субсидия на повышение оплаты труда педагогическим работникам муниципальных учреждений дополнительного образования МР «Усть-Цилемский»</a:t>
                      </a:r>
                      <a:endParaRPr lang="ru-RU" sz="16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2363,0</a:t>
                      </a:r>
                      <a:endParaRPr lang="ru-RU" sz="16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59322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1" i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Субсидия на повышение оплаты труда работникам муниципальных учреждений культуры муниципального района «Усть-Цилемский»</a:t>
                      </a:r>
                      <a:endParaRPr lang="ru-RU" sz="16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21410,7</a:t>
                      </a:r>
                      <a:endParaRPr lang="ru-RU" sz="16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88983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1" i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Субсидии на разработку генеральных планов и правил землепользования и застройки муниципальных образований сельских поселений (корректировка генпланов СП Коровий Ручей, </a:t>
                      </a:r>
                      <a:r>
                        <a:rPr lang="ru-RU" sz="1600" b="1" i="0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Замежная,Трусово</a:t>
                      </a:r>
                      <a:r>
                        <a:rPr lang="ru-RU" sz="1600" b="1" i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) </a:t>
                      </a:r>
                      <a:endParaRPr lang="ru-RU" sz="16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1096,5</a:t>
                      </a:r>
                      <a:endParaRPr lang="ru-RU" sz="16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57158" y="357167"/>
            <a:ext cx="83582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      </a:t>
            </a:r>
          </a:p>
          <a:p>
            <a:r>
              <a:rPr lang="ru-RU" dirty="0" smtClean="0"/>
              <a:t> </a:t>
            </a:r>
          </a:p>
        </p:txBody>
      </p:sp>
      <p:pic>
        <p:nvPicPr>
          <p:cNvPr id="4" name="Рисунок 3" descr="герб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85786" cy="9822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6953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74638"/>
            <a:ext cx="7829576" cy="368280"/>
          </a:xfrm>
        </p:spPr>
        <p:txBody>
          <a:bodyPr>
            <a:noAutofit/>
          </a:bodyPr>
          <a:lstStyle/>
          <a:p>
            <a:r>
              <a:rPr lang="ru-RU" sz="3000" b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ЧИСЛЕННОСТЬ НАСЕЛЕНИЯ</a:t>
            </a:r>
            <a:endParaRPr lang="ru-RU" sz="3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85750" y="1071563"/>
          <a:ext cx="8572500" cy="5429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 descr="герб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785786" cy="982233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71538" y="562197"/>
            <a:ext cx="7143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герб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85786" cy="98223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00100" y="1"/>
            <a:ext cx="78581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Субвенции  2018 года = 289 791,3 тыс.руб.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0426" y="3244334"/>
            <a:ext cx="51699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2893" y="1484784"/>
            <a:ext cx="84995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57158" y="1071546"/>
          <a:ext cx="8643998" cy="5484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58114"/>
                <a:gridCol w="1285884"/>
              </a:tblGrid>
              <a:tr h="32277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Наименование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   тыс.руб.</a:t>
                      </a:r>
                      <a:endParaRPr lang="ru-RU" sz="1600" dirty="0"/>
                    </a:p>
                  </a:txBody>
                  <a:tcPr/>
                </a:tc>
              </a:tr>
              <a:tr h="45053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</a:t>
                      </a:r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на осуществление полномочий РФ по государственной регистрации актов гражданского состояния ОМСУ в Республике Коми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71,6 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46948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 на осуществление полномочий по первичному воинскому учету на территориях, где отсутствуют военные комиссариаты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1188,7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46948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 на осуществление полномочий по составлению (изменению) списков кандидатов в присяжные заседатели федеральных судов общей юрисдикции в Российской Федерации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106,7</a:t>
                      </a:r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56149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 на реализацию государственных полномочий по расчету и предоставлению дотаций на выравнивание бюджетной обеспеченности поселений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357,4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117371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Субвенция на осуществление государственного полномочия Республики Коми, предусмотренного статьей 2 Закона РК «О наделении органов местного самоуправления в Республике Коми отдельными государственными полномочиями в сфере государственной регистрации актов гражданского состояния»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78581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 на осуществление переданных государственных полномочий по расчету и предоставлению субвенций бюджетам поселений, на осуществление полномочий по первичному воинскому учету на территориях, где отсутствуют военные комиссариаты, в соответствии с Законом РК «О наделении ОМСУ муниципальных районов в РК государственными полномочиями по расчету и предоставлению субвенций бюджетам поселений на осуществление полномочий по первичному воинскому учету на территориях, где отсутствуют военные комиссариаты»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66953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71538" y="562197"/>
            <a:ext cx="7143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герб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85786" cy="98223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00100" y="142852"/>
            <a:ext cx="78581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Субвенции  2018 года = 289 791,3 тыс.руб.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0426" y="3244334"/>
            <a:ext cx="51699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2893" y="1484784"/>
            <a:ext cx="84995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57158" y="748236"/>
          <a:ext cx="8643998" cy="5619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58114"/>
                <a:gridCol w="1285884"/>
              </a:tblGrid>
              <a:tr h="32168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Наименование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  тыс.руб.</a:t>
                      </a:r>
                      <a:endParaRPr lang="ru-RU" sz="1600" dirty="0"/>
                    </a:p>
                  </a:txBody>
                  <a:tcPr/>
                </a:tc>
              </a:tr>
              <a:tr h="93580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</a:t>
                      </a:r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осуществление переданных государственных полномочий в области государственной поддержки граждан </a:t>
                      </a:r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РФ, </a:t>
                      </a:r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имеющих право на получение субсидий (социальных выплат) на приобретение или строительство </a:t>
                      </a:r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жилья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335</a:t>
                      </a:r>
                      <a:r>
                        <a:rPr lang="ru-RU" sz="1600" b="1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,813</a:t>
                      </a:r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83817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 на возмещение убытков, возникающих в результате государственного регулирования цен на топливо твердое, реализуемое гражданам и используемое для нужд отопления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1 600,0</a:t>
                      </a:r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1071570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</a:t>
                      </a:r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осуществление переданных полномочий 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 возмещению убытков, возникающих в результате государственного регулирования цен на топливо твердое, реализуемое гражданам Российской Федерации и используемое для нужд отопления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70,666</a:t>
                      </a:r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1059722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</a:t>
                      </a:r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осуществление переданных государственных полномочий по обеспечению детей-сирот и детей, оставшихся без попечения родителей, а также лиц из числа детей-сирот и детей, оставшихся без попечения родителей, жилыми помещениями специализированного муниципального жилищного фонда, предоставляемыми по договорам найма специализированных жилых </a:t>
                      </a:r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помещений и 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 формированию списка детей-сирот и детей, оставшихся без попечения родителей, лиц из числа детей-сирот и детей, оставшихся без попечения родителей, которые подлежат обеспечению жилыми помещениями муниципального специализированного жилищного фонда, предоставляемыми по договорам найма специализированных жилых помещений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47,0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66953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71538" y="562197"/>
            <a:ext cx="7143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герб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85786" cy="98223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00100" y="260649"/>
            <a:ext cx="78581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Субвенции  2018 года = 289 791,3 тыс.руб.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0426" y="3244334"/>
            <a:ext cx="51699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2893" y="1484784"/>
            <a:ext cx="84995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42844" y="1071545"/>
          <a:ext cx="8858312" cy="5306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40547"/>
                <a:gridCol w="1317765"/>
              </a:tblGrid>
              <a:tr h="31816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Наименование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   тыс. руб.</a:t>
                      </a:r>
                      <a:endParaRPr lang="ru-RU" sz="1600" dirty="0"/>
                    </a:p>
                  </a:txBody>
                  <a:tcPr/>
                </a:tc>
              </a:tr>
              <a:tr h="138834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 на строительство, приобретение, реконструкцию, ремонт жилых помещений для обеспечения детей-сирот и детей, оставшихся без попечения родителей, лиц из числа детей-сирот и детей, оставшихся без попечения родителей, жилыми помещениями муниципального специализированного жилищного фонда, предоставляемыми по договорам найма специализированных жилых помещений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5239,9</a:t>
                      </a:r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49860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 на осуществление государственного полномочия РК по организации проведения на территории соответствующего муниципального образования мероприятий по отлову и содержанию безнадзорных животных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132,287</a:t>
                      </a:r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138834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 на осуществление государственного полномочия РК по определению перечня должностных лиц органов местного самоуправления, уполномоченных составлять протоколы об административных правонарушениях, предусмотренных частями 3, 4 статьи 3, статьями 4, 6, 7 и 8 Закона Республики Коми «Об административной ответственности в Республике Коми»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356,4</a:t>
                      </a:r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69417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 на осуществление государственных полномочий РК по расчету и предоставлению субвенций бюджетам поселений на осуществление государственного полномочия РК по определению перечня должностных лиц органов местного самоуправления, уполномоченных составлять протоколы об административных правонарушениях, предусмотренных частями 3, 4 статьи 3, статьями 6, 7 и 8 Закона РК «Об административной ответственности в Республике Коми»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11,0</a:t>
                      </a:r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66953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71538" y="562197"/>
            <a:ext cx="7143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герб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785786" cy="98223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00100" y="260649"/>
            <a:ext cx="78581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Субвенции  2018 года = 289 791,3 тыс.руб.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0426" y="3244334"/>
            <a:ext cx="51699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2893" y="1484784"/>
            <a:ext cx="84995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42844" y="1142983"/>
          <a:ext cx="8786874" cy="31975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9552"/>
                <a:gridCol w="1357322"/>
              </a:tblGrid>
              <a:tr h="323967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Наименование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    тыс. руб.</a:t>
                      </a:r>
                      <a:endParaRPr lang="ru-RU" sz="1600" dirty="0"/>
                    </a:p>
                  </a:txBody>
                  <a:tcPr/>
                </a:tc>
              </a:tr>
              <a:tr h="94244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Субвенции </a:t>
                      </a:r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предоставление компенсации родителям (законным представителям) платы за присмотр и уход за детьми, посещающими образовательные организации на территории </a:t>
                      </a:r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РК, </a:t>
                      </a:r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реализующие образовательную программу дошкольного </a:t>
                      </a:r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образования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5279,5</a:t>
                      </a:r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66771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 на реализацию муниципальными дошкольными и муниципальными общеобразовательными организациями в РК образовательных программ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261651,3</a:t>
                      </a:r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94244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 на осуществление государственного полномочия РК по предоставлению мер социальной поддержки в форме выплаты компенсации педагогическим работникам муниципальных образовательных организаций в Республике Коми, работающим и проживающим в сельских населенных пунктах или поселках городского типа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13333,0</a:t>
                      </a:r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66953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71538" y="571480"/>
            <a:ext cx="7143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герб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785786" cy="98223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28662" y="142853"/>
            <a:ext cx="73581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Иные межбюджетные трансферты</a:t>
            </a:r>
          </a:p>
          <a:p>
            <a:pPr lvl="0" algn="ctr"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2018год= 8 034,99 тыс.руб.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0426" y="3244334"/>
            <a:ext cx="51699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2893" y="1484784"/>
            <a:ext cx="84995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42844" y="1142983"/>
          <a:ext cx="8786874" cy="45720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9552"/>
                <a:gridCol w="1357322"/>
              </a:tblGrid>
              <a:tr h="36864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Наименование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    тыс. руб.</a:t>
                      </a:r>
                      <a:endParaRPr lang="ru-RU" sz="1600" dirty="0"/>
                    </a:p>
                  </a:txBody>
                  <a:tcPr/>
                </a:tc>
              </a:tr>
              <a:tr h="120299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</a:t>
                      </a:r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осуществление полномочий по выполнению работы по формированию, исполнению бюджета поселения, администрирование поступлений «Невыясненные поступления, зачисляемые в бюджеты поселений» и контроль за исполнением бюджета поселения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217 ,0</a:t>
                      </a:r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71438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бюджетам муниципальных районов на определение поставщиков (подрядчиков, исполнителей)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71438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бюджетам муниципальных районов на осуществление внешнего муниципального финансового контроля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12,5</a:t>
                      </a:r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78581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 на осуществление части полномочий сельского поселения "Усть-Цильма" по вопросам местного значения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5216,5</a:t>
                      </a:r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78581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трансферты, передаваемые бюджетам муниципальных районов из бюджетов поселений на </a:t>
                      </a:r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реализацию муниципальной  программы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сельского поселения </a:t>
                      </a:r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формирования современной городской (сельской ) среды</a:t>
                      </a:r>
                      <a:endParaRPr lang="ru-RU" sz="1600" b="0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2578,99</a:t>
                      </a:r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66953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71538" y="562197"/>
            <a:ext cx="7143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герб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785786" cy="98223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70426" y="3244334"/>
            <a:ext cx="51699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785794"/>
            <a:ext cx="8715436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1400" dirty="0" smtClean="0"/>
              <a:t>Определение общего объема расходов бюджета муниципального района «Усть-Цилемский» на 2018 год производилось по Методике, утвержденной приказом по финансовому управлению администрации муниципального образования муниципального района «Усть-Цилемский» от 20 декабря  2016 г.  №11-о «Об утверждении Порядка и Методики планирования бюджетных ассигнований бюджета муниципального образования муниципального района "Усть-Цилемский" на очередной финансовый год и плановый период».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dirty="0" smtClean="0"/>
              <a:t>Основные параметры проекта бюджета района сформированы с целью повышения результативности бюджетных расходов по  программному бюджету в рамках муниципальных программ.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dirty="0" smtClean="0"/>
              <a:t>Проектируемый объем расходов бюджета определен исходя из расчетных доходов бюджета, поступлений из источников финансирования его дефицита и задач бюджетной политики муниципального района  на очередную трехлетку.</a:t>
            </a:r>
          </a:p>
          <a:p>
            <a:pPr algn="just"/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x-none" sz="1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Резервные средства запланированы в следующих размерах:</a:t>
            </a:r>
            <a:r>
              <a:rPr lang="x-none" sz="1400" smtClean="0"/>
              <a:t> </a:t>
            </a:r>
            <a:endParaRPr lang="ru-RU" sz="1400" dirty="0" smtClean="0"/>
          </a:p>
          <a:p>
            <a:pPr algn="just"/>
            <a:r>
              <a:rPr lang="x-none" sz="1400" smtClean="0"/>
              <a:t>Резервный фонд Администрации МО МР «Усть-Цилемский»  в размере 500,0 тыс. рублей ежегодно;</a:t>
            </a:r>
            <a:endParaRPr lang="ru-RU" sz="1400" dirty="0" smtClean="0"/>
          </a:p>
          <a:p>
            <a:pPr algn="just">
              <a:buFontTx/>
              <a:buChar char="-"/>
            </a:pPr>
            <a:r>
              <a:rPr lang="x-none" sz="1400" smtClean="0"/>
              <a:t>резерв средств на уплату налога на имущество организаций органами власти местного самоуправления, муниципальными  бюджетными, автономными и казенными учреждениями МР «Усть-Цилемский»  в сумме</a:t>
            </a:r>
            <a:endParaRPr lang="ru-RU" sz="1400" dirty="0" smtClean="0"/>
          </a:p>
          <a:p>
            <a:pPr algn="just"/>
            <a:r>
              <a:rPr lang="x-none" sz="1400" smtClean="0"/>
              <a:t> </a:t>
            </a:r>
            <a:r>
              <a:rPr lang="ru-RU" sz="1400" dirty="0" smtClean="0"/>
              <a:t>1 058,3 </a:t>
            </a:r>
            <a:r>
              <a:rPr lang="x-none" sz="1400" smtClean="0"/>
              <a:t>тыс. рублей на 201</a:t>
            </a:r>
            <a:r>
              <a:rPr lang="ru-RU" sz="1400" dirty="0" smtClean="0"/>
              <a:t>8 </a:t>
            </a:r>
            <a:r>
              <a:rPr lang="x-none" sz="1400" smtClean="0"/>
              <a:t>год;</a:t>
            </a:r>
            <a:endParaRPr lang="ru-RU" sz="1400" dirty="0" smtClean="0"/>
          </a:p>
          <a:p>
            <a:pPr algn="just"/>
            <a:r>
              <a:rPr lang="ru-RU" sz="1400" dirty="0" smtClean="0"/>
              <a:t>- резерв средств,  предусмотренных на оплату коммунальных услуг органами местного самоуправления муниципального района "Усть-Цилемский", муниципальными бюджетными и казенными учреждениями муниципального района "Усть-Цилемский" в сумме 2 591,6 тыс. руб. на 2018 год;</a:t>
            </a:r>
          </a:p>
          <a:p>
            <a:pPr algn="just"/>
            <a:r>
              <a:rPr lang="ru-RU" sz="1400" dirty="0" smtClean="0"/>
              <a:t>-резерв средств,  предусмотренных на повышение оплаты труда отдельных категорий работников бюджетной сферы, указанных в решениях Президента Российской Федерации, регулирующих мероприятия по реализации государственной социальной политики в сумме 1 000,0 тыс. руб. на 2018 год;</a:t>
            </a:r>
          </a:p>
          <a:p>
            <a:pPr algn="just"/>
            <a:r>
              <a:rPr lang="ru-RU" sz="1400" dirty="0" smtClean="0"/>
              <a:t>-резерв средств, предусмотренных на софинансирование народных проектов администрации муниципального района "Усть-Цилемский" в сумме 90,187 тыс.руб.</a:t>
            </a:r>
          </a:p>
          <a:p>
            <a:pPr>
              <a:buFont typeface="Arial" pitchFamily="34" charset="0"/>
              <a:buChar char="•"/>
            </a:pP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571604" y="285729"/>
            <a:ext cx="6143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</a:t>
            </a:r>
            <a:endParaRPr lang="ru-RU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953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71538" y="562197"/>
            <a:ext cx="7143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герб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85786" cy="98223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70426" y="3244334"/>
            <a:ext cx="51699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2893" y="785795"/>
            <a:ext cx="8499587" cy="7140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 соответствии с пунктом 5 ст. 179.4 Бюджетного Кодекса Российской Федерации проектом решения утвержден объем бюджетных ассигнований дорожного фонда муниципального образования муниципального района «Усть-Цилемский»  в сумме   26 089,1 тыс. руб.: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 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      </a:t>
            </a:r>
          </a:p>
          <a:p>
            <a:r>
              <a:rPr lang="ru-RU" sz="2000" dirty="0" smtClean="0"/>
              <a:t> </a:t>
            </a:r>
          </a:p>
          <a:p>
            <a:r>
              <a:rPr lang="ru-RU" b="1" dirty="0" smtClean="0"/>
              <a:t>Дорожный фонд</a:t>
            </a:r>
            <a:r>
              <a:rPr lang="ru-RU" dirty="0" smtClean="0"/>
              <a:t> - часть средств бюджета, подлежащая использованию в целях финансового обеспечения дорожной деятельности в отношении автомобильных дорог общего пользования, а также капитального ремонта и ремонта дворовых территорий многоквартирных домов, проездов к дворовым территориям многоквартирных домов населенных пунктов.</a:t>
            </a:r>
          </a:p>
          <a:p>
            <a:endParaRPr lang="ru-RU" sz="20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2000" dirty="0" smtClean="0"/>
          </a:p>
          <a:p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500166" y="142852"/>
            <a:ext cx="6143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Дорожный фонд</a:t>
            </a:r>
            <a:endParaRPr lang="ru-RU" sz="3600" b="1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85720" y="2214553"/>
          <a:ext cx="8572562" cy="2724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9157"/>
                <a:gridCol w="1167806"/>
                <a:gridCol w="1629495"/>
                <a:gridCol w="1346104"/>
              </a:tblGrid>
              <a:tr h="610470">
                <a:tc>
                  <a:txBody>
                    <a:bodyPr/>
                    <a:lstStyle/>
                    <a:p>
                      <a:r>
                        <a:rPr lang="ru-RU" dirty="0" smtClean="0"/>
                        <a:t>Дорожный фонд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2018 год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/>
                </a:tc>
              </a:tr>
              <a:tr h="61047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Всего,(тыс. </a:t>
                      </a:r>
                      <a:r>
                        <a:rPr lang="ru-RU" b="1" smtClean="0"/>
                        <a:t>руб.)</a:t>
                      </a:r>
                      <a:endParaRPr lang="ru-RU" b="1" dirty="0" smtClean="0"/>
                    </a:p>
                    <a:p>
                      <a:r>
                        <a:rPr lang="ru-RU" b="1" dirty="0" smtClean="0"/>
                        <a:t> в том числе: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26 089,1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26 111,1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26 133,1</a:t>
                      </a:r>
                    </a:p>
                    <a:p>
                      <a:pPr algn="ctr"/>
                      <a:endParaRPr lang="ru-RU" b="1" dirty="0"/>
                    </a:p>
                  </a:txBody>
                  <a:tcPr/>
                </a:tc>
              </a:tr>
              <a:tr h="348840"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за</a:t>
                      </a:r>
                      <a:r>
                        <a:rPr lang="ru-RU" sz="1400" b="0" baseline="0" dirty="0" smtClean="0"/>
                        <a:t> счет доходов от уплаты акцизов</a:t>
                      </a:r>
                      <a:endParaRPr lang="ru-RU" sz="1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11 000,0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11 022,0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11 044,0</a:t>
                      </a:r>
                      <a:endParaRPr lang="ru-RU" b="0" dirty="0"/>
                    </a:p>
                  </a:txBody>
                  <a:tcPr/>
                </a:tc>
              </a:tr>
              <a:tr h="494190"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Субсидии на   ледовые переправы и</a:t>
                      </a:r>
                      <a:r>
                        <a:rPr lang="ru-RU" sz="1400" b="0" baseline="0" dirty="0" smtClean="0"/>
                        <a:t> зимние автомобильные дороги</a:t>
                      </a:r>
                      <a:endParaRPr lang="ru-RU" sz="1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14 161,1</a:t>
                      </a:r>
                      <a:r>
                        <a:rPr lang="ru-RU" b="0" baseline="0" dirty="0" smtClean="0"/>
                        <a:t> 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14 161,1</a:t>
                      </a:r>
                      <a:r>
                        <a:rPr lang="ru-RU" b="0" baseline="0" dirty="0" smtClean="0"/>
                        <a:t> 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14 161,1</a:t>
                      </a:r>
                      <a:endParaRPr lang="ru-RU" b="0" dirty="0"/>
                    </a:p>
                  </a:txBody>
                  <a:tcPr/>
                </a:tc>
              </a:tr>
              <a:tr h="560576"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Субсидии на содержание автодорог общего пользования местного значения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      928,0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      928,0                   </a:t>
                      </a:r>
                      <a:r>
                        <a:rPr lang="ru-RU" b="0" baseline="0" dirty="0" smtClean="0"/>
                        <a:t> 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smtClean="0"/>
                        <a:t>      928,0</a:t>
                      </a:r>
                      <a:endParaRPr lang="ru-RU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66953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71538" y="562197"/>
            <a:ext cx="7143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герб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785786" cy="98223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70426" y="3244334"/>
            <a:ext cx="51699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214290"/>
            <a:ext cx="79296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 формировании проекта бюджета предусмотрено финансовое обеспечение исполнения в полном объеме законодательно установленных публичных нормативных обязательств  в размере 231 782,00 руб. в год.</a:t>
            </a:r>
            <a:endParaRPr lang="ru-RU" sz="2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14282" y="2071677"/>
          <a:ext cx="8786873" cy="43242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1072"/>
                <a:gridCol w="1255267"/>
                <a:gridCol w="1181428"/>
                <a:gridCol w="1329106"/>
              </a:tblGrid>
              <a:tr h="588131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 публичного обязательства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2018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2019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/>
                </a:tc>
              </a:tr>
              <a:tr h="588131">
                <a:tc>
                  <a:txBody>
                    <a:bodyPr/>
                    <a:lstStyle/>
                    <a:p>
                      <a:r>
                        <a:rPr lang="ru-RU" dirty="0" smtClean="0"/>
                        <a:t>Единовременные  ежегодные стипендии главы района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45 000,0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45 000,0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45 000,0</a:t>
                      </a:r>
                      <a:endParaRPr lang="ru-RU" b="1" dirty="0"/>
                    </a:p>
                  </a:txBody>
                  <a:tcPr/>
                </a:tc>
              </a:tr>
              <a:tr h="986368">
                <a:tc>
                  <a:txBody>
                    <a:bodyPr/>
                    <a:lstStyle/>
                    <a:p>
                      <a:r>
                        <a:rPr lang="ru-RU" dirty="0" smtClean="0"/>
                        <a:t>Премия за заслуги в развитии культуры Усть-Цилемского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района:</a:t>
                      </a:r>
                    </a:p>
                    <a:p>
                      <a:r>
                        <a:rPr lang="ru-RU" dirty="0" smtClean="0"/>
                        <a:t> «Признание»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30 000,0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30 000,0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30</a:t>
                      </a:r>
                      <a:r>
                        <a:rPr lang="ru-RU" b="1" baseline="0" dirty="0" smtClean="0"/>
                        <a:t> 000,0</a:t>
                      </a:r>
                      <a:endParaRPr lang="ru-RU" b="1" dirty="0"/>
                    </a:p>
                  </a:txBody>
                  <a:tcPr/>
                </a:tc>
              </a:tr>
              <a:tr h="1214446">
                <a:tc>
                  <a:txBody>
                    <a:bodyPr/>
                    <a:lstStyle/>
                    <a:p>
                      <a:r>
                        <a:rPr lang="ru-RU" dirty="0" smtClean="0"/>
                        <a:t>Премия за заслуги в развитии культуры Усть-Цилемского района:</a:t>
                      </a:r>
                    </a:p>
                    <a:p>
                      <a:r>
                        <a:rPr lang="ru-RU" dirty="0" smtClean="0"/>
                        <a:t>"За вклад в сохранение и развитие традиционной народной культуры»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20 000,0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20 000,0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20 000,0</a:t>
                      </a:r>
                      <a:endParaRPr lang="ru-RU" b="1" dirty="0"/>
                    </a:p>
                  </a:txBody>
                  <a:tcPr/>
                </a:tc>
              </a:tr>
              <a:tr h="895233">
                <a:tc>
                  <a:txBody>
                    <a:bodyPr/>
                    <a:lstStyle/>
                    <a:p>
                      <a:r>
                        <a:rPr lang="ru-RU" dirty="0" smtClean="0"/>
                        <a:t>Почетный гражданин Усть-Цилемского района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136 782,0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136 782,0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136 782,0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66953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214290"/>
            <a:ext cx="785818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haroni" pitchFamily="2" charset="-79"/>
              </a:rPr>
              <a:t>Структура планируемых расходов на 2018 год и плановый период 2019-2020 годов</a:t>
            </a:r>
            <a:endParaRPr lang="ru-RU" sz="25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haroni" pitchFamily="2" charset="-79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28596" y="1100562"/>
          <a:ext cx="8429684" cy="529944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57256"/>
                <a:gridCol w="4429156"/>
                <a:gridCol w="1143008"/>
                <a:gridCol w="1000132"/>
                <a:gridCol w="1000132"/>
              </a:tblGrid>
              <a:tr h="55652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Раздел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 программы, подпрограммы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2018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2019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2020 год</a:t>
                      </a:r>
                      <a:endParaRPr lang="ru-RU" sz="1600" dirty="0"/>
                    </a:p>
                  </a:txBody>
                  <a:tcPr/>
                </a:tc>
              </a:tr>
              <a:tr h="315635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0100</a:t>
                      </a:r>
                      <a:endParaRPr lang="ru-RU" sz="15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defTabSz="864000" fontAlgn="ctr"/>
                      <a:r>
                        <a:rPr lang="ru-RU" sz="1500" u="none" strike="noStrike" dirty="0" smtClean="0"/>
                        <a:t>Общегосударственные вопросы</a:t>
                      </a:r>
                      <a:endParaRPr lang="ru-RU" sz="1500" b="1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+mj-lt"/>
                          <a:ea typeface="Times New Roman"/>
                          <a:cs typeface="Times New Roman"/>
                        </a:rPr>
                        <a:t>66 019,4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j-lt"/>
                          <a:ea typeface="Times New Roman"/>
                          <a:cs typeface="Times New Roman"/>
                        </a:rPr>
                        <a:t>68 </a:t>
                      </a:r>
                      <a:r>
                        <a:rPr lang="ru-RU" sz="1200" b="1" dirty="0" smtClean="0">
                          <a:latin typeface="+mj-lt"/>
                          <a:ea typeface="Times New Roman"/>
                          <a:cs typeface="Times New Roman"/>
                        </a:rPr>
                        <a:t>969,56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j-lt"/>
                          <a:ea typeface="Times New Roman"/>
                          <a:cs typeface="Times New Roman"/>
                        </a:rPr>
                        <a:t>68 </a:t>
                      </a:r>
                      <a:r>
                        <a:rPr lang="ru-RU" sz="1200" b="1" dirty="0" smtClean="0">
                          <a:latin typeface="+mj-lt"/>
                          <a:ea typeface="Times New Roman"/>
                          <a:cs typeface="Times New Roman"/>
                        </a:rPr>
                        <a:t>769,56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5635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0200</a:t>
                      </a:r>
                      <a:endParaRPr lang="ru-RU" sz="15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defTabSz="864000" fontAlgn="ctr"/>
                      <a:r>
                        <a:rPr lang="ru-RU" sz="1500" u="none" strike="noStrike" dirty="0" smtClean="0"/>
                        <a:t>Национальная оборона</a:t>
                      </a:r>
                      <a:endParaRPr lang="ru-RU" sz="1500" b="1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j-lt"/>
                          <a:ea typeface="Calibri"/>
                          <a:cs typeface="Times New Roman"/>
                        </a:rPr>
                        <a:t>1 </a:t>
                      </a:r>
                      <a:r>
                        <a:rPr lang="ru-RU" sz="1200" b="1" dirty="0" smtClean="0">
                          <a:latin typeface="+mj-lt"/>
                          <a:ea typeface="Calibri"/>
                          <a:cs typeface="Times New Roman"/>
                        </a:rPr>
                        <a:t>188,7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j-lt"/>
                          <a:ea typeface="Calibri"/>
                          <a:cs typeface="Times New Roman"/>
                        </a:rPr>
                        <a:t>1 </a:t>
                      </a:r>
                      <a:r>
                        <a:rPr lang="ru-RU" sz="1200" b="1" dirty="0" smtClean="0">
                          <a:latin typeface="+mj-lt"/>
                          <a:ea typeface="Calibri"/>
                          <a:cs typeface="Times New Roman"/>
                        </a:rPr>
                        <a:t>201,9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j-lt"/>
                          <a:ea typeface="Calibri"/>
                          <a:cs typeface="Times New Roman"/>
                        </a:rPr>
                        <a:t>1 </a:t>
                      </a:r>
                      <a:r>
                        <a:rPr lang="ru-RU" sz="1200" b="1" dirty="0" smtClean="0">
                          <a:latin typeface="+mj-lt"/>
                          <a:ea typeface="Calibri"/>
                          <a:cs typeface="Times New Roman"/>
                        </a:rPr>
                        <a:t>247,0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5635"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latin typeface="+mn-lt"/>
                        </a:rPr>
                        <a:t>0300</a:t>
                      </a:r>
                      <a:endParaRPr lang="ru-RU" sz="15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defTabSz="864000" fontAlgn="ctr"/>
                      <a:r>
                        <a:rPr lang="ru-RU" sz="15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Национальная безопасность и правоохранительная деятельность </a:t>
                      </a:r>
                      <a:endParaRPr lang="ru-RU" sz="15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+mj-lt"/>
                          <a:ea typeface="Calibri"/>
                          <a:cs typeface="Times New Roman"/>
                        </a:rPr>
                        <a:t>192,9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+mj-lt"/>
                          <a:ea typeface="Calibri"/>
                          <a:cs typeface="Times New Roman"/>
                        </a:rPr>
                        <a:t>340,00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+mj-lt"/>
                          <a:ea typeface="Calibri"/>
                          <a:cs typeface="Times New Roman"/>
                        </a:rPr>
                        <a:t>340,00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5635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0400</a:t>
                      </a:r>
                      <a:endParaRPr lang="ru-RU" sz="15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defTabSz="864000" fontAlgn="ctr"/>
                      <a:r>
                        <a:rPr lang="ru-RU" sz="1500" u="none" strike="noStrike" dirty="0" smtClean="0"/>
                        <a:t>Национальная экономика</a:t>
                      </a:r>
                      <a:endParaRPr lang="ru-RU" sz="1500" b="1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+mj-lt"/>
                          <a:ea typeface="Times New Roman"/>
                          <a:cs typeface="Times New Roman"/>
                        </a:rPr>
                        <a:t>44 093,2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j-lt"/>
                          <a:ea typeface="Times New Roman"/>
                          <a:cs typeface="Times New Roman"/>
                        </a:rPr>
                        <a:t>44 </a:t>
                      </a:r>
                      <a:r>
                        <a:rPr lang="ru-RU" sz="1200" b="1" dirty="0" smtClean="0">
                          <a:latin typeface="+mj-lt"/>
                          <a:ea typeface="Times New Roman"/>
                          <a:cs typeface="Times New Roman"/>
                        </a:rPr>
                        <a:t>084,2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j-lt"/>
                          <a:ea typeface="Times New Roman"/>
                          <a:cs typeface="Times New Roman"/>
                        </a:rPr>
                        <a:t>44 </a:t>
                      </a:r>
                      <a:r>
                        <a:rPr lang="ru-RU" sz="1200" b="1" dirty="0" smtClean="0">
                          <a:latin typeface="+mj-lt"/>
                          <a:ea typeface="Times New Roman"/>
                          <a:cs typeface="Times New Roman"/>
                        </a:rPr>
                        <a:t>206,24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7517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0500</a:t>
                      </a:r>
                      <a:endParaRPr lang="ru-RU" sz="15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defTabSz="864000" fontAlgn="ctr"/>
                      <a:r>
                        <a:rPr lang="ru-RU" sz="1500" u="none" strike="noStrike" dirty="0" smtClean="0"/>
                        <a:t>Жилищно-коммунальное</a:t>
                      </a:r>
                      <a:r>
                        <a:rPr lang="ru-RU" sz="1500" u="none" strike="noStrike" baseline="0" dirty="0" smtClean="0"/>
                        <a:t> хозяйство</a:t>
                      </a:r>
                      <a:endParaRPr lang="ru-RU" sz="1500" b="1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+mj-lt"/>
                          <a:ea typeface="Times New Roman"/>
                          <a:cs typeface="Times New Roman"/>
                        </a:rPr>
                        <a:t>84 554,8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j-lt"/>
                          <a:ea typeface="Times New Roman"/>
                          <a:cs typeface="Times New Roman"/>
                        </a:rPr>
                        <a:t>32 </a:t>
                      </a:r>
                      <a:r>
                        <a:rPr lang="ru-RU" sz="1200" b="1" dirty="0" smtClean="0">
                          <a:latin typeface="+mj-lt"/>
                          <a:ea typeface="Times New Roman"/>
                          <a:cs typeface="Times New Roman"/>
                        </a:rPr>
                        <a:t>824,36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j-lt"/>
                          <a:ea typeface="Times New Roman"/>
                          <a:cs typeface="Times New Roman"/>
                        </a:rPr>
                        <a:t>36 </a:t>
                      </a:r>
                      <a:r>
                        <a:rPr lang="ru-RU" sz="1200" b="1" dirty="0" smtClean="0">
                          <a:latin typeface="+mj-lt"/>
                          <a:ea typeface="Times New Roman"/>
                          <a:cs typeface="Times New Roman"/>
                        </a:rPr>
                        <a:t>378,06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5635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0700</a:t>
                      </a:r>
                      <a:endParaRPr lang="ru-RU" sz="15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defTabSz="864000" fontAlgn="ctr"/>
                      <a:r>
                        <a:rPr lang="ru-RU" sz="1500" u="none" strike="noStrike" dirty="0" smtClean="0"/>
                        <a:t>Образование</a:t>
                      </a:r>
                      <a:endParaRPr lang="ru-RU" sz="1500" b="1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+mj-lt"/>
                          <a:ea typeface="Times New Roman"/>
                          <a:cs typeface="Times New Roman"/>
                        </a:rPr>
                        <a:t>400 349,2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j-lt"/>
                          <a:ea typeface="Times New Roman"/>
                          <a:cs typeface="Times New Roman"/>
                        </a:rPr>
                        <a:t>389 </a:t>
                      </a:r>
                      <a:r>
                        <a:rPr lang="ru-RU" sz="1200" b="1" dirty="0" smtClean="0">
                          <a:latin typeface="+mj-lt"/>
                          <a:ea typeface="Times New Roman"/>
                          <a:cs typeface="Times New Roman"/>
                        </a:rPr>
                        <a:t>653,48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j-lt"/>
                          <a:ea typeface="Times New Roman"/>
                          <a:cs typeface="Times New Roman"/>
                        </a:rPr>
                        <a:t>389 </a:t>
                      </a:r>
                      <a:r>
                        <a:rPr lang="ru-RU" sz="1200" b="1" dirty="0" smtClean="0">
                          <a:latin typeface="+mj-lt"/>
                          <a:ea typeface="Times New Roman"/>
                          <a:cs typeface="Times New Roman"/>
                        </a:rPr>
                        <a:t>345,33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5635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0800</a:t>
                      </a:r>
                      <a:endParaRPr lang="ru-RU" sz="15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defTabSz="864000" fontAlgn="ctr"/>
                      <a:r>
                        <a:rPr lang="ru-RU" sz="1500" u="none" strike="noStrike" dirty="0" smtClean="0"/>
                        <a:t>Культура и кинематография</a:t>
                      </a:r>
                      <a:endParaRPr lang="ru-RU" sz="1500" b="1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+mj-lt"/>
                          <a:ea typeface="Times New Roman"/>
                          <a:cs typeface="Times New Roman"/>
                        </a:rPr>
                        <a:t>107 961,3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j-lt"/>
                          <a:ea typeface="Times New Roman"/>
                          <a:cs typeface="Times New Roman"/>
                        </a:rPr>
                        <a:t>86 </a:t>
                      </a:r>
                      <a:r>
                        <a:rPr lang="ru-RU" sz="1200" b="1" dirty="0" smtClean="0">
                          <a:latin typeface="+mj-lt"/>
                          <a:ea typeface="Times New Roman"/>
                          <a:cs typeface="Times New Roman"/>
                        </a:rPr>
                        <a:t>401,8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j-lt"/>
                          <a:ea typeface="Times New Roman"/>
                          <a:cs typeface="Times New Roman"/>
                        </a:rPr>
                        <a:t>86 </a:t>
                      </a:r>
                      <a:r>
                        <a:rPr lang="ru-RU" sz="1200" b="1" dirty="0" smtClean="0">
                          <a:latin typeface="+mj-lt"/>
                          <a:ea typeface="Times New Roman"/>
                          <a:cs typeface="Times New Roman"/>
                        </a:rPr>
                        <a:t>401,8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5635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0900</a:t>
                      </a:r>
                      <a:endParaRPr lang="ru-RU" sz="15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defTabSz="864000" fontAlgn="ctr"/>
                      <a:r>
                        <a:rPr lang="ru-RU" sz="1500" u="none" strike="noStrike" dirty="0" smtClean="0"/>
                        <a:t>Здравоохранение</a:t>
                      </a:r>
                      <a:endParaRPr lang="ru-RU" sz="1500" b="1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j-lt"/>
                          <a:ea typeface="Calibri"/>
                          <a:cs typeface="Times New Roman"/>
                        </a:rPr>
                        <a:t>1 </a:t>
                      </a:r>
                      <a:r>
                        <a:rPr lang="ru-RU" sz="1200" b="1" dirty="0" smtClean="0">
                          <a:latin typeface="+mj-lt"/>
                          <a:ea typeface="Calibri"/>
                          <a:cs typeface="Times New Roman"/>
                        </a:rPr>
                        <a:t>478,9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+mj-lt"/>
                          <a:ea typeface="Calibri"/>
                          <a:cs typeface="Times New Roman"/>
                        </a:rPr>
                        <a:t>240,00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+mj-lt"/>
                          <a:ea typeface="Calibri"/>
                          <a:cs typeface="Times New Roman"/>
                        </a:rPr>
                        <a:t>240,00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8192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1000</a:t>
                      </a:r>
                      <a:endParaRPr lang="ru-RU" sz="15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defTabSz="864000" fontAlgn="ctr"/>
                      <a:r>
                        <a:rPr lang="ru-RU" sz="1500" u="none" strike="noStrike" dirty="0" smtClean="0"/>
                        <a:t>Социальная политика</a:t>
                      </a:r>
                      <a:endParaRPr lang="ru-RU" sz="1500" b="1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j-lt"/>
                          <a:ea typeface="Times New Roman"/>
                          <a:cs typeface="Times New Roman"/>
                        </a:rPr>
                        <a:t>32 </a:t>
                      </a:r>
                      <a:r>
                        <a:rPr lang="ru-RU" sz="1200" b="1" dirty="0" smtClean="0">
                          <a:latin typeface="+mj-lt"/>
                          <a:ea typeface="Times New Roman"/>
                          <a:cs typeface="Times New Roman"/>
                        </a:rPr>
                        <a:t>749,7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j-lt"/>
                          <a:ea typeface="Times New Roman"/>
                          <a:cs typeface="Times New Roman"/>
                        </a:rPr>
                        <a:t>33 </a:t>
                      </a:r>
                      <a:r>
                        <a:rPr lang="ru-RU" sz="1200" b="1" dirty="0" smtClean="0">
                          <a:latin typeface="+mj-lt"/>
                          <a:ea typeface="Times New Roman"/>
                          <a:cs typeface="Times New Roman"/>
                        </a:rPr>
                        <a:t>555,77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j-lt"/>
                          <a:ea typeface="Times New Roman"/>
                          <a:cs typeface="Times New Roman"/>
                        </a:rPr>
                        <a:t>33 </a:t>
                      </a:r>
                      <a:r>
                        <a:rPr lang="ru-RU" sz="1200" b="1" dirty="0" smtClean="0">
                          <a:latin typeface="+mj-lt"/>
                          <a:ea typeface="Times New Roman"/>
                          <a:cs typeface="Times New Roman"/>
                        </a:rPr>
                        <a:t>614,07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0301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1300</a:t>
                      </a:r>
                      <a:endParaRPr lang="ru-RU" sz="15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defTabSz="864000" fontAlgn="ctr"/>
                      <a:r>
                        <a:rPr lang="ru-RU" sz="1500" u="none" strike="noStrike" dirty="0" smtClean="0"/>
                        <a:t>Обслуживание государственного и муниципального долга</a:t>
                      </a:r>
                      <a:endParaRPr lang="ru-RU" sz="1500" b="1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j-lt"/>
                          <a:ea typeface="Calibri"/>
                          <a:cs typeface="Times New Roman"/>
                        </a:rPr>
                        <a:t>1 </a:t>
                      </a:r>
                      <a:r>
                        <a:rPr lang="ru-RU" sz="1200" b="1" dirty="0" smtClean="0">
                          <a:latin typeface="+mj-lt"/>
                          <a:ea typeface="Calibri"/>
                          <a:cs typeface="Times New Roman"/>
                        </a:rPr>
                        <a:t>600,00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+mj-lt"/>
                          <a:ea typeface="Calibri"/>
                          <a:cs typeface="Times New Roman"/>
                        </a:rPr>
                        <a:t>900,00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+mj-lt"/>
                          <a:ea typeface="Calibri"/>
                          <a:cs typeface="Times New Roman"/>
                        </a:rPr>
                        <a:t>500,00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5755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1400</a:t>
                      </a:r>
                      <a:endParaRPr lang="ru-RU" sz="15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defTabSz="864000" fontAlgn="ctr"/>
                      <a:r>
                        <a:rPr lang="ru-RU" sz="1500" u="none" strike="noStrike" dirty="0" smtClean="0"/>
                        <a:t>Межбюджетные трансферты общего характера бюджетам субъектов Российской федерации и муниципальных образований</a:t>
                      </a:r>
                      <a:endParaRPr lang="ru-RU" sz="1500" b="1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j-lt"/>
                          <a:ea typeface="Times New Roman"/>
                          <a:cs typeface="Times New Roman"/>
                        </a:rPr>
                        <a:t>37 </a:t>
                      </a:r>
                      <a:r>
                        <a:rPr lang="ru-RU" sz="1200" b="1" dirty="0" smtClean="0">
                          <a:latin typeface="+mj-lt"/>
                          <a:ea typeface="Times New Roman"/>
                          <a:cs typeface="Times New Roman"/>
                        </a:rPr>
                        <a:t>490,9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j-lt"/>
                          <a:ea typeface="Times New Roman"/>
                          <a:cs typeface="Times New Roman"/>
                        </a:rPr>
                        <a:t>37 </a:t>
                      </a:r>
                      <a:r>
                        <a:rPr lang="ru-RU" sz="1200" b="1" dirty="0" smtClean="0">
                          <a:latin typeface="+mj-lt"/>
                          <a:ea typeface="Times New Roman"/>
                          <a:cs typeface="Times New Roman"/>
                        </a:rPr>
                        <a:t>986,7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j-lt"/>
                          <a:ea typeface="Times New Roman"/>
                          <a:cs typeface="Times New Roman"/>
                        </a:rPr>
                        <a:t>38 </a:t>
                      </a:r>
                      <a:r>
                        <a:rPr lang="ru-RU" sz="1200" b="1" dirty="0" smtClean="0">
                          <a:latin typeface="+mj-lt"/>
                          <a:ea typeface="Times New Roman"/>
                          <a:cs typeface="Times New Roman"/>
                        </a:rPr>
                        <a:t>492,5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8192">
                <a:tc>
                  <a:txBody>
                    <a:bodyPr/>
                    <a:lstStyle/>
                    <a:p>
                      <a:pPr algn="ctr"/>
                      <a:endParaRPr lang="ru-RU" sz="15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defTabSz="864000" fontAlgn="ctr"/>
                      <a:r>
                        <a:rPr lang="ru-RU" sz="1500" b="1" u="none" strike="noStrike" dirty="0" smtClean="0"/>
                        <a:t>Итого</a:t>
                      </a:r>
                      <a:r>
                        <a:rPr lang="ru-RU" sz="1500" b="1" u="none" strike="noStrike" baseline="0" dirty="0" smtClean="0"/>
                        <a:t> расходов</a:t>
                      </a:r>
                      <a:endParaRPr lang="ru-RU" sz="1500" b="1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+mj-lt"/>
                          <a:ea typeface="Calibri"/>
                          <a:cs typeface="Times New Roman"/>
                        </a:rPr>
                        <a:t>777 679,0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j-lt"/>
                          <a:ea typeface="Calibri"/>
                          <a:cs typeface="Times New Roman"/>
                        </a:rPr>
                        <a:t>696 </a:t>
                      </a:r>
                      <a:r>
                        <a:rPr lang="ru-RU" sz="1200" b="1" dirty="0" smtClean="0">
                          <a:latin typeface="+mj-lt"/>
                          <a:ea typeface="Calibri"/>
                          <a:cs typeface="Times New Roman"/>
                        </a:rPr>
                        <a:t>157,77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j-lt"/>
                          <a:ea typeface="Calibri"/>
                          <a:cs typeface="Times New Roman"/>
                        </a:rPr>
                        <a:t>699 </a:t>
                      </a:r>
                      <a:r>
                        <a:rPr lang="ru-RU" sz="1200" b="1" dirty="0" smtClean="0">
                          <a:latin typeface="+mj-lt"/>
                          <a:ea typeface="Calibri"/>
                          <a:cs typeface="Times New Roman"/>
                        </a:rPr>
                        <a:t>534,57</a:t>
                      </a:r>
                      <a:endParaRPr lang="ru-RU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Рисунок 3" descr="герб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85786" cy="98223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786710" y="642918"/>
            <a:ext cx="1143008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Тыс.руб.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500042"/>
            <a:ext cx="800105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Che" pitchFamily="49" charset="-127"/>
              </a:rPr>
              <a:t>СТРУКТУРА РАСХОДОВ НА 2018 ГОД</a:t>
            </a:r>
            <a:endParaRPr lang="ru-RU" sz="25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BatangChe" pitchFamily="49" charset="-127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214282" y="1000108"/>
          <a:ext cx="8715436" cy="571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 descr="герб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785786" cy="98223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615262" cy="1082660"/>
          </a:xfrm>
        </p:spPr>
        <p:txBody>
          <a:bodyPr>
            <a:noAutofit/>
          </a:bodyPr>
          <a:lstStyle/>
          <a:p>
            <a:r>
              <a:rPr lang="ru-RU" sz="43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Сеть муниципальных учреждений</a:t>
            </a:r>
            <a:endParaRPr lang="ru-RU" sz="43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114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 descr="герб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785786" cy="982233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71538" y="562197"/>
            <a:ext cx="7143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герб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85786" cy="98223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70426" y="3244334"/>
            <a:ext cx="51699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000108"/>
            <a:ext cx="84296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571604" y="285728"/>
            <a:ext cx="6143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Муниципальные программы</a:t>
            </a:r>
            <a:endParaRPr lang="ru-RU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1500174"/>
            <a:ext cx="850112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Предусмотрены расходы на реализацию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  10  муниципальных программ с объемом финансирования:</a:t>
            </a:r>
          </a:p>
          <a:p>
            <a:pPr algn="ctr">
              <a:defRPr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3143248"/>
            <a:ext cx="8001056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accent1"/>
                </a:solidFill>
              </a:rPr>
              <a:t>2018 год – 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714 457,02 </a:t>
            </a:r>
            <a:r>
              <a:rPr lang="ru-RU" sz="2800" b="1" dirty="0" smtClean="0">
                <a:solidFill>
                  <a:schemeClr val="accent1"/>
                </a:solidFill>
              </a:rPr>
              <a:t>тыс. рублей, 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chemeClr val="accent1"/>
                </a:solidFill>
              </a:rPr>
              <a:t>2019 год -  633 389,53 тыс. рублей,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chemeClr val="accent1"/>
                </a:solidFill>
              </a:rPr>
              <a:t>2020 год - 637 074,47 тыс. рублей. </a:t>
            </a:r>
          </a:p>
          <a:p>
            <a:pPr algn="ctr">
              <a:defRPr/>
            </a:pPr>
            <a:endParaRPr lang="ru-RU" b="1" dirty="0" smtClean="0">
              <a:solidFill>
                <a:schemeClr val="accent1"/>
              </a:solidFill>
            </a:endParaRPr>
          </a:p>
          <a:p>
            <a:pPr algn="ctr">
              <a:defRPr/>
            </a:pPr>
            <a:r>
              <a:rPr lang="ru-RU" sz="3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 2018 году в программах сосредоточено    91,9 %  расходов бюджета района</a:t>
            </a:r>
          </a:p>
        </p:txBody>
      </p:sp>
    </p:spTree>
    <p:extLst>
      <p:ext uri="{BB962C8B-B14F-4D97-AF65-F5344CB8AC3E}">
        <p14:creationId xmlns="" xmlns:p14="http://schemas.microsoft.com/office/powerpoint/2010/main" val="266953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0"/>
            <a:ext cx="78581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Объем финансового обеспечения реализации муниципальных программ муниципального района «Усть-Цилемский» 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Aharoni" pitchFamily="2" charset="-79"/>
              </a:rPr>
              <a:t>на 2018 год и плановый период 2019-2020 годов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Aharoni" pitchFamily="2" charset="-79"/>
              </a:rPr>
              <a:t>(таблица 1)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cs typeface="Aharoni" pitchFamily="2" charset="-79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28596" y="1332576"/>
          <a:ext cx="8286808" cy="525417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00066"/>
                <a:gridCol w="5357850"/>
                <a:gridCol w="857256"/>
                <a:gridCol w="785818"/>
                <a:gridCol w="785818"/>
              </a:tblGrid>
              <a:tr h="596226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 программы, подпрограммы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2018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2019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2020 год</a:t>
                      </a:r>
                      <a:endParaRPr lang="ru-RU" sz="1600" dirty="0"/>
                    </a:p>
                  </a:txBody>
                  <a:tcPr/>
                </a:tc>
              </a:tr>
              <a:tr h="42345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1.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Муниципальная программа муниципального района "Усть-Цилемский" "Развитие экономики"</a:t>
                      </a:r>
                      <a:endParaRPr lang="ru-RU" sz="100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2600,00</a:t>
                      </a:r>
                      <a:endParaRPr lang="ru-RU" sz="10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2600,00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2700,00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23450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Подпрограмма "Малое и среднее предпринимательства в муниципальном районе "Усть-Цилемский"</a:t>
                      </a:r>
                      <a:endParaRPr lang="ru-RU" sz="100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2440,00</a:t>
                      </a:r>
                      <a:endParaRPr lang="ru-RU" sz="10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2440,00</a:t>
                      </a:r>
                      <a:endParaRPr lang="ru-RU" sz="10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2540,00</a:t>
                      </a:r>
                      <a:endParaRPr lang="ru-RU" sz="10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9525" marR="9525" marT="9525" marB="0" anchor="ctr"/>
                </a:tc>
              </a:tr>
              <a:tr h="423450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Подпрограмма "Содействие развитию агропромышленного и рыбохозяйственного комплекса в муниципальном районе "Усть-Цилемский"</a:t>
                      </a:r>
                      <a:endParaRPr lang="ru-RU" sz="100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150,00</a:t>
                      </a:r>
                      <a:endParaRPr lang="ru-RU" sz="10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150,00</a:t>
                      </a:r>
                      <a:endParaRPr lang="ru-RU" sz="10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150,00</a:t>
                      </a:r>
                      <a:endParaRPr lang="ru-RU" sz="10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9525" marR="9525" marT="9525" marB="0" anchor="ctr"/>
                </a:tc>
              </a:tr>
              <a:tr h="423450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Подпрограмма "Въездной и внутренний туризм в муниципальном районе "Усть-Цилемский"</a:t>
                      </a:r>
                      <a:endParaRPr lang="ru-RU" sz="10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10,00</a:t>
                      </a:r>
                      <a:endParaRPr lang="ru-RU" sz="10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10,00</a:t>
                      </a:r>
                      <a:endParaRPr lang="ru-RU" sz="10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10,00</a:t>
                      </a:r>
                      <a:endParaRPr lang="ru-RU" sz="10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9525" marR="9525" marT="9525" marB="0" anchor="ctr"/>
                </a:tc>
              </a:tr>
              <a:tr h="42345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2.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Муниципальная программа муниципального района "Усть-Цилемский" "Содержание и развитие муниципального хозяйства"</a:t>
                      </a:r>
                      <a:endParaRPr lang="ru-RU" sz="100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123509,0</a:t>
                      </a:r>
                      <a:endParaRPr lang="ru-RU" sz="10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74348,60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77924,34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23450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Подпрограмма "Жилищное хозяйство и коммунальная инфраструктура в муниципальном районе "Усть-Цилемский"</a:t>
                      </a:r>
                      <a:endParaRPr lang="ru-RU" sz="10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Sylfaen"/>
                          <a:ea typeface="Times New Roman"/>
                          <a:cs typeface="Sylfaen"/>
                        </a:rPr>
                        <a:t>75527,8</a:t>
                      </a:r>
                      <a:endParaRPr lang="ru-RU" sz="10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30459,4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34013,10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23450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Подпрограмма «Благоустройство и обращение с отходами производства и потребления в муниципальном районе «Усть-Цилемский» </a:t>
                      </a:r>
                      <a:endParaRPr lang="ru-RU" sz="10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6083,0</a:t>
                      </a:r>
                      <a:endParaRPr lang="ru-RU" sz="10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2000,00</a:t>
                      </a:r>
                      <a:endParaRPr lang="ru-RU" sz="10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2000,00</a:t>
                      </a:r>
                      <a:endParaRPr lang="ru-RU" sz="10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9525" marR="9525" marT="9525" marB="0" anchor="ctr"/>
                </a:tc>
              </a:tr>
              <a:tr h="423450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Подпрограмма "Развитие транспортной системы"</a:t>
                      </a:r>
                      <a:endParaRPr lang="ru-RU" sz="10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40998,2</a:t>
                      </a:r>
                      <a:endParaRPr lang="ru-RU" sz="10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41089,20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41111,24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23450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Подпрограмма "Обеспечение жильем молодых семей в муниципальном районе "Усть-Цилемский"</a:t>
                      </a:r>
                      <a:endParaRPr lang="ru-RU" sz="10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470,00</a:t>
                      </a:r>
                      <a:endParaRPr lang="ru-RU" sz="10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470,00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470,00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23450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Подпрограмма "Повышение безопасности дорожного движения в муниципальном районе "Усть-Цилемский"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430,00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330,00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330,00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2345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3.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Муниципальная программа муниципального района "Усть-Цилемский" "Образование"</a:t>
                      </a:r>
                      <a:endParaRPr lang="ru-RU" sz="10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385182,6</a:t>
                      </a:r>
                      <a:endParaRPr lang="ru-RU" sz="10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378306,00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378306,00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4" name="Рисунок 3" descr="герб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85786" cy="98223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572396" y="928670"/>
            <a:ext cx="1143008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Тыс.руб.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0"/>
            <a:ext cx="78581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Объем финансового обеспечения реализации муниципальных программ муниципального района «Усть-Цилемский» 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haroni" pitchFamily="2" charset="-79"/>
              </a:rPr>
              <a:t>на 2018 год и плановый период 2019-2020 годов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haroni" pitchFamily="2" charset="-79"/>
              </a:rPr>
              <a:t>(таблица 2)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Aharoni" pitchFamily="2" charset="-79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4" y="1285860"/>
          <a:ext cx="8286808" cy="474359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00066"/>
                <a:gridCol w="5429288"/>
                <a:gridCol w="785818"/>
                <a:gridCol w="714380"/>
                <a:gridCol w="857256"/>
              </a:tblGrid>
              <a:tr h="832482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программы, подпрограммы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2018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2019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2020 год</a:t>
                      </a:r>
                      <a:endParaRPr lang="ru-RU" sz="1600" dirty="0"/>
                    </a:p>
                  </a:txBody>
                  <a:tcPr/>
                </a:tc>
              </a:tr>
              <a:tr h="76169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4.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Муниципальная программа муниципального района "Усть-Цилемский" "Культура"</a:t>
                      </a:r>
                      <a:endParaRPr lang="ru-RU" sz="10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116414,8</a:t>
                      </a:r>
                      <a:endParaRPr lang="ru-RU" sz="10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94251,80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94251,80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 anchorCtr="1"/>
                </a:tc>
              </a:tr>
              <a:tr h="76169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5.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Муниципальная программа муниципального района "Усть-Цилемский" "Развитие физической культуры и спорта"</a:t>
                      </a:r>
                      <a:endParaRPr lang="ru-RU" sz="100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17462,2</a:t>
                      </a:r>
                      <a:endParaRPr lang="ru-RU" sz="10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16210,70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16210,70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 anchorCtr="1"/>
                </a:tc>
              </a:tr>
              <a:tr h="55843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6.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Муниципальная программа муниципального района "Усть-Цилемский" "Социальная поддержка населения"</a:t>
                      </a:r>
                      <a:endParaRPr lang="ru-RU" sz="100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5739,90</a:t>
                      </a:r>
                      <a:endParaRPr lang="ru-RU" sz="10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5890,00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5948,30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 anchorCtr="1"/>
                </a:tc>
              </a:tr>
              <a:tr h="71241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7.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Муниципальная программа муниципального района "Усть-Цилемский" "Муниципальное управление"</a:t>
                      </a:r>
                      <a:endParaRPr lang="ru-RU" sz="10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62895,5</a:t>
                      </a:r>
                      <a:endParaRPr lang="ru-RU" sz="10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60982,43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60933,33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 anchorCtr="1"/>
                </a:tc>
              </a:tr>
              <a:tr h="404454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Подпрограмма "Управление муниципальными финансами и муниципальным долгом"</a:t>
                      </a:r>
                      <a:endParaRPr lang="ru-RU" sz="100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62128,5</a:t>
                      </a:r>
                      <a:endParaRPr lang="ru-RU" sz="10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60362,43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60313,33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 anchorCtr="1"/>
                </a:tc>
              </a:tr>
              <a:tr h="307962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Подпрограмма "Электронный муниципалитет"</a:t>
                      </a:r>
                      <a:endParaRPr lang="ru-RU" sz="100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267,0</a:t>
                      </a:r>
                      <a:endParaRPr lang="ru-RU" sz="10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120,00</a:t>
                      </a:r>
                      <a:endParaRPr lang="ru-RU" sz="10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120,00</a:t>
                      </a:r>
                      <a:endParaRPr lang="ru-RU" sz="10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8580" marR="68580" marT="0" marB="0" anchor="ctr" anchorCtr="1"/>
                </a:tc>
              </a:tr>
              <a:tr h="404454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Подпрограмма "Управление муниципальным имуществом муниципального района «Усть-Цилемский"</a:t>
                      </a:r>
                      <a:endParaRPr lang="ru-RU" sz="10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500,00</a:t>
                      </a:r>
                      <a:endParaRPr lang="ru-RU" sz="10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500,00</a:t>
                      </a:r>
                      <a:endParaRPr lang="ru-RU" sz="10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500,00</a:t>
                      </a:r>
                      <a:endParaRPr lang="ru-RU" sz="10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8580" marR="68580" marT="0" marB="0" anchor="ctr" anchorCtr="1"/>
                </a:tc>
              </a:tr>
            </a:tbl>
          </a:graphicData>
        </a:graphic>
      </p:graphicFrame>
      <p:pic>
        <p:nvPicPr>
          <p:cNvPr id="4" name="Рисунок 3" descr="герб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85786" cy="98223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715272" y="785794"/>
            <a:ext cx="1143008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Тыс.руб.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214290"/>
            <a:ext cx="78581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Объем финансового обеспечения реализации муниципальных программ муниципального района «Усть-Цилемский» 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haroni" pitchFamily="2" charset="-79"/>
              </a:rPr>
              <a:t>на 2018 год и плановый период 2019-2020 годов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haroni" pitchFamily="2" charset="-79"/>
              </a:rPr>
              <a:t>(таблица  3)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Aharoni" pitchFamily="2" charset="-79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28596" y="1500174"/>
          <a:ext cx="8286808" cy="483596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00066"/>
                <a:gridCol w="5429288"/>
                <a:gridCol w="785818"/>
                <a:gridCol w="714380"/>
                <a:gridCol w="857256"/>
              </a:tblGrid>
              <a:tr h="224987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программы, подпрограммы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2018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2019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2020 год</a:t>
                      </a:r>
                      <a:endParaRPr lang="ru-RU" sz="1600" dirty="0"/>
                    </a:p>
                  </a:txBody>
                  <a:tcPr/>
                </a:tc>
              </a:tr>
              <a:tr h="49245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8.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Муниципальная программа муниципального района "Усть-Цилемский" "Формирование и развитие кадрового потенциала"</a:t>
                      </a:r>
                      <a:endParaRPr lang="ru-RU" sz="100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400,00</a:t>
                      </a:r>
                      <a:endParaRPr lang="ru-RU" sz="10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400,00</a:t>
                      </a:r>
                      <a:endParaRPr lang="ru-RU" sz="10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400,00</a:t>
                      </a:r>
                      <a:endParaRPr lang="ru-RU" sz="10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9525" marR="9525" marT="9525" marB="0" anchor="ctr" anchorCtr="1"/>
                </a:tc>
              </a:tr>
              <a:tr h="431685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Подпрограмма "Привлечение квалифицированных кадров для отраслей экономики муниципального района "Усть-Цилемский"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145,00</a:t>
                      </a:r>
                      <a:endParaRPr lang="ru-RU" sz="10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145,00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145,00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 anchorCtr="1"/>
                </a:tc>
              </a:tr>
              <a:tr h="640666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Подпрограмма "О мерах по привлечению и закреплению специалистов, прибывших на работу в учреждения социальной сферы муниципального района Усть-Цилемский"</a:t>
                      </a:r>
                      <a:endParaRPr lang="ru-RU" sz="10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240,00</a:t>
                      </a:r>
                      <a:endParaRPr lang="ru-RU" sz="10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240,00</a:t>
                      </a:r>
                      <a:endParaRPr lang="ru-RU" sz="10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240,00</a:t>
                      </a:r>
                      <a:endParaRPr lang="ru-RU" sz="10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9525" marR="9525" marT="9525" marB="0" anchor="ctr" anchorCtr="1"/>
                </a:tc>
              </a:tr>
              <a:tr h="626078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Подпрограмма "Формирование и развитие кадрового состава органов местного самоуправления муниципального образования муниципального района "Усть-Цилемский"</a:t>
                      </a:r>
                      <a:endParaRPr lang="ru-RU" sz="100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15,00</a:t>
                      </a:r>
                      <a:endParaRPr lang="ru-RU" sz="10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 anchorCtr="1"/>
                </a:tc>
              </a:tr>
              <a:tr h="46985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9.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Муниципальная программа муниципального района "Усть-Цилемский" "Безопасность жизнедеятельности населения"</a:t>
                      </a:r>
                      <a:endParaRPr lang="ru-RU" sz="100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202,9</a:t>
                      </a:r>
                      <a:endParaRPr lang="ru-RU" sz="10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350,00</a:t>
                      </a:r>
                      <a:endParaRPr lang="ru-RU" sz="10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350,00</a:t>
                      </a:r>
                      <a:endParaRPr lang="ru-RU" sz="10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9525" marR="9525" marT="9525" marB="0" anchor="ctr" anchorCtr="1"/>
                </a:tc>
              </a:tr>
              <a:tr h="698817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Подпрограмма "Защита населения и территории муниципального района Усть-Цилемский" от чрезвычайных ситуаций, обеспечение пожарной безопасности и безопасности людей на водных объектах"</a:t>
                      </a:r>
                      <a:endParaRPr lang="ru-RU" sz="10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197,9</a:t>
                      </a:r>
                      <a:endParaRPr lang="ru-RU" sz="10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345,00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345,00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 anchorCtr="1"/>
                </a:tc>
              </a:tr>
              <a:tr h="427439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Профилактика терроризма, его идеологии, экстремистских проявлений в муниципальном районе «Усть-Цилемский»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5,00</a:t>
                      </a:r>
                      <a:endParaRPr lang="ru-RU" sz="10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 anchorCtr="1"/>
                </a:tc>
              </a:tr>
              <a:tr h="46985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10.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Муниципальная программа муниципального района "Усть-Цилемский" "Молодежь Усть-Цилемского района"</a:t>
                      </a:r>
                      <a:endParaRPr lang="ru-RU" sz="100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50,00</a:t>
                      </a:r>
                      <a:endParaRPr lang="ru-RU" sz="10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50,00</a:t>
                      </a:r>
                      <a:endParaRPr lang="ru-RU" sz="10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9525" marR="9525" marT="9525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50,00</a:t>
                      </a:r>
                      <a:endParaRPr lang="ru-RU" sz="10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9525" marR="9525" marT="9525" marB="0" anchor="ctr" anchorCtr="1"/>
                </a:tc>
              </a:tr>
            </a:tbl>
          </a:graphicData>
        </a:graphic>
      </p:graphicFrame>
      <p:pic>
        <p:nvPicPr>
          <p:cNvPr id="4" name="Рисунок 3" descr="герб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85786" cy="98223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572396" y="1285860"/>
            <a:ext cx="1143008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Тыс.руб.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0"/>
            <a:ext cx="78581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Сравнительная таблица по расходам на реализацию муниципальных программ муниципального района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 «Усть-Цилемский»</a:t>
            </a:r>
            <a:endParaRPr lang="ru-RU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cs typeface="Aharoni" pitchFamily="2" charset="-79"/>
            </a:endParaRP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Aharoni" pitchFamily="2" charset="-79"/>
              </a:rPr>
              <a:t>(таблица 1)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cs typeface="Aharoni" pitchFamily="2" charset="-79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1" y="1285860"/>
          <a:ext cx="8643997" cy="516693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71504"/>
                <a:gridCol w="5959970"/>
                <a:gridCol w="1241948"/>
                <a:gridCol w="870575"/>
              </a:tblGrid>
              <a:tr h="928694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 программы, подпрограммы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2017</a:t>
                      </a:r>
                    </a:p>
                    <a:p>
                      <a:pPr algn="ctr"/>
                      <a:r>
                        <a:rPr lang="ru-RU" sz="1600" dirty="0" smtClean="0"/>
                        <a:t>Год</a:t>
                      </a:r>
                    </a:p>
                    <a:p>
                      <a:pPr algn="ctr"/>
                      <a:r>
                        <a:rPr lang="ru-RU" sz="1200" dirty="0" smtClean="0"/>
                        <a:t>(1 решение  о бюджете)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2018</a:t>
                      </a:r>
                    </a:p>
                    <a:p>
                      <a:pPr algn="ctr"/>
                      <a:r>
                        <a:rPr lang="ru-RU" sz="1600" dirty="0" smtClean="0"/>
                        <a:t>Год</a:t>
                      </a:r>
                    </a:p>
                  </a:txBody>
                  <a:tcPr/>
                </a:tc>
              </a:tr>
              <a:tr h="42345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1.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Муниципальная программа муниципального района "Усть-Цилемский" "Развитие экономики"</a:t>
                      </a:r>
                      <a:endParaRPr lang="ru-RU" sz="100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3 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221,90</a:t>
                      </a:r>
                      <a:endParaRPr lang="ru-RU" sz="10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2 600,00</a:t>
                      </a:r>
                      <a:endParaRPr lang="ru-RU" sz="10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8580" marR="68580" marT="0" marB="0" anchor="ctr"/>
                </a:tc>
              </a:tr>
              <a:tr h="346182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Подпрограмма "Малое и среднее предпринимательства в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МР "Усть-Цилемский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"</a:t>
                      </a:r>
                      <a:endParaRPr lang="ru-RU" sz="10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2 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955,40</a:t>
                      </a:r>
                      <a:endParaRPr lang="ru-RU" sz="10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2 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440,00</a:t>
                      </a:r>
                      <a:endParaRPr lang="ru-RU" sz="10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8580" marR="68580" marT="0" marB="0" anchor="ctr"/>
                </a:tc>
              </a:tr>
              <a:tr h="423450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Подпрограмма "Содействие развитию агропромышленного и рыбохозяйственного комплекса в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МР "Усть-Цилемский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"</a:t>
                      </a:r>
                      <a:endParaRPr lang="ru-RU" sz="10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260,00</a:t>
                      </a:r>
                      <a:endParaRPr lang="ru-RU" sz="10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150,00</a:t>
                      </a:r>
                      <a:endParaRPr lang="ru-RU" sz="10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8580" marR="68580" marT="0" marB="0" anchor="ctr"/>
                </a:tc>
              </a:tr>
              <a:tr h="290930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Подпрограмма "Въездной и внутренний туризм в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МР "Усть-Цилемский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"</a:t>
                      </a:r>
                      <a:endParaRPr lang="ru-RU" sz="10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6,50</a:t>
                      </a:r>
                      <a:endParaRPr lang="ru-RU" sz="10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10,00</a:t>
                      </a:r>
                      <a:endParaRPr lang="ru-RU" sz="10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8580" marR="68580" marT="0" marB="0" anchor="ctr"/>
                </a:tc>
              </a:tr>
              <a:tr h="42345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2.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Муниципальная программа муниципального района "Усть-Цилемский" "Содержание и развитие муниципального хозяйства"</a:t>
                      </a:r>
                      <a:endParaRPr lang="ru-RU" sz="10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98 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650,40</a:t>
                      </a:r>
                      <a:endParaRPr lang="ru-RU" sz="10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123 509,0</a:t>
                      </a:r>
                      <a:endParaRPr lang="ru-RU" sz="10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8580" marR="68580" marT="0" marB="0" anchor="ctr"/>
                </a:tc>
              </a:tr>
              <a:tr h="423450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Подпрограмма "Жилищное хозяйство и коммунальная инфраструктура в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МР "Усть-Цилемский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"</a:t>
                      </a:r>
                      <a:endParaRPr lang="ru-RU" sz="10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61 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786,30</a:t>
                      </a:r>
                      <a:endParaRPr lang="ru-RU" sz="10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75 527,8</a:t>
                      </a:r>
                      <a:endParaRPr lang="ru-RU" sz="10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8580" marR="68580" marT="0" marB="0" anchor="ctr"/>
                </a:tc>
              </a:tr>
              <a:tr h="423450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Подпрограмма «Благоустройство и обращение с отходами производства и потребления в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МР «Усть-Цилемский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» </a:t>
                      </a:r>
                      <a:endParaRPr lang="ru-RU" sz="10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725,00</a:t>
                      </a:r>
                      <a:endParaRPr lang="ru-RU" sz="10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6 083,0</a:t>
                      </a:r>
                      <a:endParaRPr lang="ru-RU" sz="10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8580" marR="68580" marT="0" marB="0" anchor="ctr"/>
                </a:tc>
              </a:tr>
              <a:tr h="229848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Подпрограмма "Развитие транспортной системы"</a:t>
                      </a:r>
                      <a:endParaRPr lang="ru-RU" sz="10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35 669,10</a:t>
                      </a:r>
                      <a:endParaRPr lang="ru-RU" sz="10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40 998,2</a:t>
                      </a:r>
                      <a:endParaRPr lang="ru-RU" sz="10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8580" marR="68580" marT="0" marB="0" anchor="ctr"/>
                </a:tc>
              </a:tr>
              <a:tr h="312718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Подпрограмма "Обеспечение жильем молодых семей в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МР "Усть-Цилемский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"</a:t>
                      </a:r>
                      <a:endParaRPr lang="ru-RU" sz="10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470,00</a:t>
                      </a:r>
                      <a:endParaRPr lang="ru-RU" sz="10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470,00</a:t>
                      </a:r>
                      <a:endParaRPr lang="ru-RU" sz="10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8580" marR="68580" marT="0" marB="0" anchor="ctr"/>
                </a:tc>
              </a:tr>
              <a:tr h="423450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Подпрограмма «Повышение безопасности дорожного движения в МР «Усть-Цилемский»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430,00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23450"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3.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Муниципальная программа муниципального района "Усть-Цилемский" "Образование"</a:t>
                      </a:r>
                      <a:endParaRPr lang="ru-RU" sz="10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391 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107,10</a:t>
                      </a:r>
                      <a:endParaRPr lang="ru-RU" sz="10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385 182,6</a:t>
                      </a:r>
                      <a:endParaRPr lang="ru-RU" sz="10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4" name="Рисунок 3" descr="герб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85786" cy="98223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572396" y="928670"/>
            <a:ext cx="1143008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Тыс.руб.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0"/>
            <a:ext cx="78581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Сравнительная таблица по расходам на реализацию муниципальных программ муниципального района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«Усть-Цилемский»</a:t>
            </a:r>
            <a:endParaRPr lang="ru-RU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Aharoni" pitchFamily="2" charset="-79"/>
            </a:endParaRP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haroni" pitchFamily="2" charset="-79"/>
              </a:rPr>
              <a:t>(таблица 2)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Aharoni" pitchFamily="2" charset="-79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2" y="1285860"/>
          <a:ext cx="8143932" cy="474359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19299"/>
                <a:gridCol w="5638107"/>
                <a:gridCol w="1057832"/>
                <a:gridCol w="928694"/>
              </a:tblGrid>
              <a:tr h="832482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программы, подпрограммы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2017 год</a:t>
                      </a:r>
                    </a:p>
                    <a:p>
                      <a:pPr algn="ctr"/>
                      <a:r>
                        <a:rPr lang="ru-RU" sz="1200" dirty="0" smtClean="0"/>
                        <a:t>(1 решение  о бюджете)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2018 год</a:t>
                      </a:r>
                      <a:endParaRPr lang="ru-RU" sz="1600" dirty="0"/>
                    </a:p>
                  </a:txBody>
                  <a:tcPr/>
                </a:tc>
              </a:tr>
              <a:tr h="76169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4.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Муниципальная программа муниципального района "Усть-Цилемский" "Культура"</a:t>
                      </a:r>
                      <a:endParaRPr lang="ru-RU" sz="10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97 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169,6</a:t>
                      </a:r>
                      <a:endParaRPr lang="ru-RU" sz="10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116 414,8</a:t>
                      </a:r>
                      <a:endParaRPr lang="ru-RU" sz="10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8580" marR="68580" marT="0" marB="0" anchor="ctr" anchorCtr="1"/>
                </a:tc>
              </a:tr>
              <a:tr h="76169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5.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Муниципальная программа муниципального района "Усть-Цилемский" "Развитие физической культуры и спорта"</a:t>
                      </a:r>
                      <a:endParaRPr lang="ru-RU" sz="100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16 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820,7</a:t>
                      </a:r>
                      <a:endParaRPr lang="ru-RU" sz="10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17 462,2</a:t>
                      </a:r>
                      <a:endParaRPr lang="ru-RU" sz="10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8580" marR="68580" marT="0" marB="0" anchor="ctr" anchorCtr="1"/>
                </a:tc>
              </a:tr>
              <a:tr h="55843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6.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Муниципальная программа муниципального района "Усть-Цилемский" "Социальная поддержка населения"</a:t>
                      </a:r>
                      <a:endParaRPr lang="ru-RU" sz="100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4 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341,3</a:t>
                      </a:r>
                      <a:endParaRPr lang="ru-RU" sz="10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5 739,9</a:t>
                      </a:r>
                      <a:endParaRPr lang="ru-RU" sz="10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8580" marR="68580" marT="0" marB="0" anchor="ctr" anchorCtr="1"/>
                </a:tc>
              </a:tr>
              <a:tr h="71241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7.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Муниципальная программа муниципального района "Усть-Цилемский" "Муниципальное управление"</a:t>
                      </a:r>
                      <a:endParaRPr lang="ru-RU" sz="10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61 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483,73</a:t>
                      </a:r>
                      <a:endParaRPr lang="ru-RU" sz="10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62 895,5</a:t>
                      </a:r>
                      <a:endParaRPr lang="ru-RU" sz="10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8580" marR="68580" marT="0" marB="0" anchor="ctr" anchorCtr="1"/>
                </a:tc>
              </a:tr>
              <a:tr h="404454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Подпрограмма "Управление муниципальными финансами и муниципальным долгом"</a:t>
                      </a:r>
                      <a:endParaRPr lang="ru-RU" sz="100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60 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075,23</a:t>
                      </a:r>
                      <a:endParaRPr lang="ru-RU" sz="10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62 128,5</a:t>
                      </a:r>
                      <a:endParaRPr lang="ru-RU" sz="10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8580" marR="68580" marT="0" marB="0" anchor="ctr" anchorCtr="1"/>
                </a:tc>
              </a:tr>
              <a:tr h="307962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Подпрограмма "Электронный муниципалитет"</a:t>
                      </a:r>
                      <a:endParaRPr lang="ru-RU" sz="100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358,5</a:t>
                      </a:r>
                      <a:endParaRPr lang="ru-RU" sz="10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267, 0</a:t>
                      </a:r>
                      <a:endParaRPr lang="ru-RU" sz="10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8580" marR="68580" marT="0" marB="0" anchor="ctr" anchorCtr="1"/>
                </a:tc>
              </a:tr>
              <a:tr h="404454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Подпрограмма "Управление муниципальным имуществом муниципального района «Усть-Цилемский"</a:t>
                      </a:r>
                      <a:endParaRPr lang="ru-RU" sz="10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1 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000,00</a:t>
                      </a:r>
                      <a:endParaRPr lang="ru-RU" sz="10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500,00</a:t>
                      </a:r>
                      <a:endParaRPr lang="ru-RU" sz="10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8580" marR="68580" marT="0" marB="0" anchor="ctr" anchorCtr="1"/>
                </a:tc>
              </a:tr>
            </a:tbl>
          </a:graphicData>
        </a:graphic>
      </p:graphicFrame>
      <p:pic>
        <p:nvPicPr>
          <p:cNvPr id="4" name="Рисунок 3" descr="герб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85786" cy="98223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715272" y="785794"/>
            <a:ext cx="1143008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Тыс.руб.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214290"/>
            <a:ext cx="78581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Сравнительная таблица по расходам на реализацию муниципальных программ муниципального района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«Усть-Цилемский»</a:t>
            </a:r>
            <a:endParaRPr lang="ru-RU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Aharoni" pitchFamily="2" charset="-79"/>
            </a:endParaRP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haroni" pitchFamily="2" charset="-79"/>
              </a:rPr>
              <a:t>(таблица  3 )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Aharoni" pitchFamily="2" charset="-79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28596" y="1500175"/>
          <a:ext cx="8072494" cy="522408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00066"/>
                <a:gridCol w="5429288"/>
                <a:gridCol w="1000132"/>
                <a:gridCol w="1143008"/>
              </a:tblGrid>
              <a:tr h="74123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программы, подпрограммы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2017 год</a:t>
                      </a:r>
                    </a:p>
                    <a:p>
                      <a:pPr algn="ctr"/>
                      <a:r>
                        <a:rPr lang="ru-RU" sz="1200" dirty="0" smtClean="0"/>
                        <a:t>(1 решение о бюджете)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2018 год</a:t>
                      </a:r>
                      <a:endParaRPr lang="ru-RU" sz="1600" dirty="0"/>
                    </a:p>
                  </a:txBody>
                  <a:tcPr/>
                </a:tc>
              </a:tr>
              <a:tr h="54465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8.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Муниципальная программа муниципального района "Усть-Цилемский" "Формирование и развитие кадрового потенциала"</a:t>
                      </a:r>
                      <a:endParaRPr lang="ru-RU" sz="100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460,00</a:t>
                      </a:r>
                      <a:endParaRPr lang="ru-RU" sz="10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400,00</a:t>
                      </a:r>
                      <a:endParaRPr lang="ru-RU" sz="10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8580" marR="68580" marT="0" marB="0" anchor="ctr" anchorCtr="1"/>
                </a:tc>
              </a:tr>
              <a:tr h="500066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Подпрограмма "Привлечение квалифицированных кадров для отраслей экономики муниципального района "Усть-Цилемский"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0,00</a:t>
                      </a:r>
                      <a:endParaRPr lang="ru-RU" sz="10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145,00</a:t>
                      </a:r>
                      <a:endParaRPr lang="ru-RU" sz="10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8580" marR="68580" marT="0" marB="0" anchor="ctr" anchorCtr="1"/>
                </a:tc>
              </a:tr>
              <a:tr h="500066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Подпрограмма "О мерах по привлечению и закреплению специалистов, прибывших на работу в учреждения социальной сферы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МР Усть-Цилемский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"</a:t>
                      </a:r>
                      <a:endParaRPr lang="ru-RU" sz="10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445,00</a:t>
                      </a:r>
                      <a:endParaRPr lang="ru-RU" sz="10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240,00</a:t>
                      </a:r>
                      <a:endParaRPr lang="ru-RU" sz="10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8580" marR="68580" marT="0" marB="0" anchor="ctr" anchorCtr="1"/>
                </a:tc>
              </a:tr>
              <a:tr h="500066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Подпрограмма "Формирование и развитие кадрового состава органов местного самоуправления муниципального образования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МР "Усть-Цилемский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"</a:t>
                      </a:r>
                      <a:endParaRPr lang="ru-RU" sz="10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15,00</a:t>
                      </a:r>
                      <a:endParaRPr lang="ru-RU" sz="10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15,00</a:t>
                      </a:r>
                      <a:endParaRPr lang="ru-RU" sz="10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8580" marR="68580" marT="0" marB="0" anchor="ctr" anchorCtr="1"/>
                </a:tc>
              </a:tr>
              <a:tr h="48033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9.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Муниципальная программа муниципального района "Усть-Цилемский" "Безопасность жизнедеятельности населения"</a:t>
                      </a:r>
                      <a:endParaRPr lang="ru-RU" sz="100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390,00</a:t>
                      </a:r>
                      <a:endParaRPr lang="ru-RU" sz="10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202,9</a:t>
                      </a:r>
                      <a:endParaRPr lang="ru-RU" sz="10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8580" marR="68580" marT="0" marB="0" anchor="ctr" anchorCtr="1"/>
                </a:tc>
              </a:tr>
              <a:tr h="448358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Подпрограмма "Защита населения и территории муниципального района Усть-Цилемский" от чрезвычайных ситуаций, обеспечение пожарной безопасности и безопасности людей на водных объектах"</a:t>
                      </a:r>
                      <a:endParaRPr lang="ru-RU" sz="10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390,00</a:t>
                      </a:r>
                      <a:endParaRPr lang="ru-RU" sz="10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197,9</a:t>
                      </a:r>
                      <a:endParaRPr lang="ru-RU" sz="10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8580" marR="68580" marT="0" marB="0" anchor="ctr" anchorCtr="1"/>
                </a:tc>
              </a:tr>
              <a:tr h="448358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Подпрограмма «Профилактика терроризма, его идеологии, экстремистских проявлений в муниципальном районе «Усть-Цилемский»»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5,00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</a:tr>
              <a:tr h="48033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10.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Муниципальная программа муниципального района "Усть-Цилемский" "Молодежь Усть-Цилемского района"</a:t>
                      </a:r>
                      <a:endParaRPr lang="ru-RU" sz="10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50,00</a:t>
                      </a:r>
                      <a:endParaRPr lang="ru-RU" sz="10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Sylfaen"/>
                        </a:rPr>
                        <a:t>50,00</a:t>
                      </a:r>
                      <a:endParaRPr lang="ru-RU" sz="1000" dirty="0">
                        <a:latin typeface="Sylfaen"/>
                        <a:ea typeface="Times New Roman"/>
                        <a:cs typeface="Sylfaen"/>
                      </a:endParaRPr>
                    </a:p>
                  </a:txBody>
                  <a:tcPr marL="68580" marR="68580" marT="0" marB="0" anchor="ctr" anchorCtr="1"/>
                </a:tc>
              </a:tr>
              <a:tr h="480336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ИТОГО 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объем финансирования по муниципальным программам МР «Усть-Цилемский»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u="sng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673 696,2</a:t>
                      </a:r>
                      <a:endParaRPr lang="ru-RU" sz="1200" b="1" u="sng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u="sng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714 457,02</a:t>
                      </a:r>
                      <a:endParaRPr lang="ru-RU" sz="1200" b="1" u="sng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/>
                </a:tc>
              </a:tr>
            </a:tbl>
          </a:graphicData>
        </a:graphic>
      </p:graphicFrame>
      <p:pic>
        <p:nvPicPr>
          <p:cNvPr id="4" name="Рисунок 3" descr="герб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85786" cy="98223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572396" y="1000108"/>
            <a:ext cx="1143008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Тыс.руб.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142853"/>
            <a:ext cx="7186634" cy="428627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Verdana" pitchFamily="34" charset="0"/>
                <a:cs typeface="Verdana" pitchFamily="34" charset="0"/>
              </a:rPr>
              <a:t>Инвестиционная деятельность</a:t>
            </a:r>
            <a:endParaRPr lang="ru-RU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Рисунок 3" descr="герб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85786" cy="98223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28662" y="642918"/>
            <a:ext cx="7858180" cy="1857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 2018 году объем финансирования в рамках  муниципальной программы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  «Содержание и развитие муниципального хозяйства»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Подпрограммы « Жилищное хозяйство и коммунальная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инфраструктура  в МР «Усть-Цилемский» за счет следующих планируемых мероприятий: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2844" y="2643182"/>
            <a:ext cx="8643998" cy="321471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Реализация мероприятий государственной программы Республики Коми "Развитие сельского хозяйства и регулирование рынков сельскохозяйственной продукции, сырья и продовольствия, развитие рыбохозяйственного комплекса в Республике Коми":</a:t>
            </a:r>
          </a:p>
          <a:p>
            <a:endParaRPr lang="ru-RU" sz="1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-Водопровод в с.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Трусово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(за счет средств Республиканского бюджета РК – 14 516,4 т.р. ; софинансирование за счет средств бюджета МР «Усть-Цилемский» - 2 460,2 т.р.; за счет средств федерального бюджета  - 7 625,0 т.р.);</a:t>
            </a:r>
          </a:p>
          <a:p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-Инженерная инфраструктура в м. «Семенов холм» (сети водопровода и дороги общего пользования) (за счет средств Республиканского бюджета РК – 9 721,6 т.р. ; софинансирование за счет средств бюджета МР «Усть-Цилемский» - 1 450,6 т.р.; за счет средств федерального бюджета  - 17 839,8 т.р.)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ерб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785786" cy="98223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71600" y="206420"/>
            <a:ext cx="770485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В 2018 году из бюджета МО МР «Усть-Цилемский» финансируются следующие бюджетные учреждения: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71472" y="5715016"/>
            <a:ext cx="800105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Char char="-"/>
            </a:pPr>
            <a:r>
              <a:rPr lang="ru-RU" sz="2000" b="1" dirty="0" smtClean="0"/>
              <a:t> Субсидии на выполнение муниципального задания</a:t>
            </a:r>
          </a:p>
          <a:p>
            <a:r>
              <a:rPr lang="ru-RU" sz="2000" b="1" dirty="0" smtClean="0"/>
              <a:t>                  - Субсидии на иные цели</a:t>
            </a:r>
          </a:p>
          <a:p>
            <a:pPr>
              <a:buFontTx/>
              <a:buChar char="-"/>
            </a:pP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1142984"/>
            <a:ext cx="7715304" cy="914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Муниципальные бюджетные учреждения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7158" y="2500306"/>
            <a:ext cx="228601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Образование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24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00298" y="3500438"/>
            <a:ext cx="235745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Доп.образование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3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57686" y="2357430"/>
            <a:ext cx="135732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Культура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3</a:t>
            </a:r>
          </a:p>
          <a:p>
            <a:pPr algn="ctr"/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929322" y="3000372"/>
            <a:ext cx="2786082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Иные (2)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МБУ «ЦОМБУ»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МБУ «ЦЖРЛ И С»</a:t>
            </a:r>
          </a:p>
        </p:txBody>
      </p:sp>
      <p:sp>
        <p:nvSpPr>
          <p:cNvPr id="17" name="Стрелка вниз 16"/>
          <p:cNvSpPr/>
          <p:nvPr/>
        </p:nvSpPr>
        <p:spPr>
          <a:xfrm>
            <a:off x="3428992" y="2000240"/>
            <a:ext cx="214314" cy="15001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4500562" y="2071678"/>
            <a:ext cx="428628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7072330" y="2071678"/>
            <a:ext cx="214314" cy="9286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1714480" y="1928802"/>
            <a:ext cx="214314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42844" y="4572008"/>
            <a:ext cx="8643998" cy="1000132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Муниципальное казенное  учреждение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МКУ «Дорожный ремонтно-строительный участок»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969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52060460"/>
              </p:ext>
            </p:extLst>
          </p:nvPr>
        </p:nvGraphicFramePr>
        <p:xfrm>
          <a:off x="214282" y="571479"/>
          <a:ext cx="8572560" cy="57480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3074"/>
                <a:gridCol w="1071570"/>
                <a:gridCol w="1000132"/>
                <a:gridCol w="928694"/>
                <a:gridCol w="714380"/>
                <a:gridCol w="1000132"/>
                <a:gridCol w="1143008"/>
                <a:gridCol w="500066"/>
                <a:gridCol w="571504"/>
              </a:tblGrid>
              <a:tr h="258623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 МБУ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2016 </a:t>
                      </a:r>
                      <a:r>
                        <a:rPr lang="ru-RU" sz="1600" dirty="0">
                          <a:effectLst/>
                        </a:rPr>
                        <a:t>год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2017 год ( </a:t>
                      </a:r>
                      <a:r>
                        <a:rPr lang="ru-RU" sz="1600" dirty="0">
                          <a:effectLst/>
                        </a:rPr>
                        <a:t>тыс. руб.)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2018 </a:t>
                      </a:r>
                      <a:r>
                        <a:rPr lang="ru-RU" sz="1600" dirty="0">
                          <a:effectLst/>
                        </a:rPr>
                        <a:t>год (тыс. руб.)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53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план на </a:t>
                      </a:r>
                      <a:r>
                        <a:rPr lang="ru-RU" sz="1400" dirty="0" smtClean="0">
                          <a:effectLst/>
                        </a:rPr>
                        <a:t>20.11.2017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</a:rPr>
                        <a:t>Отклоне</a:t>
                      </a:r>
                      <a:endParaRPr lang="ru-RU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</a:rPr>
                        <a:t>ние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2017/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2016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план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Отклонение от плана на 2017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2018/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2017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(%)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2018/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(%)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3878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исполнено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621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МБУ "РЦКД и </a:t>
                      </a:r>
                      <a:r>
                        <a:rPr lang="ru-RU" sz="1600" dirty="0" smtClean="0">
                          <a:effectLst/>
                        </a:rPr>
                        <a:t>К»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44371,2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51319,8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6948,6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baseline="0" dirty="0" smtClean="0">
                          <a:effectLst/>
                        </a:rPr>
                        <a:t>116 </a:t>
                      </a:r>
                      <a:r>
                        <a:rPr lang="ru-RU" sz="1200" b="1" dirty="0" smtClean="0">
                          <a:effectLst/>
                        </a:rPr>
                        <a:t>%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56373,6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5053,8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109,8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127,0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621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МБУ "ЦБС»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19680,9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22730,5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3049,6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115%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24255,2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1524,7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106,7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123,2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53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МБУ "ЦОМБУ»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11321,4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12123,3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791,1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107%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12123,3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0,0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100,0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107,0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53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МБУ"Музей»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11332,2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13723,3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2391,1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121%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14951,8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1228,5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109,0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131,9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621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Итого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86705,6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99896,9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13191,4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115%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107703,9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7807,0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107,8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124,2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28662" y="142852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Учреждения культуры (Муниципальное задание)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723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8"/>
          <p:cNvGrpSpPr>
            <a:grpSpLocks/>
          </p:cNvGrpSpPr>
          <p:nvPr/>
        </p:nvGrpSpPr>
        <p:grpSpPr bwMode="auto">
          <a:xfrm>
            <a:off x="285720" y="1000108"/>
            <a:ext cx="8643937" cy="5572142"/>
            <a:chOff x="500034" y="851551"/>
            <a:chExt cx="8072494" cy="5720721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500034" y="851551"/>
              <a:ext cx="8072494" cy="1291565"/>
            </a:xfrm>
            <a:prstGeom prst="roundRect">
              <a:avLst>
                <a:gd name="adj" fmla="val 9458"/>
              </a:avLst>
            </a:prstGeom>
            <a:solidFill>
              <a:srgbClr val="B9D08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635000" h="381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БЮДЖЕТ </a:t>
              </a:r>
              <a:r>
                <a:rPr lang="ru-RU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- это форма образования и расходования денежных средств, предназначенных для финансового обеспечения задач и </a:t>
              </a:r>
              <a:r>
                <a:rPr lang="ru-RU" sz="20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функций</a:t>
              </a:r>
              <a:r>
                <a:rPr lang="en-US" sz="20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 </a:t>
              </a:r>
              <a:r>
                <a:rPr lang="ru-RU" sz="20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государства и </a:t>
              </a:r>
              <a:r>
                <a:rPr lang="ru-RU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местного самоуправления</a:t>
              </a: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500034" y="2285992"/>
              <a:ext cx="8072494" cy="928694"/>
            </a:xfrm>
            <a:prstGeom prst="roundRect">
              <a:avLst>
                <a:gd name="adj" fmla="val 9458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  ДОХОДЫ - поступающие в бюджет денежные средства, за исключением средств, являющихся в соответствии с Бюджетным Кодексом Российской Федерации источниками финансирования дефицита бюджета</a:t>
              </a: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500034" y="3714752"/>
              <a:ext cx="8072494" cy="1000132"/>
            </a:xfrm>
            <a:prstGeom prst="roundRect">
              <a:avLst>
                <a:gd name="adj" fmla="val 9458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  РАСХОДЫ -выплачиваемые из бюджета денежные средства, за исключением средств, являющихся в соответствии с Бюджетным Кодексом Российской Федерации источниками финансирования дефицита бюджета </a:t>
              </a: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500034" y="5357826"/>
              <a:ext cx="3786214" cy="1214446"/>
            </a:xfrm>
            <a:prstGeom prst="roundRect">
              <a:avLst>
                <a:gd name="adj" fmla="val 9458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ru-RU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ДЕФИЦИТ - превышение расходов бюджета над его доходами</a:t>
              </a: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4786314" y="5357826"/>
              <a:ext cx="3786214" cy="1214446"/>
            </a:xfrm>
            <a:prstGeom prst="roundRect">
              <a:avLst>
                <a:gd name="adj" fmla="val 9458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905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ru-RU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ПРОФИЦИТ - превышение доходов бюджета над его расходами</a:t>
              </a:r>
            </a:p>
          </p:txBody>
        </p:sp>
        <p:sp>
          <p:nvSpPr>
            <p:cNvPr id="12" name="Минус 11"/>
            <p:cNvSpPr/>
            <p:nvPr/>
          </p:nvSpPr>
          <p:spPr>
            <a:xfrm>
              <a:off x="4071934" y="3000372"/>
              <a:ext cx="914400" cy="914400"/>
            </a:xfrm>
            <a:prstGeom prst="mathMinus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" name="Равно 12"/>
            <p:cNvSpPr/>
            <p:nvPr/>
          </p:nvSpPr>
          <p:spPr>
            <a:xfrm>
              <a:off x="4071934" y="4643446"/>
              <a:ext cx="928694" cy="785818"/>
            </a:xfrm>
            <a:prstGeom prst="mathEqual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14" name="Рисунок 13" descr="герб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85786" cy="982233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428728" y="142852"/>
            <a:ext cx="67151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Основные понятия </a:t>
            </a:r>
            <a:endParaRPr lang="ru-RU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52060460"/>
              </p:ext>
            </p:extLst>
          </p:nvPr>
        </p:nvGraphicFramePr>
        <p:xfrm>
          <a:off x="214282" y="571479"/>
          <a:ext cx="8501122" cy="54770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44092"/>
                <a:gridCol w="1023253"/>
                <a:gridCol w="996430"/>
                <a:gridCol w="994009"/>
                <a:gridCol w="571504"/>
                <a:gridCol w="1000132"/>
                <a:gridCol w="785818"/>
                <a:gridCol w="571504"/>
                <a:gridCol w="714380"/>
              </a:tblGrid>
              <a:tr h="258623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 МБУ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2016 </a:t>
                      </a:r>
                      <a:r>
                        <a:rPr lang="ru-RU" sz="1600" dirty="0">
                          <a:effectLst/>
                        </a:rPr>
                        <a:t>год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2017 </a:t>
                      </a:r>
                      <a:r>
                        <a:rPr lang="ru-RU" sz="1600" dirty="0">
                          <a:effectLst/>
                        </a:rPr>
                        <a:t>год( тыс. руб.)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2018 </a:t>
                      </a:r>
                      <a:r>
                        <a:rPr lang="ru-RU" sz="1600" dirty="0">
                          <a:effectLst/>
                        </a:rPr>
                        <a:t>год (тыс. руб.)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53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план на </a:t>
                      </a:r>
                      <a:r>
                        <a:rPr lang="ru-RU" sz="1400" dirty="0" smtClean="0">
                          <a:effectLst/>
                        </a:rPr>
                        <a:t>20.11.2017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отклонение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2017/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2016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план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Отклонение от плана на 2017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2018/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2017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(%)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2018/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(%)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3878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исполнено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23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Детские сады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92290,96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82738,3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-9552,66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90 </a:t>
                      </a:r>
                      <a:r>
                        <a:rPr lang="ru-RU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77837,3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-4901,0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94,0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84,0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71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Школы, НШ-ДС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270545,7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253979,0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-16566,7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94%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232569,0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-21410,0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92,0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86,0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143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МБУ ДО "РЦДТ "Гудвин"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10985,6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11519,8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543,2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105%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11487,5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-32,3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99,7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104,6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71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МБУ ДО "ДМШ"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7996,1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9703,1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1707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121%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8503,5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-1199,6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87,6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106,3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715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</a:rPr>
                        <a:t>МБУ ДО "</a:t>
                      </a:r>
                      <a:r>
                        <a:rPr lang="ru-RU" sz="1600" dirty="0" err="1" smtClean="0">
                          <a:effectLst/>
                        </a:rPr>
                        <a:t>ЦФСиТ</a:t>
                      </a:r>
                      <a:r>
                        <a:rPr lang="ru-RU" sz="1600" dirty="0" smtClean="0">
                          <a:effectLst/>
                        </a:rPr>
                        <a:t>" </a:t>
                      </a:r>
                      <a:endParaRPr lang="ru-RU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19307,9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14819,4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-4488,5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77%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16862,2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2042,8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113,8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86,4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621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Итого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401126,2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372759,7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-28366,5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93%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347259,5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-25500,2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93,2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86,6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71600" y="0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Учреждения образования  (Муниципальное задание)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135723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ерб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85786" cy="98223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28662" y="214290"/>
            <a:ext cx="78581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haroni" pitchFamily="2" charset="-79"/>
              </a:rPr>
              <a:t>Структура муниципального долга</a:t>
            </a:r>
            <a:endParaRPr lang="ru-RU" sz="3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haroni" pitchFamily="2" charset="-79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4" y="1142984"/>
          <a:ext cx="8786874" cy="459169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84223"/>
                <a:gridCol w="1616371"/>
                <a:gridCol w="1285884"/>
                <a:gridCol w="1357322"/>
                <a:gridCol w="1643074"/>
              </a:tblGrid>
              <a:tr h="176335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Бюджетные кредиты, привлеченные в бюджет МО МР «Усть-Цилемский» от других бюджетов бюджетной системы РФ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Дата возникновения обязательств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Сумма основного долга по соглашению (договору)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Дата исполнения обязательств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Задолженность на 01 января  2018</a:t>
                      </a:r>
                      <a:r>
                        <a:rPr lang="ru-RU" sz="1600" baseline="0" dirty="0" smtClean="0"/>
                        <a:t> года</a:t>
                      </a:r>
                      <a:endParaRPr lang="ru-RU" sz="1600" dirty="0"/>
                    </a:p>
                  </a:txBody>
                  <a:tcPr/>
                </a:tc>
              </a:tr>
              <a:tr h="529802">
                <a:tc>
                  <a:txBody>
                    <a:bodyPr/>
                    <a:lstStyle/>
                    <a:p>
                      <a:pPr lvl="0"/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Бюджетный кредит (Соглашение № 9 от 26.08.2014 года)</a:t>
                      </a:r>
                    </a:p>
                    <a:p>
                      <a:pPr lvl="0"/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Arial"/>
                        </a:rPr>
                        <a:t>26.08.2014.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Arial"/>
                        </a:rPr>
                        <a:t>16 000,0</a:t>
                      </a:r>
                      <a:endParaRPr lang="ru-RU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Arial Cyr"/>
                        </a:rPr>
                        <a:t>25.08.2017.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Arial"/>
                        </a:rPr>
                        <a:t>8</a:t>
                      </a:r>
                      <a:r>
                        <a:rPr lang="ru-RU" sz="1600" b="0" i="0" u="none" strike="noStrike" baseline="0" dirty="0" smtClean="0">
                          <a:latin typeface="Arial"/>
                        </a:rPr>
                        <a:t> 736,0</a:t>
                      </a:r>
                      <a:endParaRPr lang="ru-RU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507548">
                <a:tc>
                  <a:txBody>
                    <a:bodyPr/>
                    <a:lstStyle/>
                    <a:p>
                      <a:pPr lvl="0"/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Бюджетный кредит (Соглашение № 11 от 15.07.2015 года)</a:t>
                      </a:r>
                    </a:p>
                    <a:p>
                      <a:pPr lvl="0"/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latin typeface="Arial"/>
                        </a:rPr>
                        <a:t>15.07.2015.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Arial"/>
                        </a:rPr>
                        <a:t>8 000,0</a:t>
                      </a:r>
                      <a:endParaRPr lang="ru-RU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Arial Cyr"/>
                        </a:rPr>
                        <a:t>15.07.2018</a:t>
                      </a:r>
                      <a:r>
                        <a:rPr lang="ru-RU" sz="1600" b="0" i="0" u="none" strike="noStrike" dirty="0">
                          <a:latin typeface="Arial Cyr"/>
                        </a:rPr>
                        <a:t>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Arial"/>
                        </a:rPr>
                        <a:t>8 000,0</a:t>
                      </a:r>
                      <a:endParaRPr lang="ru-RU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5075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Бюджетный кредит (Соглашение № 2 от 18.04.2016 года)</a:t>
                      </a:r>
                    </a:p>
                    <a:p>
                      <a:pPr lvl="0"/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Arial"/>
                        </a:rPr>
                        <a:t>19.04.2016.</a:t>
                      </a:r>
                      <a:endParaRPr lang="ru-RU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Arial"/>
                        </a:rPr>
                        <a:t>19</a:t>
                      </a:r>
                      <a:r>
                        <a:rPr lang="ru-RU" sz="1600" b="0" i="0" u="none" strike="noStrike" baseline="0" dirty="0" smtClean="0">
                          <a:latin typeface="Arial"/>
                        </a:rPr>
                        <a:t> 000,</a:t>
                      </a:r>
                      <a:r>
                        <a:rPr lang="ru-RU" sz="1600" b="0" i="0" u="none" strike="noStrike" dirty="0" smtClean="0">
                          <a:latin typeface="Arial"/>
                        </a:rPr>
                        <a:t>0</a:t>
                      </a:r>
                      <a:endParaRPr lang="ru-RU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Arial Cyr"/>
                        </a:rPr>
                        <a:t>15.04.2019.</a:t>
                      </a:r>
                      <a:endParaRPr lang="ru-RU" sz="16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Arial"/>
                        </a:rPr>
                        <a:t>12</a:t>
                      </a:r>
                      <a:r>
                        <a:rPr lang="ru-RU" sz="1600" b="0" i="0" u="none" strike="noStrike" baseline="0" dirty="0" smtClean="0">
                          <a:latin typeface="Arial"/>
                        </a:rPr>
                        <a:t> 600,</a:t>
                      </a:r>
                      <a:r>
                        <a:rPr lang="ru-RU" sz="1600" b="0" i="0" u="none" strike="noStrike" dirty="0" smtClean="0">
                          <a:latin typeface="Arial"/>
                        </a:rPr>
                        <a:t>0</a:t>
                      </a:r>
                      <a:endParaRPr lang="ru-RU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5075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Бюджетный кредит (Соглашение № 6 от 25.07.2017 года)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Arial"/>
                        </a:rPr>
                        <a:t>25.07.2017.</a:t>
                      </a:r>
                      <a:endParaRPr lang="ru-RU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Arial"/>
                        </a:rPr>
                        <a:t>9 850,0</a:t>
                      </a:r>
                      <a:endParaRPr lang="ru-RU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Arial Cyr"/>
                        </a:rPr>
                        <a:t>25.07.2020.</a:t>
                      </a:r>
                      <a:endParaRPr lang="ru-RU" sz="16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latin typeface="Arial"/>
                        </a:rPr>
                        <a:t>9 850,0</a:t>
                      </a:r>
                      <a:endParaRPr lang="ru-RU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71979">
                <a:tc>
                  <a:txBody>
                    <a:bodyPr/>
                    <a:lstStyle/>
                    <a:p>
                      <a:pPr lvl="0"/>
                      <a:r>
                        <a:rPr lang="ru-RU" sz="1200" b="1" dirty="0" smtClean="0"/>
                        <a:t>ВСЕГО </a:t>
                      </a:r>
                      <a:endParaRPr lang="ru-RU" sz="1200" b="1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defTabSz="864000" fontAlgn="ctr"/>
                      <a:endParaRPr lang="ru-RU" sz="1200" b="1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latin typeface="Arial"/>
                        </a:rPr>
                        <a:t>52 850,00</a:t>
                      </a:r>
                      <a:endParaRPr lang="ru-RU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defTabSz="864000" fontAlgn="ctr"/>
                      <a:endParaRPr lang="ru-RU" sz="1200" b="1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latin typeface="Arial"/>
                        </a:rPr>
                        <a:t>39 186,00</a:t>
                      </a:r>
                      <a:endParaRPr lang="ru-RU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572396" y="714356"/>
            <a:ext cx="1143008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Тыс.руб.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214290"/>
            <a:ext cx="78581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haroni" pitchFamily="2" charset="-79"/>
              </a:rPr>
              <a:t>Дефицит и источники финансирования дефицита бюджет</a:t>
            </a:r>
            <a:endParaRPr lang="ru-RU" sz="2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haroni" pitchFamily="2" charset="-79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4" y="4029947"/>
          <a:ext cx="8215371" cy="204225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357850"/>
                <a:gridCol w="1071570"/>
                <a:gridCol w="881506"/>
                <a:gridCol w="904445"/>
              </a:tblGrid>
              <a:tr h="33728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Источники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2018</a:t>
                      </a:r>
                    </a:p>
                    <a:p>
                      <a:pPr algn="ctr"/>
                      <a:r>
                        <a:rPr lang="ru-RU" sz="1600" dirty="0" smtClean="0"/>
                        <a:t>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2019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2020 год</a:t>
                      </a:r>
                      <a:endParaRPr lang="ru-RU" sz="1600" dirty="0"/>
                    </a:p>
                  </a:txBody>
                  <a:tcPr/>
                </a:tc>
              </a:tr>
              <a:tr h="33728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Источники внутреннего финансирования дефицитов бюджетов: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-11 685,00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-11 285,00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-8 435,00</a:t>
                      </a:r>
                      <a:endParaRPr lang="ru-RU" sz="1200" dirty="0"/>
                    </a:p>
                  </a:txBody>
                  <a:tcPr anchor="ctr"/>
                </a:tc>
              </a:tr>
              <a:tr h="263878">
                <a:tc>
                  <a:txBody>
                    <a:bodyPr/>
                    <a:lstStyle/>
                    <a:p>
                      <a:pPr lvl="0"/>
                      <a:r>
                        <a:rPr lang="ru-RU" sz="1200" dirty="0" smtClean="0"/>
                        <a:t>Бюджетные кредиты от других бюджетов бюджетной системы Российской Федерации</a:t>
                      </a:r>
                      <a:r>
                        <a:rPr lang="ru-RU" sz="1200" baseline="0" dirty="0" smtClean="0"/>
                        <a:t> (получение кредита)</a:t>
                      </a:r>
                      <a:endParaRPr lang="ru-RU" sz="12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defTabSz="864000" fontAlgn="ctr"/>
                      <a:r>
                        <a:rPr lang="ru-RU" sz="1200" u="none" strike="noStrike" dirty="0" smtClean="0"/>
                        <a:t>0,0</a:t>
                      </a:r>
                      <a:endParaRPr lang="ru-RU" sz="1200" b="1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defTabSz="864000" fontAlgn="ctr"/>
                      <a:r>
                        <a:rPr lang="ru-RU" sz="1200" u="none" strike="noStrike" dirty="0" smtClean="0"/>
                        <a:t>0,0</a:t>
                      </a:r>
                      <a:endParaRPr lang="ru-RU" sz="1200" b="1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defTabSz="864000" fontAlgn="ctr"/>
                      <a:r>
                        <a:rPr lang="ru-RU" sz="1200" u="none" strike="noStrike" dirty="0" smtClean="0"/>
                        <a:t>0,0</a:t>
                      </a:r>
                      <a:endParaRPr lang="ru-RU" sz="1200" b="1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00872">
                <a:tc>
                  <a:txBody>
                    <a:bodyPr/>
                    <a:lstStyle/>
                    <a:p>
                      <a:pPr lvl="0"/>
                      <a:r>
                        <a:rPr lang="ru-RU" sz="1200" dirty="0" smtClean="0"/>
                        <a:t>Бюджетные кредиты от других бюджетов бюджетной системы Российской Федерации</a:t>
                      </a:r>
                      <a:r>
                        <a:rPr lang="ru-RU" sz="1200" baseline="0" dirty="0" smtClean="0"/>
                        <a:t> (погашение кредита)</a:t>
                      </a:r>
                      <a:endParaRPr lang="ru-RU" sz="12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defTabSz="864000" fontAlgn="ctr"/>
                      <a:r>
                        <a:rPr lang="ru-RU" sz="1200" b="0" i="0" u="none" strike="noStrike" dirty="0" smtClean="0">
                          <a:latin typeface="+mn-lt"/>
                        </a:rPr>
                        <a:t>-11 784,0</a:t>
                      </a:r>
                      <a:endParaRPr lang="ru-RU" sz="12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defTabSz="864000" fontAlgn="ctr"/>
                      <a:r>
                        <a:rPr lang="ru-RU" sz="1200" u="none" strike="noStrike" dirty="0" smtClean="0"/>
                        <a:t>-11 384,0</a:t>
                      </a:r>
                      <a:endParaRPr lang="ru-RU" sz="1200" b="1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defTabSz="864000" fontAlgn="ctr"/>
                      <a:r>
                        <a:rPr lang="ru-RU" sz="1200" u="none" strike="noStrike" dirty="0" smtClean="0"/>
                        <a:t>-8 534,0</a:t>
                      </a:r>
                      <a:endParaRPr lang="ru-RU" sz="1200" b="1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33290">
                <a:tc>
                  <a:txBody>
                    <a:bodyPr/>
                    <a:lstStyle/>
                    <a:p>
                      <a:pPr lvl="0"/>
                      <a:r>
                        <a:rPr lang="ru-RU" sz="1200" dirty="0" smtClean="0"/>
                        <a:t>Бюджетные кредиты предоставленные внутри страны в валюте Российской Федерации</a:t>
                      </a:r>
                      <a:r>
                        <a:rPr lang="ru-RU" sz="1200" baseline="0" dirty="0" smtClean="0"/>
                        <a:t> (возврат кредита)</a:t>
                      </a:r>
                      <a:endParaRPr lang="ru-RU" sz="12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defTabSz="864000" fontAlgn="ctr"/>
                      <a:r>
                        <a:rPr lang="ru-RU" sz="1200" u="none" strike="noStrike" dirty="0" smtClean="0"/>
                        <a:t>99,0</a:t>
                      </a:r>
                      <a:endParaRPr lang="ru-RU" sz="1200" b="1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defTabSz="864000" fontAlgn="ctr"/>
                      <a:r>
                        <a:rPr lang="ru-RU" sz="1200" u="none" strike="noStrike" dirty="0" smtClean="0"/>
                        <a:t>99,0</a:t>
                      </a:r>
                      <a:endParaRPr lang="ru-RU" sz="1200" b="1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defTabSz="864000" fontAlgn="ctr"/>
                      <a:r>
                        <a:rPr lang="ru-RU" sz="1200" u="none" strike="noStrike" dirty="0" smtClean="0"/>
                        <a:t>99,0</a:t>
                      </a:r>
                      <a:endParaRPr lang="ru-RU" sz="1200" b="1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4" name="Рисунок 3" descr="герб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85786" cy="98223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572396" y="3643314"/>
            <a:ext cx="1143008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тыс.руб.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500034" y="1142984"/>
          <a:ext cx="8286808" cy="2357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214290"/>
            <a:ext cx="80358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Заключение  контрольно-счетной палаты МО МР «Усть-Цилемский»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на проект решения Совета </a:t>
            </a:r>
            <a:r>
              <a:rPr lang="ru-RU" sz="2000" b="1" dirty="0" smtClean="0">
                <a:solidFill>
                  <a:srgbClr val="002060"/>
                </a:solidFill>
              </a:rPr>
              <a:t>МР «Усть-Цилемский</a:t>
            </a:r>
            <a:r>
              <a:rPr lang="ru-RU" sz="2000" b="1" dirty="0">
                <a:solidFill>
                  <a:srgbClr val="002060"/>
                </a:solidFill>
              </a:rPr>
              <a:t>» 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«О бюджете </a:t>
            </a:r>
            <a:r>
              <a:rPr lang="ru-RU" sz="2000" b="1" dirty="0" smtClean="0">
                <a:solidFill>
                  <a:srgbClr val="002060"/>
                </a:solidFill>
              </a:rPr>
              <a:t>муниципального района  </a:t>
            </a:r>
            <a:r>
              <a:rPr lang="ru-RU" sz="2000" b="1" dirty="0">
                <a:solidFill>
                  <a:srgbClr val="002060"/>
                </a:solidFill>
              </a:rPr>
              <a:t>«Усть-Цилемский на </a:t>
            </a:r>
            <a:r>
              <a:rPr lang="ru-RU" sz="2000" b="1" dirty="0" smtClean="0">
                <a:solidFill>
                  <a:srgbClr val="002060"/>
                </a:solidFill>
              </a:rPr>
              <a:t>2018 </a:t>
            </a:r>
            <a:r>
              <a:rPr lang="ru-RU" sz="2000" b="1" dirty="0">
                <a:solidFill>
                  <a:srgbClr val="002060"/>
                </a:solidFill>
              </a:rPr>
              <a:t>год и 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на плановый период </a:t>
            </a:r>
            <a:r>
              <a:rPr lang="ru-RU" sz="2000" b="1" dirty="0" smtClean="0">
                <a:solidFill>
                  <a:srgbClr val="002060"/>
                </a:solidFill>
              </a:rPr>
              <a:t>2019 </a:t>
            </a:r>
            <a:r>
              <a:rPr lang="ru-RU" sz="2000" b="1" dirty="0">
                <a:solidFill>
                  <a:srgbClr val="002060"/>
                </a:solidFill>
              </a:rPr>
              <a:t>и </a:t>
            </a:r>
            <a:r>
              <a:rPr lang="ru-RU" sz="2000" b="1" dirty="0" smtClean="0">
                <a:solidFill>
                  <a:srgbClr val="002060"/>
                </a:solidFill>
              </a:rPr>
              <a:t>2020 </a:t>
            </a:r>
            <a:r>
              <a:rPr lang="ru-RU" sz="2000" b="1" dirty="0">
                <a:solidFill>
                  <a:srgbClr val="002060"/>
                </a:solidFill>
              </a:rPr>
              <a:t>годов»</a:t>
            </a:r>
            <a:endParaRPr lang="ru-RU" sz="2000" dirty="0"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4" name="Рисунок 3" descr="герб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85786" cy="982233"/>
          </a:xfrm>
          <a:prstGeom prst="rect">
            <a:avLst/>
          </a:prstGeom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="" xmlns:p14="http://schemas.microsoft.com/office/powerpoint/2010/main" val="4228908524"/>
              </p:ext>
            </p:extLst>
          </p:nvPr>
        </p:nvGraphicFramePr>
        <p:xfrm>
          <a:off x="500034" y="2204864"/>
          <a:ext cx="8286808" cy="3256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герб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75297" cy="1458829"/>
          </a:xfrm>
          <a:prstGeom prst="rect">
            <a:avLst/>
          </a:prstGeom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974089" y="185383"/>
            <a:ext cx="7773338" cy="1775764"/>
          </a:xfrm>
        </p:spPr>
        <p:txBody>
          <a:bodyPr>
            <a:noAutofit/>
          </a:bodyPr>
          <a:lstStyle/>
          <a:p>
            <a:pPr lvl="0"/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Информационный ресурс  «Бюджет для граждан» подготовлен </a:t>
            </a:r>
            <a:r>
              <a:rPr lang="ru-RU" sz="2000" dirty="0" smtClean="0"/>
              <a:t>на основании решения Совета МО МР «Усть-Цилемский» «О бюджете муниципального района «Усть-Цилемский» </a:t>
            </a:r>
            <a:br>
              <a:rPr lang="ru-RU" sz="2000" dirty="0" smtClean="0"/>
            </a:br>
            <a:r>
              <a:rPr lang="ru-RU" sz="2000" dirty="0" smtClean="0"/>
              <a:t>на 2018 год и плановый период 2019-2020 годов»</a:t>
            </a:r>
            <a:br>
              <a:rPr lang="ru-RU" sz="2000" dirty="0" smtClean="0"/>
            </a:b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Финансовым управлением администрации муниципального района «Усть-Цилемский»</a:t>
            </a:r>
            <a:endParaRPr lang="ru-RU" sz="20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mak-sprei.ua/wp-content/uploads/2017/02/28_Contact-Us.pn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1928802"/>
            <a:ext cx="8617619" cy="2572304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61685" y="4608096"/>
          <a:ext cx="871688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5952"/>
                <a:gridCol w="1795713"/>
                <a:gridCol w="1985972"/>
                <a:gridCol w="3049244"/>
              </a:tblGrid>
              <a:tr h="2033337">
                <a:tc>
                  <a:txBody>
                    <a:bodyPr/>
                    <a:lstStyle/>
                    <a:p>
                      <a:r>
                        <a:rPr lang="ru-RU" sz="2500" dirty="0" smtClean="0"/>
                        <a:t>Наш адрес: </a:t>
                      </a:r>
                    </a:p>
                    <a:p>
                      <a:r>
                        <a:rPr lang="ru-RU" dirty="0" smtClean="0"/>
                        <a:t>С. Усть-Цильма, Новый квартал 11 а</a:t>
                      </a:r>
                      <a:endParaRPr lang="ru-RU" dirty="0"/>
                    </a:p>
                  </a:txBody>
                  <a:tcPr marL="68580" marR="6858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500" dirty="0" smtClean="0"/>
                        <a:t>Наши телефоны:</a:t>
                      </a:r>
                    </a:p>
                    <a:p>
                      <a:r>
                        <a:rPr lang="ru-RU" dirty="0" smtClean="0"/>
                        <a:t>Начальник</a:t>
                      </a:r>
                      <a:r>
                        <a:rPr lang="ru-RU" baseline="0" dirty="0" smtClean="0"/>
                        <a:t> – Кислякова Анна Викторовна - 91768</a:t>
                      </a:r>
                      <a:endParaRPr lang="ru-RU" dirty="0"/>
                    </a:p>
                  </a:txBody>
                  <a:tcPr marL="68580" marR="6858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500" dirty="0" smtClean="0"/>
                        <a:t>Наш электронный адрес:</a:t>
                      </a:r>
                      <a:r>
                        <a:rPr lang="ru-RU" sz="2500" baseline="0" dirty="0" smtClean="0"/>
                        <a:t> </a:t>
                      </a:r>
                      <a:r>
                        <a:rPr lang="en-US" sz="2500" baseline="0" dirty="0" smtClean="0"/>
                        <a:t>fuustc@mail.ru</a:t>
                      </a:r>
                      <a:endParaRPr lang="ru-RU" sz="2500" dirty="0"/>
                    </a:p>
                  </a:txBody>
                  <a:tcPr marL="68580" marR="68580">
                    <a:solidFill>
                      <a:srgbClr val="DF7D7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500" dirty="0" smtClean="0"/>
                        <a:t>График</a:t>
                      </a:r>
                      <a:r>
                        <a:rPr lang="ru-RU" sz="2500" baseline="0" dirty="0" smtClean="0"/>
                        <a:t> работы: </a:t>
                      </a:r>
                      <a:r>
                        <a:rPr lang="ru-RU" sz="1800" baseline="0" dirty="0" smtClean="0"/>
                        <a:t>Понедельник – Четверг 8:45 – 17:15</a:t>
                      </a:r>
                    </a:p>
                    <a:p>
                      <a:r>
                        <a:rPr lang="ru-RU" sz="1800" baseline="0" dirty="0" smtClean="0"/>
                        <a:t>Пятница 8:45 – 15:45</a:t>
                      </a:r>
                    </a:p>
                    <a:p>
                      <a:r>
                        <a:rPr lang="ru-RU" sz="1800" baseline="0" dirty="0" smtClean="0"/>
                        <a:t>Перерыв на обед 13:00 – 14:00</a:t>
                      </a:r>
                    </a:p>
                    <a:p>
                      <a:endParaRPr lang="ru-RU" sz="2500" dirty="0"/>
                    </a:p>
                  </a:txBody>
                  <a:tcPr marL="68580" marR="68580">
                    <a:solidFill>
                      <a:srgbClr val="D20C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261586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85728"/>
            <a:ext cx="7472386" cy="71438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Бюджетная и налоговая политика МР «Усть-Цилемский» на 2018-2020 гг.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герб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85786" cy="982233"/>
          </a:xfrm>
          <a:prstGeom prst="rect">
            <a:avLst/>
          </a:prstGeom>
        </p:spPr>
      </p:pic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500034" y="1214422"/>
          <a:ext cx="8229600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мп.рф/upload/iblock/a37/a37b8347f5de29740ffbfb939e3937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713"/>
            <a:ext cx="4411663" cy="333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Схема 1"/>
          <p:cNvGraphicFramePr/>
          <p:nvPr/>
        </p:nvGraphicFramePr>
        <p:xfrm>
          <a:off x="0" y="881336"/>
          <a:ext cx="8858280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18BF4F-B6BD-4B44-BF18-EB7A110CE1F0}" type="slidenum">
              <a:rPr lang="ru-RU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6149" name="AutoShape 6"/>
          <p:cNvSpPr>
            <a:spLocks noChangeArrowheads="1"/>
          </p:cNvSpPr>
          <p:nvPr/>
        </p:nvSpPr>
        <p:spPr bwMode="auto">
          <a:xfrm>
            <a:off x="1285852" y="101600"/>
            <a:ext cx="7072362" cy="612934"/>
          </a:xfrm>
          <a:prstGeom prst="roundRect">
            <a:avLst>
              <a:gd name="adj" fmla="val 16667"/>
            </a:avLst>
          </a:prstGeom>
          <a:solidFill>
            <a:srgbClr val="FFFFFF">
              <a:alpha val="50195"/>
            </a:srgbClr>
          </a:solidFill>
          <a:ln w="28575" algn="ctr">
            <a:solidFill>
              <a:srgbClr val="3366CC"/>
            </a:solidFill>
            <a:round/>
            <a:headEnd/>
            <a:tailEnd/>
          </a:ln>
          <a:effectLst>
            <a:outerShdw dist="101600" dir="8759996" algn="ctr" rotWithShape="0">
              <a:srgbClr val="DDDDDD"/>
            </a:outerShdw>
          </a:effectLst>
        </p:spPr>
        <p:txBody>
          <a:bodyPr wrap="square" anchor="ctr">
            <a:spAutoFit/>
          </a:bodyPr>
          <a:lstStyle/>
          <a:p>
            <a:pPr algn="ctr"/>
            <a:r>
              <a:rPr lang="ru-RU" altLang="ru-RU" sz="3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Нормативная правовая база</a:t>
            </a:r>
          </a:p>
        </p:txBody>
      </p:sp>
      <p:pic>
        <p:nvPicPr>
          <p:cNvPr id="7" name="Рисунок 6" descr="герб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785786" cy="9822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214290"/>
            <a:ext cx="77867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Основные характеристики бюджета муниципального района «Усть-Цилемский на 2018 год и плановый период 2019-2020 годов</a:t>
            </a:r>
            <a:endParaRPr lang="ru-RU" sz="3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9" y="2143117"/>
          <a:ext cx="8358246" cy="3099225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3962961"/>
                <a:gridCol w="1465095"/>
                <a:gridCol w="1465095"/>
                <a:gridCol w="1465095"/>
              </a:tblGrid>
              <a:tr h="77386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показателей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2018 год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 год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 anchor="ctr"/>
                </a:tc>
              </a:tr>
              <a:tr h="77511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Общий</a:t>
                      </a:r>
                      <a:r>
                        <a:rPr lang="ru-RU" baseline="0" dirty="0" smtClean="0"/>
                        <a:t> объем доходов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789364,05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707442,77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707969,57</a:t>
                      </a:r>
                      <a:endParaRPr lang="ru-RU" dirty="0"/>
                    </a:p>
                  </a:txBody>
                  <a:tcPr anchor="ctr"/>
                </a:tc>
              </a:tr>
              <a:tr h="77511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Общий объём расходов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777679,05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696157,77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699534,57</a:t>
                      </a:r>
                      <a:endParaRPr lang="ru-RU" dirty="0"/>
                    </a:p>
                  </a:txBody>
                  <a:tcPr anchor="ctr"/>
                </a:tc>
              </a:tr>
              <a:tr h="77511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Дефицит (-), </a:t>
                      </a:r>
                      <a:r>
                        <a:rPr lang="ru-RU" dirty="0" err="1" smtClean="0"/>
                        <a:t>профицит</a:t>
                      </a:r>
                      <a:r>
                        <a:rPr lang="ru-RU" dirty="0" smtClean="0"/>
                        <a:t> (+)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11685,00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11285,00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8435,00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" name="Рисунок 3" descr="герб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85786" cy="98223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572396" y="1643050"/>
            <a:ext cx="1143008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Тыс.руб.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501122" cy="105504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показатели   бюджета</a:t>
            </a:r>
            <a:b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2016(1 реш.),  2017( 1 реш.),  2018 (проект)  годы </a:t>
            </a:r>
            <a:b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тыс. рублей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863372228"/>
              </p:ext>
            </p:extLst>
          </p:nvPr>
        </p:nvGraphicFramePr>
        <p:xfrm>
          <a:off x="249815" y="1484784"/>
          <a:ext cx="8858312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6266</TotalTime>
  <Words>4631</Words>
  <Application>Microsoft Office PowerPoint</Application>
  <PresentationFormat>Экран (4:3)</PresentationFormat>
  <Paragraphs>987</Paragraphs>
  <Slides>54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5" baseType="lpstr">
      <vt:lpstr>Тема Office</vt:lpstr>
      <vt:lpstr>Слайд 1</vt:lpstr>
      <vt:lpstr>Социально-экономическая характеристика  муниципального района «Усть-Цилемский»</vt:lpstr>
      <vt:lpstr>ЧИСЛЕННОСТЬ НАСЕЛЕНИЯ</vt:lpstr>
      <vt:lpstr>Сеть муниципальных учреждений</vt:lpstr>
      <vt:lpstr>Слайд 5</vt:lpstr>
      <vt:lpstr>Бюджетная и налоговая политика МР «Усть-Цилемский» на 2018-2020 гг.</vt:lpstr>
      <vt:lpstr>Слайд 7</vt:lpstr>
      <vt:lpstr>Слайд 8</vt:lpstr>
      <vt:lpstr>Основные показатели   бюджета  за 2016(1 реш.),  2017( 1 реш.),  2018 (проект)  годы  в тыс. рублей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Информационный ресурс  «Бюджет для граждан» подготовлен на основании решения Совета МО МР «Усть-Цилемский» «О бюджете муниципального района «Усть-Цилемский»  на 2018 год и плановый период 2019-2020 годов»   Финансовым управлением администрации муниципального района «Усть-Цилемский»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Ostashova_OK</dc:creator>
  <cp:lastModifiedBy>Чоп ЕА</cp:lastModifiedBy>
  <cp:revision>700</cp:revision>
  <dcterms:created xsi:type="dcterms:W3CDTF">2015-06-10T11:02:09Z</dcterms:created>
  <dcterms:modified xsi:type="dcterms:W3CDTF">2017-12-14T12:53:47Z</dcterms:modified>
</cp:coreProperties>
</file>